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58" r:id="rId6"/>
    <p:sldId id="262" r:id="rId7"/>
    <p:sldId id="259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Top 10 </a:t>
            </a:r>
            <a:r>
              <a:rPr lang="en-US" b="1"/>
              <a:t>Vandy</a:t>
            </a:r>
            <a:r>
              <a:rPr lang="en-US" b="1" baseline="0"/>
              <a:t> Players Salaries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Stats!$I$2</c:f>
              <c:strCache>
                <c:ptCount val="1"/>
                <c:pt idx="0">
                  <c:v> Total Salary 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0C-4E99-8C7A-98360E9F02FB}"/>
              </c:ext>
            </c:extLst>
          </c:dPt>
          <c:dLbls>
            <c:dLbl>
              <c:idx val="0"/>
              <c:layout>
                <c:manualLayout>
                  <c:x val="-0.1145833333333333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0C-4E99-8C7A-98360E9F02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Stats!$H$3:$H$12</c:f>
              <c:strCache>
                <c:ptCount val="10"/>
                <c:pt idx="0">
                  <c:v>David Price</c:v>
                </c:pt>
                <c:pt idx="1">
                  <c:v>Pedro Alvarez</c:v>
                </c:pt>
                <c:pt idx="2">
                  <c:v>Scott Sanderson</c:v>
                </c:pt>
                <c:pt idx="3">
                  <c:v>Mike Minor</c:v>
                </c:pt>
                <c:pt idx="4">
                  <c:v>Joey Cora</c:v>
                </c:pt>
                <c:pt idx="5">
                  <c:v>Mark Prior</c:v>
                </c:pt>
                <c:pt idx="6">
                  <c:v>Ryan Flaherty</c:v>
                </c:pt>
                <c:pt idx="7">
                  <c:v>Josh Paul</c:v>
                </c:pt>
                <c:pt idx="8">
                  <c:v>Sonny Gray</c:v>
                </c:pt>
                <c:pt idx="9">
                  <c:v>Mike Baxter</c:v>
                </c:pt>
              </c:strCache>
            </c:strRef>
          </c:cat>
          <c:val>
            <c:numRef>
              <c:f>Stats!$I$3:$I$12</c:f>
              <c:numCache>
                <c:formatCode>_("$"* #,##0_);_("$"* \(#,##0\);_("$"* "-"??_);_(@_)</c:formatCode>
                <c:ptCount val="10"/>
                <c:pt idx="0">
                  <c:v>245553888</c:v>
                </c:pt>
                <c:pt idx="1">
                  <c:v>62045112</c:v>
                </c:pt>
                <c:pt idx="2">
                  <c:v>21500000</c:v>
                </c:pt>
                <c:pt idx="3">
                  <c:v>20512500</c:v>
                </c:pt>
                <c:pt idx="4">
                  <c:v>16867500</c:v>
                </c:pt>
                <c:pt idx="5">
                  <c:v>12800000</c:v>
                </c:pt>
                <c:pt idx="6">
                  <c:v>12183000</c:v>
                </c:pt>
                <c:pt idx="7">
                  <c:v>7920000</c:v>
                </c:pt>
                <c:pt idx="8">
                  <c:v>4627500</c:v>
                </c:pt>
                <c:pt idx="9">
                  <c:v>4188836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0C-4E99-8C7A-98360E9F02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27492239"/>
        <c:axId val="706277071"/>
      </c:barChart>
      <c:catAx>
        <c:axId val="62749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277071"/>
        <c:crosses val="autoZero"/>
        <c:auto val="1"/>
        <c:lblAlgn val="ctr"/>
        <c:lblOffset val="100"/>
        <c:noMultiLvlLbl val="0"/>
      </c:catAx>
      <c:valAx>
        <c:axId val="706277071"/>
        <c:scaling>
          <c:orientation val="minMax"/>
          <c:max val="2500000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49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Highest</a:t>
            </a:r>
            <a:r>
              <a:rPr lang="en-US" b="1" baseline="0"/>
              <a:t> Salaries Across Dataset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Stats!$D$2</c:f>
              <c:strCache>
                <c:ptCount val="1"/>
                <c:pt idx="0">
                  <c:v> Total Salary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18-4DEC-AB27-DAC53E12F0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18288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Stats!$B$3:$C$13</c15:sqref>
                  </c15:fullRef>
                  <c15:levelRef>
                    <c15:sqref>Stats!$B$3:$B$13</c15:sqref>
                  </c15:levelRef>
                </c:ext>
              </c:extLst>
              <c:f>Stats!$B$3:$B$13</c:f>
              <c:strCache>
                <c:ptCount val="11"/>
                <c:pt idx="0">
                  <c:v>Mark Teixeira</c:v>
                </c:pt>
                <c:pt idx="1">
                  <c:v>Barry Bonds</c:v>
                </c:pt>
                <c:pt idx="2">
                  <c:v>Randy Johnson</c:v>
                </c:pt>
                <c:pt idx="3">
                  <c:v>Todd Helton</c:v>
                </c:pt>
                <c:pt idx="4">
                  <c:v>Ryan Howard</c:v>
                </c:pt>
                <c:pt idx="5">
                  <c:v>Justin Verlander</c:v>
                </c:pt>
                <c:pt idx="6">
                  <c:v>Jason Giambi</c:v>
                </c:pt>
                <c:pt idx="7">
                  <c:v>Kevin Brown</c:v>
                </c:pt>
                <c:pt idx="8">
                  <c:v>Jeff Bagwell</c:v>
                </c:pt>
                <c:pt idx="9">
                  <c:v>Michael Young</c:v>
                </c:pt>
                <c:pt idx="10">
                  <c:v>David Price</c:v>
                </c:pt>
              </c:strCache>
            </c:strRef>
          </c:cat>
          <c:val>
            <c:numRef>
              <c:f>Stats!$D$3:$D$13</c:f>
              <c:numCache>
                <c:formatCode>_("$"* #,##0_);_("$"* \(#,##0\);_("$"* "-"??_);_(@_)</c:formatCode>
                <c:ptCount val="11"/>
                <c:pt idx="0">
                  <c:v>642825000</c:v>
                </c:pt>
                <c:pt idx="1">
                  <c:v>564735966</c:v>
                </c:pt>
                <c:pt idx="2">
                  <c:v>526650057</c:v>
                </c:pt>
                <c:pt idx="3">
                  <c:v>491520000</c:v>
                </c:pt>
                <c:pt idx="4">
                  <c:v>465765000</c:v>
                </c:pt>
                <c:pt idx="5">
                  <c:v>428145000</c:v>
                </c:pt>
                <c:pt idx="6">
                  <c:v>400676988</c:v>
                </c:pt>
                <c:pt idx="7">
                  <c:v>392671506</c:v>
                </c:pt>
                <c:pt idx="8">
                  <c:v>384402057</c:v>
                </c:pt>
                <c:pt idx="9">
                  <c:v>373877588</c:v>
                </c:pt>
                <c:pt idx="10">
                  <c:v>245553888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8-4DEC-AB27-DAC53E12F0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704977743"/>
        <c:axId val="696525311"/>
      </c:barChart>
      <c:catAx>
        <c:axId val="704977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525311"/>
        <c:crosses val="autoZero"/>
        <c:auto val="1"/>
        <c:lblAlgn val="ctr"/>
        <c:lblOffset val="100"/>
        <c:noMultiLvlLbl val="0"/>
      </c:catAx>
      <c:valAx>
        <c:axId val="69652531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7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Schools</a:t>
            </a:r>
            <a:r>
              <a:rPr lang="en-US" b="1" baseline="0"/>
              <a:t> The Top 10 Attended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Stats!$D$2</c:f>
              <c:strCache>
                <c:ptCount val="1"/>
                <c:pt idx="0">
                  <c:v> Total Salary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D-498B-AF17-728E31EE5C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Stats!$C$3:$C$13</c:f>
              <c:strCache>
                <c:ptCount val="11"/>
                <c:pt idx="0">
                  <c:v>Georgia Institute of Technology</c:v>
                </c:pt>
                <c:pt idx="1">
                  <c:v>Arizona State University</c:v>
                </c:pt>
                <c:pt idx="2">
                  <c:v>University of Southern California</c:v>
                </c:pt>
                <c:pt idx="3">
                  <c:v>University of Tennessee</c:v>
                </c:pt>
                <c:pt idx="4">
                  <c:v>Missouri State University</c:v>
                </c:pt>
                <c:pt idx="5">
                  <c:v>Old Dominion University</c:v>
                </c:pt>
                <c:pt idx="6">
                  <c:v>California State University Long Beach</c:v>
                </c:pt>
                <c:pt idx="7">
                  <c:v>Georgia Institute of Technology</c:v>
                </c:pt>
                <c:pt idx="8">
                  <c:v>University of Hartford</c:v>
                </c:pt>
                <c:pt idx="9">
                  <c:v>University of California, Santa Barbara</c:v>
                </c:pt>
                <c:pt idx="10">
                  <c:v>Vanderbilt University</c:v>
                </c:pt>
              </c:strCache>
            </c:strRef>
          </c:cat>
          <c:val>
            <c:numRef>
              <c:f>Stats!$D$3:$D$13</c:f>
              <c:numCache>
                <c:formatCode>_("$"* #,##0_);_("$"* \(#,##0\);_("$"* "-"??_);_(@_)</c:formatCode>
                <c:ptCount val="11"/>
                <c:pt idx="0">
                  <c:v>642825000</c:v>
                </c:pt>
                <c:pt idx="1">
                  <c:v>564735966</c:v>
                </c:pt>
                <c:pt idx="2">
                  <c:v>526650057</c:v>
                </c:pt>
                <c:pt idx="3">
                  <c:v>491520000</c:v>
                </c:pt>
                <c:pt idx="4">
                  <c:v>465765000</c:v>
                </c:pt>
                <c:pt idx="5">
                  <c:v>428145000</c:v>
                </c:pt>
                <c:pt idx="6">
                  <c:v>400676988</c:v>
                </c:pt>
                <c:pt idx="7">
                  <c:v>392671506</c:v>
                </c:pt>
                <c:pt idx="8">
                  <c:v>384402057</c:v>
                </c:pt>
                <c:pt idx="9">
                  <c:v>373877588</c:v>
                </c:pt>
                <c:pt idx="10">
                  <c:v>245553888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D-498B-AF17-728E31EE5C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19314479"/>
        <c:axId val="621669919"/>
      </c:barChart>
      <c:catAx>
        <c:axId val="619314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669919"/>
        <c:crosses val="autoZero"/>
        <c:auto val="1"/>
        <c:lblAlgn val="ctr"/>
        <c:lblOffset val="100"/>
        <c:noMultiLvlLbl val="0"/>
      </c:catAx>
      <c:valAx>
        <c:axId val="621669919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31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2E43-2C9A-40AE-9853-CD44A68E9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FBBA-2B39-4F3E-969E-580B5B64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7F4E-7EF6-429E-8734-D549B234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CD1F-88ED-4D4E-82E0-19C93B28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DDA3-6953-403D-A993-CCB5B713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AB68-13C9-40BE-9EA1-24A936E6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FB64-8A4F-4325-A1CC-A41E7D99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59F0-ADC1-441D-9DD6-C177CD4B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B85B-933F-449D-872C-12859E28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3B6B-E2AC-41C5-BA65-9871342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6B203-8485-4900-998E-5293B4B39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E1124-9EC9-461F-BB5F-D29B3035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5807-2751-415A-8A86-EF842C5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D518-3498-441E-85DA-761A524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A3BD-BCB7-453C-9492-6D2810CA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D3-3ED5-4C3B-A885-A510CAC2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BCF7-C3E3-4BBF-8545-653C3D7F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02E2-FBC4-4394-BBC1-6EEC6DF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05FC-4280-436F-948C-65F5287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666-890B-4BE8-BD09-053B4E51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48AD-20A2-400A-8FF5-3B42E215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0D92-537A-44A7-87B8-52BAF220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2A99-4B64-4482-8A0C-87F742F7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D7A4-8CE1-4747-91F5-AA28849A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AA1A-0453-45BA-B59B-5F277679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6345-31AE-4525-981E-4E10B34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B7A-2FC7-4D2D-9FB6-D081456D8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5D1D-EB5D-45D5-B52B-01DFCB4A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28E0-9521-4227-81A5-CBE62A7C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4AD75-8A5E-45E6-BC3A-D6F08299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AD38-50C8-4528-AAB6-0D5D92B8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3575-3E49-43D4-9AC5-08D8F269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801E-FA53-4D30-8ECE-4630B64D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F02A-E684-444C-A439-556A7C59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165C-BF2D-4D7D-94C4-FDDF3DB00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5F70E-CD2E-4EB0-A713-62DA517FA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265A9-EDE7-48E9-AD90-BAA18ED0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B80DB-B5F8-485F-9EE8-E013A562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6B22A-15F1-4B1F-8702-79BD0B0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6331-527A-451C-BADC-F0BF1226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5A36B-F47D-44EA-931A-F9EDED6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598D1-AA20-4D29-A0AE-E8E368EA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76AFD-C197-4488-956E-6BC0C7B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122F0-9BCB-43BE-94CA-0D357CF2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0C501-25C2-4578-BAF7-AA5361CF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71AA-01C7-4FED-91D7-8C6517E3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3F2-C004-45DA-A539-C7EE404E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4D8-7CB5-4223-9BB4-48A01938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5256-637E-43D3-B817-E550CFE3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9B5F-5DA3-4C8D-B86F-F512B61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71B9-33C3-438F-8E53-027BDF51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7656-9F4B-4A0C-AD4A-47EC5F89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225A-33D9-4F2A-92A0-9462AF71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DDC77-2272-46A2-9DFD-ECFB65646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75DB-B570-42FC-8C9E-E785EABB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455B-95A6-4318-BC2C-003BB8FE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92578-50D5-483D-9CF4-92126C74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E46E-2FD2-4C97-9031-C17E4E3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CDE7C-B509-4711-8538-2F790EC8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8321E-4C53-44F7-8A8B-426ADEFB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9B0D-E021-484B-A9C5-BA856C7B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9577-B7DE-43FB-BC38-F5E8701C543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78B0-4630-4D2C-97E9-59A1A041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AC6C-483C-4F41-8B42-A36044F0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96E8-64D3-41D6-A969-2D1C4ABD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91403F4-6F15-4477-BF8E-5296F2977DE1}"/>
              </a:ext>
            </a:extLst>
          </p:cNvPr>
          <p:cNvSpPr txBox="1"/>
          <p:nvPr/>
        </p:nvSpPr>
        <p:spPr>
          <a:xfrm>
            <a:off x="1127237" y="1223211"/>
            <a:ext cx="6475234" cy="71846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Lahman Baseball</a:t>
            </a:r>
            <a:r>
              <a:rPr lang="en-US" sz="4000" baseline="0"/>
              <a:t> Presentation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785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7DBC9-66A0-4DF8-BCA3-47627CF1D6CF}"/>
              </a:ext>
            </a:extLst>
          </p:cNvPr>
          <p:cNvSpPr txBox="1"/>
          <p:nvPr/>
        </p:nvSpPr>
        <p:spPr>
          <a:xfrm>
            <a:off x="4488024" y="2677886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0092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91403F4-6F15-4477-BF8E-5296F2977DE1}"/>
              </a:ext>
            </a:extLst>
          </p:cNvPr>
          <p:cNvSpPr txBox="1"/>
          <p:nvPr/>
        </p:nvSpPr>
        <p:spPr>
          <a:xfrm>
            <a:off x="1127237" y="1223211"/>
            <a:ext cx="6475234" cy="71846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Lahman Baseball</a:t>
            </a:r>
            <a:r>
              <a:rPr lang="en-US" sz="4000" baseline="0"/>
              <a:t> Presentation</a:t>
            </a:r>
            <a:endParaRPr 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1137C-E0EB-46AB-88CD-F67AF5E2F4A0}"/>
              </a:ext>
            </a:extLst>
          </p:cNvPr>
          <p:cNvSpPr txBox="1"/>
          <p:nvPr/>
        </p:nvSpPr>
        <p:spPr>
          <a:xfrm>
            <a:off x="6096000" y="3909526"/>
            <a:ext cx="3285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all started with David…</a:t>
            </a:r>
          </a:p>
        </p:txBody>
      </p:sp>
    </p:spTree>
    <p:extLst>
      <p:ext uri="{BB962C8B-B14F-4D97-AF65-F5344CB8AC3E}">
        <p14:creationId xmlns:p14="http://schemas.microsoft.com/office/powerpoint/2010/main" val="29090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46DD2D0-B975-42F6-8129-D8B50CDECE7A}"/>
              </a:ext>
            </a:extLst>
          </p:cNvPr>
          <p:cNvSpPr txBox="1"/>
          <p:nvPr/>
        </p:nvSpPr>
        <p:spPr>
          <a:xfrm>
            <a:off x="733366" y="980233"/>
            <a:ext cx="7724615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/>
              <a:t>David Price is cool and all, but how much did other Vandy Players make?</a:t>
            </a:r>
          </a:p>
        </p:txBody>
      </p:sp>
    </p:spTree>
    <p:extLst>
      <p:ext uri="{BB962C8B-B14F-4D97-AF65-F5344CB8AC3E}">
        <p14:creationId xmlns:p14="http://schemas.microsoft.com/office/powerpoint/2010/main" val="24233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46DD2D0-B975-42F6-8129-D8B50CDECE7A}"/>
              </a:ext>
            </a:extLst>
          </p:cNvPr>
          <p:cNvSpPr txBox="1"/>
          <p:nvPr/>
        </p:nvSpPr>
        <p:spPr>
          <a:xfrm>
            <a:off x="733366" y="980233"/>
            <a:ext cx="7724615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David Price is cool and all, but how much did other </a:t>
            </a:r>
            <a:r>
              <a:rPr lang="en-US" sz="2000" b="0" dirty="0" err="1"/>
              <a:t>Vandy</a:t>
            </a:r>
            <a:r>
              <a:rPr lang="en-US" sz="2000" b="0" dirty="0"/>
              <a:t> Players make?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6B8E8B-2C73-497D-8E1D-BB09F22E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775068"/>
              </p:ext>
            </p:extLst>
          </p:nvPr>
        </p:nvGraphicFramePr>
        <p:xfrm>
          <a:off x="1865254" y="1948186"/>
          <a:ext cx="808863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2174030-DD83-4170-AB8A-435325A3E401}"/>
              </a:ext>
            </a:extLst>
          </p:cNvPr>
          <p:cNvSpPr txBox="1"/>
          <p:nvPr/>
        </p:nvSpPr>
        <p:spPr>
          <a:xfrm>
            <a:off x="596458" y="847068"/>
            <a:ext cx="8832931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David Price</a:t>
            </a:r>
            <a:r>
              <a:rPr lang="en-US" sz="2000" baseline="0"/>
              <a:t> made a lot, but what it that like compared to other highly paid players?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059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2174030-DD83-4170-AB8A-435325A3E401}"/>
              </a:ext>
            </a:extLst>
          </p:cNvPr>
          <p:cNvSpPr txBox="1"/>
          <p:nvPr/>
        </p:nvSpPr>
        <p:spPr>
          <a:xfrm>
            <a:off x="596458" y="847068"/>
            <a:ext cx="8832931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David Price</a:t>
            </a:r>
            <a:r>
              <a:rPr lang="en-US" sz="2000" baseline="0"/>
              <a:t> made a lot, but what it that like compared to other highly paid players?</a:t>
            </a:r>
            <a:endParaRPr lang="en-US" sz="20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01C803-F9F8-4B87-8AA0-FC45616E0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75735"/>
              </p:ext>
            </p:extLst>
          </p:nvPr>
        </p:nvGraphicFramePr>
        <p:xfrm>
          <a:off x="1607139" y="1899324"/>
          <a:ext cx="8585835" cy="3787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58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6EADB8B-565C-4094-9E84-E152AE223B5A}"/>
              </a:ext>
            </a:extLst>
          </p:cNvPr>
          <p:cNvSpPr txBox="1"/>
          <p:nvPr/>
        </p:nvSpPr>
        <p:spPr>
          <a:xfrm>
            <a:off x="320861" y="800325"/>
            <a:ext cx="11550278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Since</a:t>
            </a:r>
            <a:r>
              <a:rPr lang="en-US" sz="2000" baseline="0"/>
              <a:t> this all started with schools, is there any relationship to the schools these top 10 went to? Any overlap?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046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26EADB8B-565C-4094-9E84-E152AE223B5A}"/>
              </a:ext>
            </a:extLst>
          </p:cNvPr>
          <p:cNvSpPr txBox="1"/>
          <p:nvPr/>
        </p:nvSpPr>
        <p:spPr>
          <a:xfrm>
            <a:off x="320861" y="800325"/>
            <a:ext cx="11550278" cy="4054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Since</a:t>
            </a:r>
            <a:r>
              <a:rPr lang="en-US" sz="2000" baseline="0"/>
              <a:t> this all started with schools, is there any relationship to the schools these top 10 went to? Any overlap?</a:t>
            </a:r>
            <a:endParaRPr lang="en-US" sz="20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82893A-7FDA-4DA9-AD1F-C5D2C65F1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046821"/>
              </p:ext>
            </p:extLst>
          </p:nvPr>
        </p:nvGraphicFramePr>
        <p:xfrm>
          <a:off x="1660479" y="2049022"/>
          <a:ext cx="8479155" cy="365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319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7DBC9-66A0-4DF8-BCA3-47627CF1D6CF}"/>
              </a:ext>
            </a:extLst>
          </p:cNvPr>
          <p:cNvSpPr txBox="1"/>
          <p:nvPr/>
        </p:nvSpPr>
        <p:spPr>
          <a:xfrm>
            <a:off x="640300" y="2597962"/>
            <a:ext cx="10591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Conclusion:</a:t>
            </a:r>
          </a:p>
          <a:p>
            <a:endParaRPr lang="en-US" sz="2800" dirty="0"/>
          </a:p>
          <a:p>
            <a:r>
              <a:rPr lang="en-US" sz="2800" dirty="0"/>
              <a:t>It matters more how well you play rather then the school you attended.</a:t>
            </a:r>
          </a:p>
        </p:txBody>
      </p:sp>
    </p:spTree>
    <p:extLst>
      <p:ext uri="{BB962C8B-B14F-4D97-AF65-F5344CB8AC3E}">
        <p14:creationId xmlns:p14="http://schemas.microsoft.com/office/powerpoint/2010/main" val="200204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Lucas</dc:creator>
  <cp:lastModifiedBy>Kristen Lucas</cp:lastModifiedBy>
  <cp:revision>3</cp:revision>
  <dcterms:created xsi:type="dcterms:W3CDTF">2020-09-05T14:34:16Z</dcterms:created>
  <dcterms:modified xsi:type="dcterms:W3CDTF">2020-09-05T15:54:06Z</dcterms:modified>
</cp:coreProperties>
</file>