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20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21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22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23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24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25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26.xml" ContentType="application/vnd.openxmlformats-officedocument.themeOverr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8" r:id="rId12"/>
    <p:sldId id="264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6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7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krist\Documents\NSS_Data_Analytics\projects\rock-and-roll-marathon-2-KristenLucas\rockandroll_KLuca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Half Marathon</a:t>
            </a:r>
            <a:r>
              <a:rPr lang="en-US" sz="1800" b="1" baseline="0">
                <a:solidFill>
                  <a:schemeClr val="tx1"/>
                </a:solidFill>
              </a:rPr>
              <a:t> Stats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08315681717217"/>
          <c:y val="0.14524138195108396"/>
          <c:w val="0.85147462817147856"/>
          <c:h val="0.61471676707541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Analysis!$L$4</c:f>
              <c:strCache>
                <c:ptCount val="1"/>
                <c:pt idx="0">
                  <c:v>Fastest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Analysis!$L$5:$L$8</c:f>
              <c:numCache>
                <c:formatCode>h:mm:ss;@</c:formatCode>
                <c:ptCount val="4"/>
                <c:pt idx="0">
                  <c:v>4.9479166666666664E-2</c:v>
                </c:pt>
                <c:pt idx="1">
                  <c:v>4.9282407407407407E-2</c:v>
                </c:pt>
                <c:pt idx="2">
                  <c:v>4.8206018518518516E-2</c:v>
                </c:pt>
                <c:pt idx="3">
                  <c:v>4.8645833333333333E-2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21-4E06-937D-B9E801582903}"/>
            </c:ext>
          </c:extLst>
        </c:ser>
        <c:ser>
          <c:idx val="1"/>
          <c:order val="1"/>
          <c:tx>
            <c:strRef>
              <c:f>Analysis!$M$4</c:f>
              <c:strCache>
                <c:ptCount val="1"/>
                <c:pt idx="0">
                  <c:v>Slowest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Analysis!$M$5:$M$8</c:f>
              <c:numCache>
                <c:formatCode>h:mm:ss;@</c:formatCode>
                <c:ptCount val="4"/>
                <c:pt idx="0">
                  <c:v>0.2046412037037037</c:v>
                </c:pt>
                <c:pt idx="1">
                  <c:v>0.26277777777777778</c:v>
                </c:pt>
                <c:pt idx="2">
                  <c:v>0.20006944444444444</c:v>
                </c:pt>
                <c:pt idx="3">
                  <c:v>0.21082175925925925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21-4E06-937D-B9E801582903}"/>
            </c:ext>
          </c:extLst>
        </c:ser>
        <c:ser>
          <c:idx val="2"/>
          <c:order val="2"/>
          <c:tx>
            <c:strRef>
              <c:f>Analysis!$N$4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Analysis!$N$5:$N$8</c:f>
              <c:numCache>
                <c:formatCode>h:mm:ss;@</c:formatCode>
                <c:ptCount val="4"/>
                <c:pt idx="0">
                  <c:v>0.10159722222222223</c:v>
                </c:pt>
                <c:pt idx="1">
                  <c:v>0.11081018518518519</c:v>
                </c:pt>
                <c:pt idx="2">
                  <c:v>0.10106481481481482</c:v>
                </c:pt>
                <c:pt idx="3">
                  <c:v>0.10146990740740741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21-4E06-937D-B9E801582903}"/>
            </c:ext>
          </c:extLst>
        </c:ser>
        <c:ser>
          <c:idx val="3"/>
          <c:order val="3"/>
          <c:tx>
            <c:strRef>
              <c:f>Analysis!$O$4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Analysis!$O$5:$O$8</c:f>
              <c:numCache>
                <c:formatCode>h:mm:ss;@</c:formatCode>
                <c:ptCount val="4"/>
                <c:pt idx="0">
                  <c:v>0.10551566805475435</c:v>
                </c:pt>
                <c:pt idx="1">
                  <c:v>0.11388139408901438</c:v>
                </c:pt>
                <c:pt idx="2">
                  <c:v>0.10538803508282145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21-4E06-937D-B9E801582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5428304"/>
        <c:axId val="958957808"/>
      </c:barChart>
      <c:catAx>
        <c:axId val="16354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57808"/>
        <c:crosses val="autoZero"/>
        <c:auto val="1"/>
        <c:lblAlgn val="ctr"/>
        <c:lblOffset val="100"/>
        <c:noMultiLvlLbl val="0"/>
      </c:catAx>
      <c:valAx>
        <c:axId val="9589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42830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Mean Only</a:t>
            </a:r>
            <a:r>
              <a:rPr lang="en-US" sz="1800" b="1" baseline="0">
                <a:solidFill>
                  <a:schemeClr val="tx1"/>
                </a:solidFill>
              </a:rPr>
              <a:t> (Full)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10743931610782"/>
          <c:y val="0.20705404473224662"/>
          <c:w val="0.83470398840543869"/>
          <c:h val="0.56567562906663849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Analysis!$U$4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Analysis!$U$5:$U$8</c:f>
              <c:numCache>
                <c:formatCode>h:mm:ss;@</c:formatCode>
                <c:ptCount val="4"/>
                <c:pt idx="0">
                  <c:v>0.19986688638587782</c:v>
                </c:pt>
                <c:pt idx="1">
                  <c:v>0.20446649901625072</c:v>
                </c:pt>
                <c:pt idx="2">
                  <c:v>0.20026579034391487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00-4F45-87AC-AA490AEC9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478144"/>
        <c:axId val="163239262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Analysis!$R$4</c15:sqref>
                        </c15:formulaRef>
                      </c:ext>
                    </c:extLst>
                    <c:strCache>
                      <c:ptCount val="1"/>
                      <c:pt idx="0">
                        <c:v>Fastest</c:v>
                      </c:pt>
                    </c:strCache>
                  </c:strRef>
                </c:tx>
                <c:spPr>
                  <a:solidFill>
                    <a:schemeClr val="accent1">
                      <a:tint val="58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Analysis!$Q$5:$Q$8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Analysis!$R$5:$R$8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0.10118055555555555</c:v>
                      </c:pt>
                      <c:pt idx="1">
                        <c:v>0.11140046296296297</c:v>
                      </c:pt>
                      <c:pt idx="2">
                        <c:v>0.10296296296296296</c:v>
                      </c:pt>
                      <c:pt idx="3">
                        <c:v>0.10762731481481481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F00-4F45-87AC-AA490AEC9479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Analysis!$S$4</c15:sqref>
                        </c15:formulaRef>
                      </c:ext>
                    </c:extLst>
                    <c:strCache>
                      <c:ptCount val="1"/>
                      <c:pt idx="0">
                        <c:v>Slowest</c:v>
                      </c:pt>
                    </c:strCache>
                  </c:strRef>
                </c:tx>
                <c:spPr>
                  <a:solidFill>
                    <a:schemeClr val="accent1">
                      <a:tint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Analysis!$Q$5:$Q$8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Analysis!$S$5:$S$8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0.29166666666666669</c:v>
                      </c:pt>
                      <c:pt idx="1">
                        <c:v>0.27660879629629631</c:v>
                      </c:pt>
                      <c:pt idx="2">
                        <c:v>0.27408564814814818</c:v>
                      </c:pt>
                      <c:pt idx="3">
                        <c:v>0.2804976851851852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F00-4F45-87AC-AA490AEC9479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Analysis!$T$4</c15:sqref>
                        </c15:formulaRef>
                      </c:ext>
                    </c:extLst>
                    <c:strCache>
                      <c:ptCount val="1"/>
                      <c:pt idx="0">
                        <c:v>Median</c:v>
                      </c:pt>
                    </c:strCache>
                  </c:strRef>
                </c:tx>
                <c:spPr>
                  <a:solidFill>
                    <a:schemeClr val="accent1">
                      <a:shade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Analysis!$Q$5:$Q$8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Analysis!$T$5:$T$8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0.19814236111111111</c:v>
                      </c:pt>
                      <c:pt idx="1">
                        <c:v>0.20711226851851852</c:v>
                      </c:pt>
                      <c:pt idx="2">
                        <c:v>0.20024884259259257</c:v>
                      </c:pt>
                      <c:pt idx="3">
                        <c:v>0.1957986111111111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F00-4F45-87AC-AA490AEC9479}"/>
                  </c:ext>
                </c:extLst>
              </c15:ser>
            </c15:filteredBarSeries>
          </c:ext>
        </c:extLst>
      </c:barChart>
      <c:catAx>
        <c:axId val="164147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392624"/>
        <c:crosses val="autoZero"/>
        <c:auto val="1"/>
        <c:lblAlgn val="ctr"/>
        <c:lblOffset val="100"/>
        <c:noMultiLvlLbl val="0"/>
      </c:catAx>
      <c:valAx>
        <c:axId val="16323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4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ysClr val="windowText" lastClr="000000"/>
                </a:solidFill>
              </a:rPr>
              <a:t>Day-of Marathon Temps</a:t>
            </a:r>
            <a:r>
              <a:rPr lang="en-US" sz="1800" b="1" baseline="0" dirty="0">
                <a:solidFill>
                  <a:sysClr val="windowText" lastClr="000000"/>
                </a:solidFill>
              </a:rPr>
              <a:t> (high)</a:t>
            </a:r>
            <a:endParaRPr lang="en-US" sz="1800" b="1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Analysis!$A$51</c:f>
              <c:strCache>
                <c:ptCount val="1"/>
                <c:pt idx="0">
                  <c:v>Degrees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Analysis!$B$50:$E$50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Analysis!$B$51:$E$51</c:f>
              <c:numCache>
                <c:formatCode>General</c:formatCode>
                <c:ptCount val="4"/>
                <c:pt idx="0">
                  <c:v>81</c:v>
                </c:pt>
                <c:pt idx="1">
                  <c:v>91</c:v>
                </c:pt>
                <c:pt idx="2">
                  <c:v>72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2-4AB5-A543-75E9C2D06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6270127"/>
        <c:axId val="567819679"/>
      </c:barChart>
      <c:catAx>
        <c:axId val="74627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819679"/>
        <c:crosses val="autoZero"/>
        <c:auto val="1"/>
        <c:lblAlgn val="ctr"/>
        <c:lblOffset val="100"/>
        <c:noMultiLvlLbl val="0"/>
      </c:catAx>
      <c:valAx>
        <c:axId val="56781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270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ysClr val="windowText" lastClr="000000"/>
                </a:solidFill>
              </a:rPr>
              <a:t>Day-of Marathon Temps</a:t>
            </a:r>
            <a:r>
              <a:rPr lang="en-US" sz="1800" b="1" baseline="0" dirty="0">
                <a:solidFill>
                  <a:sysClr val="windowText" lastClr="000000"/>
                </a:solidFill>
              </a:rPr>
              <a:t> (high)</a:t>
            </a:r>
            <a:endParaRPr lang="en-US" sz="1800" b="1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Analysis!$A$51</c:f>
              <c:strCache>
                <c:ptCount val="1"/>
                <c:pt idx="0">
                  <c:v>Degrees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Analysis!$B$50:$E$50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Analysis!$B$51:$E$51</c:f>
              <c:numCache>
                <c:formatCode>General</c:formatCode>
                <c:ptCount val="4"/>
                <c:pt idx="0">
                  <c:v>81</c:v>
                </c:pt>
                <c:pt idx="1">
                  <c:v>91</c:v>
                </c:pt>
                <c:pt idx="2">
                  <c:v>72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C-4C3B-B707-BD899EB87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6270127"/>
        <c:axId val="567819679"/>
      </c:barChart>
      <c:catAx>
        <c:axId val="74627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819679"/>
        <c:crosses val="autoZero"/>
        <c:auto val="1"/>
        <c:lblAlgn val="ctr"/>
        <c:lblOffset val="100"/>
        <c:noMultiLvlLbl val="0"/>
      </c:catAx>
      <c:valAx>
        <c:axId val="56781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270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Mean</a:t>
            </a:r>
            <a:r>
              <a:rPr lang="en-US" sz="1800" b="1" baseline="0" dirty="0">
                <a:solidFill>
                  <a:schemeClr val="tx1"/>
                </a:solidFill>
              </a:rPr>
              <a:t> Only (Half)</a:t>
            </a:r>
            <a:endParaRPr 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80868246624654"/>
          <c:y val="0.15516575905065272"/>
          <c:w val="0.85147462817147856"/>
          <c:h val="0.61471676707541512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Analysis!$O$4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Analysis!$O$5:$O$8</c:f>
              <c:numCache>
                <c:formatCode>h:mm:ss;@</c:formatCode>
                <c:ptCount val="4"/>
                <c:pt idx="0">
                  <c:v>0.10551566805475435</c:v>
                </c:pt>
                <c:pt idx="1">
                  <c:v>0.11388139408901438</c:v>
                </c:pt>
                <c:pt idx="2">
                  <c:v>0.10538803508282145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31-48A1-86CE-044416998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5428304"/>
        <c:axId val="958957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Analysis!$L$4</c15:sqref>
                        </c15:formulaRef>
                      </c:ext>
                    </c:extLst>
                    <c:strCache>
                      <c:ptCount val="1"/>
                      <c:pt idx="0">
                        <c:v>Fastest</c:v>
                      </c:pt>
                    </c:strCache>
                  </c:strRef>
                </c:tx>
                <c:spPr>
                  <a:solidFill>
                    <a:schemeClr val="accent2">
                      <a:tint val="58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Analysis!$K$5:$K$8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Analysis!$L$5:$L$8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4.9479166666666664E-2</c:v>
                      </c:pt>
                      <c:pt idx="1">
                        <c:v>4.9282407407407407E-2</c:v>
                      </c:pt>
                      <c:pt idx="2">
                        <c:v>4.8206018518518516E-2</c:v>
                      </c:pt>
                      <c:pt idx="3">
                        <c:v>4.8645833333333333E-2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F31-48A1-86CE-0444169983B6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Analysis!$M$4</c15:sqref>
                        </c15:formulaRef>
                      </c:ext>
                    </c:extLst>
                    <c:strCache>
                      <c:ptCount val="1"/>
                      <c:pt idx="0">
                        <c:v>Slowest</c:v>
                      </c:pt>
                    </c:strCache>
                  </c:strRef>
                </c:tx>
                <c:spPr>
                  <a:solidFill>
                    <a:schemeClr val="accent2">
                      <a:tint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Analysis!$K$5:$K$8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Analysis!$M$5:$M$8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0.2046412037037037</c:v>
                      </c:pt>
                      <c:pt idx="1">
                        <c:v>0.26277777777777778</c:v>
                      </c:pt>
                      <c:pt idx="2">
                        <c:v>0.20006944444444444</c:v>
                      </c:pt>
                      <c:pt idx="3">
                        <c:v>0.21082175925925925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F31-48A1-86CE-0444169983B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Analysis!$N$4</c15:sqref>
                        </c15:formulaRef>
                      </c:ext>
                    </c:extLst>
                    <c:strCache>
                      <c:ptCount val="1"/>
                      <c:pt idx="0">
                        <c:v>Median</c:v>
                      </c:pt>
                    </c:strCache>
                  </c:strRef>
                </c:tx>
                <c:spPr>
                  <a:solidFill>
                    <a:schemeClr val="accent2">
                      <a:shade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Analysis!$K$5:$K$8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Analysis!$N$5:$N$8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0.10159722222222223</c:v>
                      </c:pt>
                      <c:pt idx="1">
                        <c:v>0.11081018518518519</c:v>
                      </c:pt>
                      <c:pt idx="2">
                        <c:v>0.10106481481481482</c:v>
                      </c:pt>
                      <c:pt idx="3">
                        <c:v>0.10146990740740741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F31-48A1-86CE-0444169983B6}"/>
                  </c:ext>
                </c:extLst>
              </c15:ser>
            </c15:filteredBarSeries>
          </c:ext>
        </c:extLst>
      </c:barChart>
      <c:catAx>
        <c:axId val="16354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57808"/>
        <c:crosses val="autoZero"/>
        <c:auto val="1"/>
        <c:lblAlgn val="ctr"/>
        <c:lblOffset val="100"/>
        <c:noMultiLvlLbl val="0"/>
      </c:catAx>
      <c:valAx>
        <c:axId val="9589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42830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ysClr val="windowText" lastClr="000000"/>
                </a:solidFill>
              </a:rPr>
              <a:t>Day-of Marathon Temps</a:t>
            </a:r>
            <a:r>
              <a:rPr lang="en-US" sz="1800" b="1" baseline="0" dirty="0">
                <a:solidFill>
                  <a:sysClr val="windowText" lastClr="000000"/>
                </a:solidFill>
              </a:rPr>
              <a:t> (high)</a:t>
            </a:r>
            <a:endParaRPr lang="en-US" sz="1800" b="1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Analysis!$A$51</c:f>
              <c:strCache>
                <c:ptCount val="1"/>
                <c:pt idx="0">
                  <c:v>Degrees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Analysis!$B$50:$E$50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Analysis!$B$51:$E$51</c:f>
              <c:numCache>
                <c:formatCode>General</c:formatCode>
                <c:ptCount val="4"/>
                <c:pt idx="0">
                  <c:v>81</c:v>
                </c:pt>
                <c:pt idx="1">
                  <c:v>91</c:v>
                </c:pt>
                <c:pt idx="2">
                  <c:v>72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C-4C3B-B707-BD899EB87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6270127"/>
        <c:axId val="567819679"/>
      </c:barChart>
      <c:catAx>
        <c:axId val="74627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819679"/>
        <c:crosses val="autoZero"/>
        <c:auto val="1"/>
        <c:lblAlgn val="ctr"/>
        <c:lblOffset val="100"/>
        <c:noMultiLvlLbl val="0"/>
      </c:catAx>
      <c:valAx>
        <c:axId val="56781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270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Mean Only</a:t>
            </a:r>
            <a:r>
              <a:rPr lang="en-US" sz="1800" b="1" baseline="0">
                <a:solidFill>
                  <a:schemeClr val="tx1"/>
                </a:solidFill>
              </a:rPr>
              <a:t> (Full)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10743931610782"/>
          <c:y val="0.20705404473224662"/>
          <c:w val="0.83470398840543869"/>
          <c:h val="0.56567562906663849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Analysis!$U$4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Analysis!$U$5:$U$8</c:f>
              <c:numCache>
                <c:formatCode>h:mm:ss;@</c:formatCode>
                <c:ptCount val="4"/>
                <c:pt idx="0">
                  <c:v>0.19986688638587782</c:v>
                </c:pt>
                <c:pt idx="1">
                  <c:v>0.20446649901625072</c:v>
                </c:pt>
                <c:pt idx="2">
                  <c:v>0.20026579034391487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E-473C-9B0C-74F48D949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478144"/>
        <c:axId val="163239262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Analysis!$R$4</c15:sqref>
                        </c15:formulaRef>
                      </c:ext>
                    </c:extLst>
                    <c:strCache>
                      <c:ptCount val="1"/>
                      <c:pt idx="0">
                        <c:v>Fastest</c:v>
                      </c:pt>
                    </c:strCache>
                  </c:strRef>
                </c:tx>
                <c:spPr>
                  <a:solidFill>
                    <a:schemeClr val="accent1">
                      <a:tint val="58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Analysis!$Q$5:$Q$8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Analysis!$R$5:$R$8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0.10118055555555555</c:v>
                      </c:pt>
                      <c:pt idx="1">
                        <c:v>0.11140046296296297</c:v>
                      </c:pt>
                      <c:pt idx="2">
                        <c:v>0.10296296296296296</c:v>
                      </c:pt>
                      <c:pt idx="3">
                        <c:v>0.10762731481481481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ABE-473C-9B0C-74F48D9496DA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Analysis!$S$4</c15:sqref>
                        </c15:formulaRef>
                      </c:ext>
                    </c:extLst>
                    <c:strCache>
                      <c:ptCount val="1"/>
                      <c:pt idx="0">
                        <c:v>Slowest</c:v>
                      </c:pt>
                    </c:strCache>
                  </c:strRef>
                </c:tx>
                <c:spPr>
                  <a:solidFill>
                    <a:schemeClr val="accent1">
                      <a:tint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Analysis!$Q$5:$Q$8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Analysis!$S$5:$S$8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0.29166666666666669</c:v>
                      </c:pt>
                      <c:pt idx="1">
                        <c:v>0.27660879629629631</c:v>
                      </c:pt>
                      <c:pt idx="2">
                        <c:v>0.27408564814814818</c:v>
                      </c:pt>
                      <c:pt idx="3">
                        <c:v>0.2804976851851852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ABE-473C-9B0C-74F48D9496D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Analysis!$T$4</c15:sqref>
                        </c15:formulaRef>
                      </c:ext>
                    </c:extLst>
                    <c:strCache>
                      <c:ptCount val="1"/>
                      <c:pt idx="0">
                        <c:v>Median</c:v>
                      </c:pt>
                    </c:strCache>
                  </c:strRef>
                </c:tx>
                <c:spPr>
                  <a:solidFill>
                    <a:schemeClr val="accent1">
                      <a:shade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Analysis!$Q$5:$Q$8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Analysis!$T$5:$T$8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0.19814236111111111</c:v>
                      </c:pt>
                      <c:pt idx="1">
                        <c:v>0.20711226851851852</c:v>
                      </c:pt>
                      <c:pt idx="2">
                        <c:v>0.20024884259259257</c:v>
                      </c:pt>
                      <c:pt idx="3">
                        <c:v>0.1957986111111111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ABE-473C-9B0C-74F48D9496DA}"/>
                  </c:ext>
                </c:extLst>
              </c15:ser>
            </c15:filteredBarSeries>
          </c:ext>
        </c:extLst>
      </c:barChart>
      <c:catAx>
        <c:axId val="164147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392624"/>
        <c:crosses val="autoZero"/>
        <c:auto val="1"/>
        <c:lblAlgn val="ctr"/>
        <c:lblOffset val="100"/>
        <c:noMultiLvlLbl val="0"/>
      </c:catAx>
      <c:valAx>
        <c:axId val="16323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47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ysClr val="windowText" lastClr="000000"/>
                </a:solidFill>
              </a:rPr>
              <a:t>Day-of Marathon Temps</a:t>
            </a:r>
            <a:r>
              <a:rPr lang="en-US" sz="1800" b="1" baseline="0" dirty="0">
                <a:solidFill>
                  <a:sysClr val="windowText" lastClr="000000"/>
                </a:solidFill>
              </a:rPr>
              <a:t> (high)</a:t>
            </a:r>
            <a:endParaRPr lang="en-US" sz="1800" b="1" dirty="0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Analysis!$A$51</c:f>
              <c:strCache>
                <c:ptCount val="1"/>
                <c:pt idx="0">
                  <c:v>Degrees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Analysis!$B$50:$E$50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Analysis!$B$51:$E$51</c:f>
              <c:numCache>
                <c:formatCode>General</c:formatCode>
                <c:ptCount val="4"/>
                <c:pt idx="0">
                  <c:v>81</c:v>
                </c:pt>
                <c:pt idx="1">
                  <c:v>91</c:v>
                </c:pt>
                <c:pt idx="2">
                  <c:v>72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EC-4C3B-B707-BD899EB87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6270127"/>
        <c:axId val="567819679"/>
      </c:barChart>
      <c:catAx>
        <c:axId val="746270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819679"/>
        <c:crosses val="autoZero"/>
        <c:auto val="1"/>
        <c:lblAlgn val="ctr"/>
        <c:lblOffset val="100"/>
        <c:noMultiLvlLbl val="0"/>
      </c:catAx>
      <c:valAx>
        <c:axId val="56781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6270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Mean Only</a:t>
            </a:r>
            <a:r>
              <a:rPr lang="en-US" sz="1800" b="1" baseline="0">
                <a:solidFill>
                  <a:schemeClr val="tx1"/>
                </a:solidFill>
              </a:rPr>
              <a:t> (Full)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10743931610782"/>
          <c:y val="0.20705404473224662"/>
          <c:w val="0.83470398840543869"/>
          <c:h val="0.56567562906663849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Analysis!$U$4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Analysis!$U$5:$U$8</c:f>
              <c:numCache>
                <c:formatCode>h:mm:ss;@</c:formatCode>
                <c:ptCount val="4"/>
                <c:pt idx="0">
                  <c:v>0.19986688638587782</c:v>
                </c:pt>
                <c:pt idx="1">
                  <c:v>0.20446649901625072</c:v>
                </c:pt>
                <c:pt idx="2">
                  <c:v>0.20026579034391487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E-473C-9B0C-74F48D949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478144"/>
        <c:axId val="163239262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Analysis!$R$4</c15:sqref>
                        </c15:formulaRef>
                      </c:ext>
                    </c:extLst>
                    <c:strCache>
                      <c:ptCount val="1"/>
                      <c:pt idx="0">
                        <c:v>Fastest</c:v>
                      </c:pt>
                    </c:strCache>
                  </c:strRef>
                </c:tx>
                <c:spPr>
                  <a:solidFill>
                    <a:schemeClr val="accent1">
                      <a:tint val="58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Analysis!$Q$5:$Q$8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Analysis!$R$5:$R$8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0.10118055555555555</c:v>
                      </c:pt>
                      <c:pt idx="1">
                        <c:v>0.11140046296296297</c:v>
                      </c:pt>
                      <c:pt idx="2">
                        <c:v>0.10296296296296296</c:v>
                      </c:pt>
                      <c:pt idx="3">
                        <c:v>0.10762731481481481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8ABE-473C-9B0C-74F48D9496DA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Analysis!$S$4</c15:sqref>
                        </c15:formulaRef>
                      </c:ext>
                    </c:extLst>
                    <c:strCache>
                      <c:ptCount val="1"/>
                      <c:pt idx="0">
                        <c:v>Slowest</c:v>
                      </c:pt>
                    </c:strCache>
                  </c:strRef>
                </c:tx>
                <c:spPr>
                  <a:solidFill>
                    <a:schemeClr val="accent1">
                      <a:tint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Analysis!$Q$5:$Q$8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Analysis!$S$5:$S$8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0.29166666666666669</c:v>
                      </c:pt>
                      <c:pt idx="1">
                        <c:v>0.27660879629629631</c:v>
                      </c:pt>
                      <c:pt idx="2">
                        <c:v>0.27408564814814818</c:v>
                      </c:pt>
                      <c:pt idx="3">
                        <c:v>0.2804976851851852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8ABE-473C-9B0C-74F48D9496DA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Analysis!$T$4</c15:sqref>
                        </c15:formulaRef>
                      </c:ext>
                    </c:extLst>
                    <c:strCache>
                      <c:ptCount val="1"/>
                      <c:pt idx="0">
                        <c:v>Median</c:v>
                      </c:pt>
                    </c:strCache>
                  </c:strRef>
                </c:tx>
                <c:spPr>
                  <a:solidFill>
                    <a:schemeClr val="accent1">
                      <a:shade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Analysis!$Q$5:$Q$8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Analysis!$T$5:$T$8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0.19814236111111111</c:v>
                      </c:pt>
                      <c:pt idx="1">
                        <c:v>0.20711226851851852</c:v>
                      </c:pt>
                      <c:pt idx="2">
                        <c:v>0.20024884259259257</c:v>
                      </c:pt>
                      <c:pt idx="3">
                        <c:v>0.1957986111111111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ABE-473C-9B0C-74F48D9496DA}"/>
                  </c:ext>
                </c:extLst>
              </c15:ser>
            </c15:filteredBarSeries>
          </c:ext>
        </c:extLst>
      </c:barChart>
      <c:catAx>
        <c:axId val="164147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392624"/>
        <c:crosses val="autoZero"/>
        <c:auto val="1"/>
        <c:lblAlgn val="ctr"/>
        <c:lblOffset val="100"/>
        <c:noMultiLvlLbl val="0"/>
      </c:catAx>
      <c:valAx>
        <c:axId val="16323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47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And YOU beat</a:t>
            </a:r>
            <a:r>
              <a:rPr lang="en-US" sz="1800" b="1" baseline="0" dirty="0">
                <a:solidFill>
                  <a:schemeClr val="tx1"/>
                </a:solidFill>
              </a:rPr>
              <a:t> Oprah's time (4:29:20)!</a:t>
            </a:r>
            <a:endParaRPr 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Analysis!$A$18</c:f>
              <c:strCache>
                <c:ptCount val="1"/>
                <c:pt idx="0">
                  <c:v># of People Who Beat Oprah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Analysis!$B$18:$E$18</c:f>
              <c:numCache>
                <c:formatCode>General</c:formatCode>
                <c:ptCount val="4"/>
                <c:pt idx="0" formatCode="_(* #,##0_);_(* \(#,##0\);_(* &quot;-&quot;_);_(@_)">
                  <c:v>1099</c:v>
                </c:pt>
                <c:pt idx="1">
                  <c:v>615</c:v>
                </c:pt>
                <c:pt idx="2">
                  <c:v>756</c:v>
                </c:pt>
                <c:pt idx="3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8-4BCC-84D4-D73AA3F329E4}"/>
            </c:ext>
          </c:extLst>
        </c:ser>
        <c:ser>
          <c:idx val="1"/>
          <c:order val="1"/>
          <c:tx>
            <c:strRef>
              <c:f>Analysis!$A$19</c:f>
              <c:strCache>
                <c:ptCount val="1"/>
                <c:pt idx="0">
                  <c:v>Total # of Runners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Analysis!$B$19:$E$19</c:f>
              <c:numCache>
                <c:formatCode>_(* #,##0_);_(* \(#,##0\);_(* "-"_);_(@_)</c:formatCode>
                <c:ptCount val="4"/>
                <c:pt idx="0">
                  <c:v>2952</c:v>
                </c:pt>
                <c:pt idx="1">
                  <c:v>2466</c:v>
                </c:pt>
                <c:pt idx="2">
                  <c:v>2100</c:v>
                </c:pt>
                <c:pt idx="3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8-4BCC-84D4-D73AA3F32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748736"/>
        <c:axId val="1636749664"/>
      </c:barChart>
      <c:catAx>
        <c:axId val="19757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49664"/>
        <c:crosses val="autoZero"/>
        <c:auto val="1"/>
        <c:lblAlgn val="ctr"/>
        <c:lblOffset val="100"/>
        <c:noMultiLvlLbl val="0"/>
      </c:catAx>
      <c:valAx>
        <c:axId val="163674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74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And YOU beat</a:t>
            </a:r>
            <a:r>
              <a:rPr lang="en-US" sz="1800" b="1" baseline="0" dirty="0">
                <a:solidFill>
                  <a:schemeClr val="tx1"/>
                </a:solidFill>
              </a:rPr>
              <a:t> Oprah's time (4:29:20)!</a:t>
            </a:r>
            <a:endParaRPr 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Analysis!$A$18</c:f>
              <c:strCache>
                <c:ptCount val="1"/>
                <c:pt idx="0">
                  <c:v># of People Who Beat Oprah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Analysis!$B$18:$E$18</c:f>
              <c:numCache>
                <c:formatCode>General</c:formatCode>
                <c:ptCount val="4"/>
                <c:pt idx="0" formatCode="_(* #,##0_);_(* \(#,##0\);_(* &quot;-&quot;_);_(@_)">
                  <c:v>1099</c:v>
                </c:pt>
                <c:pt idx="1">
                  <c:v>615</c:v>
                </c:pt>
                <c:pt idx="2">
                  <c:v>756</c:v>
                </c:pt>
                <c:pt idx="3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8-4BCC-84D4-D73AA3F329E4}"/>
            </c:ext>
          </c:extLst>
        </c:ser>
        <c:ser>
          <c:idx val="1"/>
          <c:order val="1"/>
          <c:tx>
            <c:strRef>
              <c:f>Analysis!$A$19</c:f>
              <c:strCache>
                <c:ptCount val="1"/>
                <c:pt idx="0">
                  <c:v>Total # of Runners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Analysis!$B$19:$E$19</c:f>
              <c:numCache>
                <c:formatCode>_(* #,##0_);_(* \(#,##0\);_(* "-"_);_(@_)</c:formatCode>
                <c:ptCount val="4"/>
                <c:pt idx="0">
                  <c:v>2952</c:v>
                </c:pt>
                <c:pt idx="1">
                  <c:v>2466</c:v>
                </c:pt>
                <c:pt idx="2">
                  <c:v>2100</c:v>
                </c:pt>
                <c:pt idx="3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8-4BCC-84D4-D73AA3F32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748736"/>
        <c:axId val="1636749664"/>
      </c:barChart>
      <c:catAx>
        <c:axId val="19757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49664"/>
        <c:crosses val="autoZero"/>
        <c:auto val="1"/>
        <c:lblAlgn val="ctr"/>
        <c:lblOffset val="100"/>
        <c:noMultiLvlLbl val="0"/>
      </c:catAx>
      <c:valAx>
        <c:axId val="163674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74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Half Marathon</a:t>
            </a:r>
            <a:r>
              <a:rPr lang="en-US" sz="1800" b="1" baseline="0">
                <a:solidFill>
                  <a:schemeClr val="tx1"/>
                </a:solidFill>
              </a:rPr>
              <a:t> Stats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08315681717217"/>
          <c:y val="0.14524138195108396"/>
          <c:w val="0.85147462817147856"/>
          <c:h val="0.61471676707541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Analysis!$L$4</c:f>
              <c:strCache>
                <c:ptCount val="1"/>
                <c:pt idx="0">
                  <c:v>Fastest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Analysis!$L$5:$L$8</c:f>
              <c:numCache>
                <c:formatCode>h:mm:ss;@</c:formatCode>
                <c:ptCount val="4"/>
                <c:pt idx="0">
                  <c:v>4.9479166666666664E-2</c:v>
                </c:pt>
                <c:pt idx="1">
                  <c:v>4.9282407407407407E-2</c:v>
                </c:pt>
                <c:pt idx="2">
                  <c:v>4.8206018518518516E-2</c:v>
                </c:pt>
                <c:pt idx="3">
                  <c:v>4.8645833333333333E-2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21-4E06-937D-B9E801582903}"/>
            </c:ext>
          </c:extLst>
        </c:ser>
        <c:ser>
          <c:idx val="1"/>
          <c:order val="1"/>
          <c:tx>
            <c:strRef>
              <c:f>Analysis!$M$4</c:f>
              <c:strCache>
                <c:ptCount val="1"/>
                <c:pt idx="0">
                  <c:v>Slowest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Analysis!$M$5:$M$8</c:f>
              <c:numCache>
                <c:formatCode>h:mm:ss;@</c:formatCode>
                <c:ptCount val="4"/>
                <c:pt idx="0">
                  <c:v>0.2046412037037037</c:v>
                </c:pt>
                <c:pt idx="1">
                  <c:v>0.26277777777777778</c:v>
                </c:pt>
                <c:pt idx="2">
                  <c:v>0.20006944444444444</c:v>
                </c:pt>
                <c:pt idx="3">
                  <c:v>0.21082175925925925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21-4E06-937D-B9E801582903}"/>
            </c:ext>
          </c:extLst>
        </c:ser>
        <c:ser>
          <c:idx val="2"/>
          <c:order val="2"/>
          <c:tx>
            <c:strRef>
              <c:f>Analysis!$N$4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Analysis!$N$5:$N$8</c:f>
              <c:numCache>
                <c:formatCode>h:mm:ss;@</c:formatCode>
                <c:ptCount val="4"/>
                <c:pt idx="0">
                  <c:v>0.10159722222222223</c:v>
                </c:pt>
                <c:pt idx="1">
                  <c:v>0.11081018518518519</c:v>
                </c:pt>
                <c:pt idx="2">
                  <c:v>0.10106481481481482</c:v>
                </c:pt>
                <c:pt idx="3">
                  <c:v>0.10146990740740741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21-4E06-937D-B9E801582903}"/>
            </c:ext>
          </c:extLst>
        </c:ser>
        <c:ser>
          <c:idx val="3"/>
          <c:order val="3"/>
          <c:tx>
            <c:strRef>
              <c:f>Analysis!$O$4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Analysis!$O$5:$O$8</c:f>
              <c:numCache>
                <c:formatCode>h:mm:ss;@</c:formatCode>
                <c:ptCount val="4"/>
                <c:pt idx="0">
                  <c:v>0.10551566805475435</c:v>
                </c:pt>
                <c:pt idx="1">
                  <c:v>0.11388139408901438</c:v>
                </c:pt>
                <c:pt idx="2">
                  <c:v>0.10538803508282145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21-4E06-937D-B9E801582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5428304"/>
        <c:axId val="958957808"/>
      </c:barChart>
      <c:catAx>
        <c:axId val="16354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57808"/>
        <c:crosses val="autoZero"/>
        <c:auto val="1"/>
        <c:lblAlgn val="ctr"/>
        <c:lblOffset val="100"/>
        <c:noMultiLvlLbl val="0"/>
      </c:catAx>
      <c:valAx>
        <c:axId val="9589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42830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Percentage</a:t>
            </a:r>
            <a:r>
              <a:rPr lang="en-US" b="1" baseline="0">
                <a:solidFill>
                  <a:schemeClr val="tx1"/>
                </a:solidFill>
              </a:rPr>
              <a:t> who beat oprah</a:t>
            </a:r>
            <a:endParaRPr 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9.1007493755203991E-2"/>
          <c:y val="2.7797081306462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837729276346702E-2"/>
          <c:y val="0.18056538971544472"/>
          <c:w val="0.8560460333798825"/>
          <c:h val="0.69806204731705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Analysis!$A$20</c:f>
              <c:strCache>
                <c:ptCount val="1"/>
                <c:pt idx="0">
                  <c:v>Percentage Who beat Oprah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Analysis!$B$20:$E$20</c:f>
              <c:numCache>
                <c:formatCode>0%</c:formatCode>
                <c:ptCount val="4"/>
                <c:pt idx="0">
                  <c:v>0.37228997289972898</c:v>
                </c:pt>
                <c:pt idx="1">
                  <c:v>0.24939172749391728</c:v>
                </c:pt>
                <c:pt idx="2">
                  <c:v>0.36</c:v>
                </c:pt>
                <c:pt idx="3">
                  <c:v>0.39179841897233203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9-4A20-B710-16F20D647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1943999808"/>
        <c:axId val="1636750080"/>
      </c:barChart>
      <c:catAx>
        <c:axId val="19439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50080"/>
        <c:crosses val="autoZero"/>
        <c:auto val="1"/>
        <c:lblAlgn val="ctr"/>
        <c:lblOffset val="100"/>
        <c:noMultiLvlLbl val="0"/>
      </c:catAx>
      <c:valAx>
        <c:axId val="1636750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9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And YOU beat</a:t>
            </a:r>
            <a:r>
              <a:rPr lang="en-US" sz="1800" b="1" baseline="0" dirty="0">
                <a:solidFill>
                  <a:schemeClr val="tx1"/>
                </a:solidFill>
              </a:rPr>
              <a:t> Oprah's time (4:29:20)!</a:t>
            </a:r>
            <a:endParaRPr 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Analysis!$A$18</c:f>
              <c:strCache>
                <c:ptCount val="1"/>
                <c:pt idx="0">
                  <c:v># of People Who Beat Oprah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Analysis!$B$18:$E$18</c:f>
              <c:numCache>
                <c:formatCode>General</c:formatCode>
                <c:ptCount val="4"/>
                <c:pt idx="0" formatCode="_(* #,##0_);_(* \(#,##0\);_(* &quot;-&quot;_);_(@_)">
                  <c:v>1099</c:v>
                </c:pt>
                <c:pt idx="1">
                  <c:v>615</c:v>
                </c:pt>
                <c:pt idx="2">
                  <c:v>756</c:v>
                </c:pt>
                <c:pt idx="3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8-4BCC-84D4-D73AA3F329E4}"/>
            </c:ext>
          </c:extLst>
        </c:ser>
        <c:ser>
          <c:idx val="1"/>
          <c:order val="1"/>
          <c:tx>
            <c:strRef>
              <c:f>Analysis!$A$19</c:f>
              <c:strCache>
                <c:ptCount val="1"/>
                <c:pt idx="0">
                  <c:v>Total # of Runners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Analysis!$B$19:$E$19</c:f>
              <c:numCache>
                <c:formatCode>_(* #,##0_);_(* \(#,##0\);_(* "-"_);_(@_)</c:formatCode>
                <c:ptCount val="4"/>
                <c:pt idx="0">
                  <c:v>2952</c:v>
                </c:pt>
                <c:pt idx="1">
                  <c:v>2466</c:v>
                </c:pt>
                <c:pt idx="2">
                  <c:v>2100</c:v>
                </c:pt>
                <c:pt idx="3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8-4BCC-84D4-D73AA3F32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748736"/>
        <c:axId val="1636749664"/>
      </c:barChart>
      <c:catAx>
        <c:axId val="19757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49664"/>
        <c:crosses val="autoZero"/>
        <c:auto val="1"/>
        <c:lblAlgn val="ctr"/>
        <c:lblOffset val="100"/>
        <c:noMultiLvlLbl val="0"/>
      </c:catAx>
      <c:valAx>
        <c:axId val="163674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74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Percentage</a:t>
            </a:r>
            <a:r>
              <a:rPr lang="en-US" b="1" baseline="0">
                <a:solidFill>
                  <a:schemeClr val="tx1"/>
                </a:solidFill>
              </a:rPr>
              <a:t> who beat oprah</a:t>
            </a:r>
            <a:endParaRPr 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9.1007493755203991E-2"/>
          <c:y val="2.7797081306462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837729276346702E-2"/>
          <c:y val="0.18056538971544472"/>
          <c:w val="0.8560460333798825"/>
          <c:h val="0.69806204731705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Analysis!$A$20</c:f>
              <c:strCache>
                <c:ptCount val="1"/>
                <c:pt idx="0">
                  <c:v>Percentage Who beat Oprah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Analysis!$B$20:$E$20</c:f>
              <c:numCache>
                <c:formatCode>0%</c:formatCode>
                <c:ptCount val="4"/>
                <c:pt idx="0">
                  <c:v>0.37228997289972898</c:v>
                </c:pt>
                <c:pt idx="1">
                  <c:v>0.24939172749391728</c:v>
                </c:pt>
                <c:pt idx="2">
                  <c:v>0.36</c:v>
                </c:pt>
                <c:pt idx="3">
                  <c:v>0.39179841897233203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9-4A20-B710-16F20D647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1943999808"/>
        <c:axId val="1636750080"/>
      </c:barChart>
      <c:catAx>
        <c:axId val="19439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50080"/>
        <c:crosses val="autoZero"/>
        <c:auto val="1"/>
        <c:lblAlgn val="ctr"/>
        <c:lblOffset val="100"/>
        <c:noMultiLvlLbl val="0"/>
      </c:catAx>
      <c:valAx>
        <c:axId val="1636750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9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And YOU beat</a:t>
            </a:r>
            <a:r>
              <a:rPr lang="en-US" sz="1800" b="1" baseline="0" dirty="0">
                <a:solidFill>
                  <a:schemeClr val="tx1"/>
                </a:solidFill>
              </a:rPr>
              <a:t> Oprah's time (4:29:20)!</a:t>
            </a:r>
            <a:endParaRPr 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Analysis!$A$18</c:f>
              <c:strCache>
                <c:ptCount val="1"/>
                <c:pt idx="0">
                  <c:v># of People Who Beat Oprah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Analysis!$B$18:$E$18</c:f>
              <c:numCache>
                <c:formatCode>General</c:formatCode>
                <c:ptCount val="4"/>
                <c:pt idx="0" formatCode="_(* #,##0_);_(* \(#,##0\);_(* &quot;-&quot;_);_(@_)">
                  <c:v>1099</c:v>
                </c:pt>
                <c:pt idx="1">
                  <c:v>615</c:v>
                </c:pt>
                <c:pt idx="2">
                  <c:v>756</c:v>
                </c:pt>
                <c:pt idx="3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8-4BCC-84D4-D73AA3F329E4}"/>
            </c:ext>
          </c:extLst>
        </c:ser>
        <c:ser>
          <c:idx val="1"/>
          <c:order val="1"/>
          <c:tx>
            <c:strRef>
              <c:f>Analysis!$A$19</c:f>
              <c:strCache>
                <c:ptCount val="1"/>
                <c:pt idx="0">
                  <c:v>Total # of Runners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Analysis!$B$19:$E$19</c:f>
              <c:numCache>
                <c:formatCode>_(* #,##0_);_(* \(#,##0\);_(* "-"_);_(@_)</c:formatCode>
                <c:ptCount val="4"/>
                <c:pt idx="0">
                  <c:v>2952</c:v>
                </c:pt>
                <c:pt idx="1">
                  <c:v>2466</c:v>
                </c:pt>
                <c:pt idx="2">
                  <c:v>2100</c:v>
                </c:pt>
                <c:pt idx="3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8-4BCC-84D4-D73AA3F32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748736"/>
        <c:axId val="1636749664"/>
      </c:barChart>
      <c:catAx>
        <c:axId val="19757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49664"/>
        <c:crosses val="autoZero"/>
        <c:auto val="1"/>
        <c:lblAlgn val="ctr"/>
        <c:lblOffset val="100"/>
        <c:noMultiLvlLbl val="0"/>
      </c:catAx>
      <c:valAx>
        <c:axId val="163674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74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Percentage</a:t>
            </a:r>
            <a:r>
              <a:rPr lang="en-US" b="1" baseline="0">
                <a:solidFill>
                  <a:schemeClr val="tx1"/>
                </a:solidFill>
              </a:rPr>
              <a:t> who beat oprah</a:t>
            </a:r>
            <a:endParaRPr 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9.1007493755203991E-2"/>
          <c:y val="2.7797081306462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837729276346702E-2"/>
          <c:y val="0.18056538971544472"/>
          <c:w val="0.8560460333798825"/>
          <c:h val="0.69806204731705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Analysis!$A$20</c:f>
              <c:strCache>
                <c:ptCount val="1"/>
                <c:pt idx="0">
                  <c:v>Percentage Who beat Oprah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Analysis!$B$20:$E$20</c:f>
              <c:numCache>
                <c:formatCode>0%</c:formatCode>
                <c:ptCount val="4"/>
                <c:pt idx="0">
                  <c:v>0.37228997289972898</c:v>
                </c:pt>
                <c:pt idx="1">
                  <c:v>0.24939172749391728</c:v>
                </c:pt>
                <c:pt idx="2">
                  <c:v>0.36</c:v>
                </c:pt>
                <c:pt idx="3">
                  <c:v>0.39179841897233203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9-4A20-B710-16F20D647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1943999808"/>
        <c:axId val="1636750080"/>
      </c:barChart>
      <c:catAx>
        <c:axId val="19439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50080"/>
        <c:crosses val="autoZero"/>
        <c:auto val="1"/>
        <c:lblAlgn val="ctr"/>
        <c:lblOffset val="100"/>
        <c:noMultiLvlLbl val="0"/>
      </c:catAx>
      <c:valAx>
        <c:axId val="1636750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9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And YOU beat</a:t>
            </a:r>
            <a:r>
              <a:rPr lang="en-US" sz="1800" b="1" baseline="0" dirty="0">
                <a:solidFill>
                  <a:schemeClr val="tx1"/>
                </a:solidFill>
              </a:rPr>
              <a:t> Oprah's time (4:29:20)!</a:t>
            </a:r>
            <a:endParaRPr lang="en-US" sz="18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Analysis!$A$18</c:f>
              <c:strCache>
                <c:ptCount val="1"/>
                <c:pt idx="0">
                  <c:v># of People Who Beat Oprah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Analysis!$B$18:$E$18</c:f>
              <c:numCache>
                <c:formatCode>General</c:formatCode>
                <c:ptCount val="4"/>
                <c:pt idx="0" formatCode="_(* #,##0_);_(* \(#,##0\);_(* &quot;-&quot;_);_(@_)">
                  <c:v>1099</c:v>
                </c:pt>
                <c:pt idx="1">
                  <c:v>615</c:v>
                </c:pt>
                <c:pt idx="2">
                  <c:v>756</c:v>
                </c:pt>
                <c:pt idx="3">
                  <c:v>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28-4BCC-84D4-D73AA3F329E4}"/>
            </c:ext>
          </c:extLst>
        </c:ser>
        <c:ser>
          <c:idx val="1"/>
          <c:order val="1"/>
          <c:tx>
            <c:strRef>
              <c:f>Analysis!$A$19</c:f>
              <c:strCache>
                <c:ptCount val="1"/>
                <c:pt idx="0">
                  <c:v>Total # of Runners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Analysis!$B$19:$E$19</c:f>
              <c:numCache>
                <c:formatCode>_(* #,##0_);_(* \(#,##0\);_(* "-"_);_(@_)</c:formatCode>
                <c:ptCount val="4"/>
                <c:pt idx="0">
                  <c:v>2952</c:v>
                </c:pt>
                <c:pt idx="1">
                  <c:v>2466</c:v>
                </c:pt>
                <c:pt idx="2">
                  <c:v>2100</c:v>
                </c:pt>
                <c:pt idx="3">
                  <c:v>2024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28-4BCC-84D4-D73AA3F32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5748736"/>
        <c:axId val="1636749664"/>
      </c:barChart>
      <c:catAx>
        <c:axId val="19757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49664"/>
        <c:crosses val="autoZero"/>
        <c:auto val="1"/>
        <c:lblAlgn val="ctr"/>
        <c:lblOffset val="100"/>
        <c:noMultiLvlLbl val="0"/>
      </c:catAx>
      <c:valAx>
        <c:axId val="163674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574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Percentage</a:t>
            </a:r>
            <a:r>
              <a:rPr lang="en-US" b="1" baseline="0">
                <a:solidFill>
                  <a:schemeClr val="tx1"/>
                </a:solidFill>
              </a:rPr>
              <a:t> who beat oprah</a:t>
            </a:r>
            <a:endParaRPr lang="en-US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9.1007493755203991E-2"/>
          <c:y val="2.77970813064628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837729276346702E-2"/>
          <c:y val="0.18056538971544472"/>
          <c:w val="0.8560460333798825"/>
          <c:h val="0.69806204731705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Analysis!$A$20</c:f>
              <c:strCache>
                <c:ptCount val="1"/>
                <c:pt idx="0">
                  <c:v>Percentage Who beat Oprah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Analysis!$B$17:$E$17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Analysis!$B$20:$E$20</c:f>
              <c:numCache>
                <c:formatCode>0%</c:formatCode>
                <c:ptCount val="4"/>
                <c:pt idx="0">
                  <c:v>0.37228997289972898</c:v>
                </c:pt>
                <c:pt idx="1">
                  <c:v>0.24939172749391728</c:v>
                </c:pt>
                <c:pt idx="2">
                  <c:v>0.36</c:v>
                </c:pt>
                <c:pt idx="3">
                  <c:v>0.39179841897233203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9-4A20-B710-16F20D647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6"/>
        <c:overlap val="-58"/>
        <c:axId val="1943999808"/>
        <c:axId val="1636750080"/>
      </c:barChart>
      <c:catAx>
        <c:axId val="194399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750080"/>
        <c:crosses val="autoZero"/>
        <c:auto val="1"/>
        <c:lblAlgn val="ctr"/>
        <c:lblOffset val="100"/>
        <c:noMultiLvlLbl val="0"/>
      </c:catAx>
      <c:valAx>
        <c:axId val="163675008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99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The Weitecha Factor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Analysis!$A$31</c:f>
              <c:strCache>
                <c:ptCount val="1"/>
                <c:pt idx="0">
                  <c:v>Weitecha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Analysis!$B$30:$E$30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Analysis!$B$31:$E$31</c:f>
              <c:numCache>
                <c:formatCode>h:mm:ss;@</c:formatCode>
                <c:ptCount val="4"/>
                <c:pt idx="0">
                  <c:v>0.10118055555555555</c:v>
                </c:pt>
                <c:pt idx="1">
                  <c:v>0.11140046296296297</c:v>
                </c:pt>
                <c:pt idx="2">
                  <c:v>0.10296296296296296</c:v>
                </c:pt>
                <c:pt idx="3">
                  <c:v>0.10762731481481481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8F-4FC5-B480-E4268DAE7C02}"/>
            </c:ext>
          </c:extLst>
        </c:ser>
        <c:ser>
          <c:idx val="1"/>
          <c:order val="1"/>
          <c:tx>
            <c:strRef>
              <c:f>Analysis!$A$32</c:f>
              <c:strCache>
                <c:ptCount val="1"/>
                <c:pt idx="0">
                  <c:v>Second Place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Analysis!$B$30:$E$30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Analysis!$B$32:$E$32</c:f>
              <c:numCache>
                <c:formatCode>h:mm:ss;@</c:formatCode>
                <c:ptCount val="4"/>
                <c:pt idx="0">
                  <c:v>0.10744212962962962</c:v>
                </c:pt>
                <c:pt idx="1">
                  <c:v>0.12254629629629629</c:v>
                </c:pt>
                <c:pt idx="2">
                  <c:v>0.10407407407407407</c:v>
                </c:pt>
                <c:pt idx="3">
                  <c:v>0.10791666666666666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8F-4FC5-B480-E4268DAE7C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272464"/>
        <c:axId val="1956733936"/>
      </c:lineChart>
      <c:catAx>
        <c:axId val="211427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733936"/>
        <c:crosses val="autoZero"/>
        <c:auto val="1"/>
        <c:lblAlgn val="ctr"/>
        <c:lblOffset val="100"/>
        <c:noMultiLvlLbl val="0"/>
      </c:catAx>
      <c:valAx>
        <c:axId val="195673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272464"/>
        <c:crosses val="autoZero"/>
        <c:crossBetween val="between"/>
      </c:valAx>
      <c:spPr>
        <a:noFill/>
        <a:ln>
          <a:solidFill>
            <a:schemeClr val="tx1">
              <a:lumMod val="15000"/>
              <a:lumOff val="8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Full Marathon Stats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10743931610782"/>
          <c:y val="0.20705404473224662"/>
          <c:w val="0.83470398840543869"/>
          <c:h val="0.56567562906663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Analysis!$R$4</c:f>
              <c:strCache>
                <c:ptCount val="1"/>
                <c:pt idx="0">
                  <c:v>Fastest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Analysis!$R$5:$R$8</c:f>
              <c:numCache>
                <c:formatCode>h:mm:ss;@</c:formatCode>
                <c:ptCount val="4"/>
                <c:pt idx="0">
                  <c:v>0.10118055555555555</c:v>
                </c:pt>
                <c:pt idx="1">
                  <c:v>0.11140046296296297</c:v>
                </c:pt>
                <c:pt idx="2">
                  <c:v>0.10296296296296296</c:v>
                </c:pt>
                <c:pt idx="3">
                  <c:v>0.10762731481481481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8-446A-9F04-9029B01E615F}"/>
            </c:ext>
          </c:extLst>
        </c:ser>
        <c:ser>
          <c:idx val="1"/>
          <c:order val="1"/>
          <c:tx>
            <c:strRef>
              <c:f>Analysis!$S$4</c:f>
              <c:strCache>
                <c:ptCount val="1"/>
                <c:pt idx="0">
                  <c:v>Slowest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Analysis!$S$5:$S$8</c:f>
              <c:numCache>
                <c:formatCode>h:mm:ss;@</c:formatCode>
                <c:ptCount val="4"/>
                <c:pt idx="0">
                  <c:v>0.29166666666666669</c:v>
                </c:pt>
                <c:pt idx="1">
                  <c:v>0.27660879629629631</c:v>
                </c:pt>
                <c:pt idx="2">
                  <c:v>0.27408564814814818</c:v>
                </c:pt>
                <c:pt idx="3">
                  <c:v>0.2804976851851852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B8-446A-9F04-9029B01E615F}"/>
            </c:ext>
          </c:extLst>
        </c:ser>
        <c:ser>
          <c:idx val="2"/>
          <c:order val="2"/>
          <c:tx>
            <c:strRef>
              <c:f>Analysis!$T$4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Analysis!$T$5:$T$8</c:f>
              <c:numCache>
                <c:formatCode>h:mm:ss;@</c:formatCode>
                <c:ptCount val="4"/>
                <c:pt idx="0">
                  <c:v>0.19814236111111111</c:v>
                </c:pt>
                <c:pt idx="1">
                  <c:v>0.20711226851851852</c:v>
                </c:pt>
                <c:pt idx="2">
                  <c:v>0.20024884259259257</c:v>
                </c:pt>
                <c:pt idx="3">
                  <c:v>0.1957986111111111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B8-446A-9F04-9029B01E615F}"/>
            </c:ext>
          </c:extLst>
        </c:ser>
        <c:ser>
          <c:idx val="3"/>
          <c:order val="3"/>
          <c:tx>
            <c:strRef>
              <c:f>Analysis!$U$4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Analysis!$U$5:$U$8</c:f>
              <c:numCache>
                <c:formatCode>h:mm:ss;@</c:formatCode>
                <c:ptCount val="4"/>
                <c:pt idx="0">
                  <c:v>0.19986688638587782</c:v>
                </c:pt>
                <c:pt idx="1">
                  <c:v>0.20446649901625072</c:v>
                </c:pt>
                <c:pt idx="2">
                  <c:v>0.20026579034391487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B8-446A-9F04-9029B01E6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478144"/>
        <c:axId val="1632392624"/>
      </c:barChart>
      <c:catAx>
        <c:axId val="164147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392624"/>
        <c:crosses val="autoZero"/>
        <c:auto val="1"/>
        <c:lblAlgn val="ctr"/>
        <c:lblOffset val="100"/>
        <c:noMultiLvlLbl val="0"/>
      </c:catAx>
      <c:valAx>
        <c:axId val="16323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4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Half Marathon</a:t>
            </a:r>
            <a:r>
              <a:rPr lang="en-US" sz="1800" b="1" baseline="0">
                <a:solidFill>
                  <a:schemeClr val="tx1"/>
                </a:solidFill>
              </a:rPr>
              <a:t> Stats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08315681717217"/>
          <c:y val="0.14524138195108396"/>
          <c:w val="0.85147462817147856"/>
          <c:h val="0.61471676707541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Analysis!$L$4</c:f>
              <c:strCache>
                <c:ptCount val="1"/>
                <c:pt idx="0">
                  <c:v>Fastest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Analysis!$L$5:$L$8</c:f>
              <c:numCache>
                <c:formatCode>h:mm:ss;@</c:formatCode>
                <c:ptCount val="4"/>
                <c:pt idx="0">
                  <c:v>4.9479166666666664E-2</c:v>
                </c:pt>
                <c:pt idx="1">
                  <c:v>4.9282407407407407E-2</c:v>
                </c:pt>
                <c:pt idx="2">
                  <c:v>4.8206018518518516E-2</c:v>
                </c:pt>
                <c:pt idx="3">
                  <c:v>4.8645833333333333E-2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21-4E06-937D-B9E801582903}"/>
            </c:ext>
          </c:extLst>
        </c:ser>
        <c:ser>
          <c:idx val="1"/>
          <c:order val="1"/>
          <c:tx>
            <c:strRef>
              <c:f>Analysis!$M$4</c:f>
              <c:strCache>
                <c:ptCount val="1"/>
                <c:pt idx="0">
                  <c:v>Slowest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Analysis!$M$5:$M$8</c:f>
              <c:numCache>
                <c:formatCode>h:mm:ss;@</c:formatCode>
                <c:ptCount val="4"/>
                <c:pt idx="0">
                  <c:v>0.2046412037037037</c:v>
                </c:pt>
                <c:pt idx="1">
                  <c:v>0.26277777777777778</c:v>
                </c:pt>
                <c:pt idx="2">
                  <c:v>0.20006944444444444</c:v>
                </c:pt>
                <c:pt idx="3">
                  <c:v>0.21082175925925925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21-4E06-937D-B9E801582903}"/>
            </c:ext>
          </c:extLst>
        </c:ser>
        <c:ser>
          <c:idx val="2"/>
          <c:order val="2"/>
          <c:tx>
            <c:strRef>
              <c:f>Analysis!$N$4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Analysis!$N$5:$N$8</c:f>
              <c:numCache>
                <c:formatCode>h:mm:ss;@</c:formatCode>
                <c:ptCount val="4"/>
                <c:pt idx="0">
                  <c:v>0.10159722222222223</c:v>
                </c:pt>
                <c:pt idx="1">
                  <c:v>0.11081018518518519</c:v>
                </c:pt>
                <c:pt idx="2">
                  <c:v>0.10106481481481482</c:v>
                </c:pt>
                <c:pt idx="3">
                  <c:v>0.10146990740740741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21-4E06-937D-B9E801582903}"/>
            </c:ext>
          </c:extLst>
        </c:ser>
        <c:ser>
          <c:idx val="3"/>
          <c:order val="3"/>
          <c:tx>
            <c:strRef>
              <c:f>Analysis!$O$4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Analysis!$O$5:$O$8</c:f>
              <c:numCache>
                <c:formatCode>h:mm:ss;@</c:formatCode>
                <c:ptCount val="4"/>
                <c:pt idx="0">
                  <c:v>0.10551566805475435</c:v>
                </c:pt>
                <c:pt idx="1">
                  <c:v>0.11388139408901438</c:v>
                </c:pt>
                <c:pt idx="2">
                  <c:v>0.10538803508282145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21-4E06-937D-B9E801582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5428304"/>
        <c:axId val="958957808"/>
      </c:barChart>
      <c:catAx>
        <c:axId val="16354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57808"/>
        <c:crosses val="autoZero"/>
        <c:auto val="1"/>
        <c:lblAlgn val="ctr"/>
        <c:lblOffset val="100"/>
        <c:noMultiLvlLbl val="0"/>
      </c:catAx>
      <c:valAx>
        <c:axId val="9589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42830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Full Marathon Stats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10743931610782"/>
          <c:y val="0.20705404473224662"/>
          <c:w val="0.83470398840543869"/>
          <c:h val="0.56567562906663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Analysis!$R$4</c:f>
              <c:strCache>
                <c:ptCount val="1"/>
                <c:pt idx="0">
                  <c:v>Fastest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Analysis!$R$5:$R$8</c:f>
              <c:numCache>
                <c:formatCode>h:mm:ss;@</c:formatCode>
                <c:ptCount val="4"/>
                <c:pt idx="0">
                  <c:v>0.10118055555555555</c:v>
                </c:pt>
                <c:pt idx="1">
                  <c:v>0.11140046296296297</c:v>
                </c:pt>
                <c:pt idx="2">
                  <c:v>0.10296296296296296</c:v>
                </c:pt>
                <c:pt idx="3">
                  <c:v>0.10762731481481481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8-446A-9F04-9029B01E615F}"/>
            </c:ext>
          </c:extLst>
        </c:ser>
        <c:ser>
          <c:idx val="1"/>
          <c:order val="1"/>
          <c:tx>
            <c:strRef>
              <c:f>Analysis!$S$4</c:f>
              <c:strCache>
                <c:ptCount val="1"/>
                <c:pt idx="0">
                  <c:v>Slowest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Analysis!$S$5:$S$8</c:f>
              <c:numCache>
                <c:formatCode>h:mm:ss;@</c:formatCode>
                <c:ptCount val="4"/>
                <c:pt idx="0">
                  <c:v>0.29166666666666669</c:v>
                </c:pt>
                <c:pt idx="1">
                  <c:v>0.27660879629629631</c:v>
                </c:pt>
                <c:pt idx="2">
                  <c:v>0.27408564814814818</c:v>
                </c:pt>
                <c:pt idx="3">
                  <c:v>0.2804976851851852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B8-446A-9F04-9029B01E615F}"/>
            </c:ext>
          </c:extLst>
        </c:ser>
        <c:ser>
          <c:idx val="2"/>
          <c:order val="2"/>
          <c:tx>
            <c:strRef>
              <c:f>Analysis!$T$4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Analysis!$T$5:$T$8</c:f>
              <c:numCache>
                <c:formatCode>h:mm:ss;@</c:formatCode>
                <c:ptCount val="4"/>
                <c:pt idx="0">
                  <c:v>0.19814236111111111</c:v>
                </c:pt>
                <c:pt idx="1">
                  <c:v>0.20711226851851852</c:v>
                </c:pt>
                <c:pt idx="2">
                  <c:v>0.20024884259259257</c:v>
                </c:pt>
                <c:pt idx="3">
                  <c:v>0.1957986111111111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B8-446A-9F04-9029B01E615F}"/>
            </c:ext>
          </c:extLst>
        </c:ser>
        <c:ser>
          <c:idx val="3"/>
          <c:order val="3"/>
          <c:tx>
            <c:strRef>
              <c:f>Analysis!$U$4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Analysis!$U$5:$U$8</c:f>
              <c:numCache>
                <c:formatCode>h:mm:ss;@</c:formatCode>
                <c:ptCount val="4"/>
                <c:pt idx="0">
                  <c:v>0.19986688638587782</c:v>
                </c:pt>
                <c:pt idx="1">
                  <c:v>0.20446649901625072</c:v>
                </c:pt>
                <c:pt idx="2">
                  <c:v>0.20026579034391487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B8-446A-9F04-9029B01E6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478144"/>
        <c:axId val="1632392624"/>
      </c:barChart>
      <c:catAx>
        <c:axId val="164147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392624"/>
        <c:crosses val="autoZero"/>
        <c:auto val="1"/>
        <c:lblAlgn val="ctr"/>
        <c:lblOffset val="100"/>
        <c:noMultiLvlLbl val="0"/>
      </c:catAx>
      <c:valAx>
        <c:axId val="16323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4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Mean</a:t>
            </a:r>
            <a:r>
              <a:rPr lang="en-US" sz="1800" b="1" baseline="0">
                <a:solidFill>
                  <a:schemeClr val="tx1"/>
                </a:solidFill>
              </a:rPr>
              <a:t> Only (Half)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80868246624654"/>
          <c:y val="0.15516575905065272"/>
          <c:w val="0.85147462817147856"/>
          <c:h val="0.61471676707541512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Analysis!$O$4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Analysis!$O$5:$O$8</c:f>
              <c:numCache>
                <c:formatCode>h:mm:ss;@</c:formatCode>
                <c:ptCount val="4"/>
                <c:pt idx="0">
                  <c:v>0.10551566805475435</c:v>
                </c:pt>
                <c:pt idx="1">
                  <c:v>0.11388139408901438</c:v>
                </c:pt>
                <c:pt idx="2">
                  <c:v>0.10538803508282145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2-47EF-90DB-33C6A5791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5428304"/>
        <c:axId val="958957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Analysis!$L$4</c15:sqref>
                        </c15:formulaRef>
                      </c:ext>
                    </c:extLst>
                    <c:strCache>
                      <c:ptCount val="1"/>
                      <c:pt idx="0">
                        <c:v>Fastest</c:v>
                      </c:pt>
                    </c:strCache>
                  </c:strRef>
                </c:tx>
                <c:spPr>
                  <a:solidFill>
                    <a:schemeClr val="accent2">
                      <a:tint val="58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Analysis!$K$5:$K$8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Analysis!$L$5:$L$8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4.9479166666666664E-2</c:v>
                      </c:pt>
                      <c:pt idx="1">
                        <c:v>4.9282407407407407E-2</c:v>
                      </c:pt>
                      <c:pt idx="2">
                        <c:v>4.8206018518518516E-2</c:v>
                      </c:pt>
                      <c:pt idx="3">
                        <c:v>4.8645833333333333E-2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232-47EF-90DB-33C6A579160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Analysis!$M$4</c15:sqref>
                        </c15:formulaRef>
                      </c:ext>
                    </c:extLst>
                    <c:strCache>
                      <c:ptCount val="1"/>
                      <c:pt idx="0">
                        <c:v>Slowest</c:v>
                      </c:pt>
                    </c:strCache>
                  </c:strRef>
                </c:tx>
                <c:spPr>
                  <a:solidFill>
                    <a:schemeClr val="accent2">
                      <a:tint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Analysis!$K$5:$K$8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Analysis!$M$5:$M$8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0.2046412037037037</c:v>
                      </c:pt>
                      <c:pt idx="1">
                        <c:v>0.26277777777777778</c:v>
                      </c:pt>
                      <c:pt idx="2">
                        <c:v>0.20006944444444444</c:v>
                      </c:pt>
                      <c:pt idx="3">
                        <c:v>0.21082175925925925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232-47EF-90DB-33C6A579160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Analysis!$N$4</c15:sqref>
                        </c15:formulaRef>
                      </c:ext>
                    </c:extLst>
                    <c:strCache>
                      <c:ptCount val="1"/>
                      <c:pt idx="0">
                        <c:v>Median</c:v>
                      </c:pt>
                    </c:strCache>
                  </c:strRef>
                </c:tx>
                <c:spPr>
                  <a:solidFill>
                    <a:schemeClr val="accent2">
                      <a:shade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Analysis!$K$5:$K$8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Analysis!$N$5:$N$8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0.10159722222222223</c:v>
                      </c:pt>
                      <c:pt idx="1">
                        <c:v>0.11081018518518519</c:v>
                      </c:pt>
                      <c:pt idx="2">
                        <c:v>0.10106481481481482</c:v>
                      </c:pt>
                      <c:pt idx="3">
                        <c:v>0.10146990740740741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232-47EF-90DB-33C6A5791607}"/>
                  </c:ext>
                </c:extLst>
              </c15:ser>
            </c15:filteredBarSeries>
          </c:ext>
        </c:extLst>
      </c:barChart>
      <c:catAx>
        <c:axId val="16354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57808"/>
        <c:crosses val="autoZero"/>
        <c:auto val="1"/>
        <c:lblAlgn val="ctr"/>
        <c:lblOffset val="100"/>
        <c:noMultiLvlLbl val="0"/>
      </c:catAx>
      <c:valAx>
        <c:axId val="9589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42830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Half Marathon</a:t>
            </a:r>
            <a:r>
              <a:rPr lang="en-US" sz="1800" b="1" baseline="0">
                <a:solidFill>
                  <a:schemeClr val="tx1"/>
                </a:solidFill>
              </a:rPr>
              <a:t> Stats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08315681717217"/>
          <c:y val="0.14524138195108396"/>
          <c:w val="0.85147462817147856"/>
          <c:h val="0.614716767075415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Analysis!$L$4</c:f>
              <c:strCache>
                <c:ptCount val="1"/>
                <c:pt idx="0">
                  <c:v>Fastest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Analysis!$L$5:$L$8</c:f>
              <c:numCache>
                <c:formatCode>h:mm:ss;@</c:formatCode>
                <c:ptCount val="4"/>
                <c:pt idx="0">
                  <c:v>4.9479166666666664E-2</c:v>
                </c:pt>
                <c:pt idx="1">
                  <c:v>4.9282407407407407E-2</c:v>
                </c:pt>
                <c:pt idx="2">
                  <c:v>4.8206018518518516E-2</c:v>
                </c:pt>
                <c:pt idx="3">
                  <c:v>4.8645833333333333E-2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21-4E06-937D-B9E801582903}"/>
            </c:ext>
          </c:extLst>
        </c:ser>
        <c:ser>
          <c:idx val="1"/>
          <c:order val="1"/>
          <c:tx>
            <c:strRef>
              <c:f>Analysis!$M$4</c:f>
              <c:strCache>
                <c:ptCount val="1"/>
                <c:pt idx="0">
                  <c:v>Slowest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Analysis!$M$5:$M$8</c:f>
              <c:numCache>
                <c:formatCode>h:mm:ss;@</c:formatCode>
                <c:ptCount val="4"/>
                <c:pt idx="0">
                  <c:v>0.2046412037037037</c:v>
                </c:pt>
                <c:pt idx="1">
                  <c:v>0.26277777777777778</c:v>
                </c:pt>
                <c:pt idx="2">
                  <c:v>0.20006944444444444</c:v>
                </c:pt>
                <c:pt idx="3">
                  <c:v>0.21082175925925925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21-4E06-937D-B9E801582903}"/>
            </c:ext>
          </c:extLst>
        </c:ser>
        <c:ser>
          <c:idx val="2"/>
          <c:order val="2"/>
          <c:tx>
            <c:strRef>
              <c:f>Analysis!$N$4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Analysis!$N$5:$N$8</c:f>
              <c:numCache>
                <c:formatCode>h:mm:ss;@</c:formatCode>
                <c:ptCount val="4"/>
                <c:pt idx="0">
                  <c:v>0.10159722222222223</c:v>
                </c:pt>
                <c:pt idx="1">
                  <c:v>0.11081018518518519</c:v>
                </c:pt>
                <c:pt idx="2">
                  <c:v>0.10106481481481482</c:v>
                </c:pt>
                <c:pt idx="3">
                  <c:v>0.10146990740740741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21-4E06-937D-B9E801582903}"/>
            </c:ext>
          </c:extLst>
        </c:ser>
        <c:ser>
          <c:idx val="3"/>
          <c:order val="3"/>
          <c:tx>
            <c:strRef>
              <c:f>Analysis!$O$4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Analysis!$O$5:$O$8</c:f>
              <c:numCache>
                <c:formatCode>h:mm:ss;@</c:formatCode>
                <c:ptCount val="4"/>
                <c:pt idx="0">
                  <c:v>0.10551566805475435</c:v>
                </c:pt>
                <c:pt idx="1">
                  <c:v>0.11388139408901438</c:v>
                </c:pt>
                <c:pt idx="2">
                  <c:v>0.10538803508282145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21-4E06-937D-B9E801582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5428304"/>
        <c:axId val="958957808"/>
      </c:barChart>
      <c:catAx>
        <c:axId val="16354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57808"/>
        <c:crosses val="autoZero"/>
        <c:auto val="1"/>
        <c:lblAlgn val="ctr"/>
        <c:lblOffset val="100"/>
        <c:noMultiLvlLbl val="0"/>
      </c:catAx>
      <c:valAx>
        <c:axId val="9589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42830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Full Marathon Stats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10743931610782"/>
          <c:y val="0.20705404473224662"/>
          <c:w val="0.83470398840543869"/>
          <c:h val="0.565675629066638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Analysis!$R$4</c:f>
              <c:strCache>
                <c:ptCount val="1"/>
                <c:pt idx="0">
                  <c:v>Fastest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Analysis!$R$5:$R$8</c:f>
              <c:numCache>
                <c:formatCode>h:mm:ss;@</c:formatCode>
                <c:ptCount val="4"/>
                <c:pt idx="0">
                  <c:v>0.10118055555555555</c:v>
                </c:pt>
                <c:pt idx="1">
                  <c:v>0.11140046296296297</c:v>
                </c:pt>
                <c:pt idx="2">
                  <c:v>0.10296296296296296</c:v>
                </c:pt>
                <c:pt idx="3">
                  <c:v>0.10762731481481481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8-446A-9F04-9029B01E615F}"/>
            </c:ext>
          </c:extLst>
        </c:ser>
        <c:ser>
          <c:idx val="1"/>
          <c:order val="1"/>
          <c:tx>
            <c:strRef>
              <c:f>Analysis!$S$4</c:f>
              <c:strCache>
                <c:ptCount val="1"/>
                <c:pt idx="0">
                  <c:v>Slowest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Analysis!$S$5:$S$8</c:f>
              <c:numCache>
                <c:formatCode>h:mm:ss;@</c:formatCode>
                <c:ptCount val="4"/>
                <c:pt idx="0">
                  <c:v>0.29166666666666669</c:v>
                </c:pt>
                <c:pt idx="1">
                  <c:v>0.27660879629629631</c:v>
                </c:pt>
                <c:pt idx="2">
                  <c:v>0.27408564814814818</c:v>
                </c:pt>
                <c:pt idx="3">
                  <c:v>0.2804976851851852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B8-446A-9F04-9029B01E615F}"/>
            </c:ext>
          </c:extLst>
        </c:ser>
        <c:ser>
          <c:idx val="2"/>
          <c:order val="2"/>
          <c:tx>
            <c:strRef>
              <c:f>Analysis!$T$4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Analysis!$T$5:$T$8</c:f>
              <c:numCache>
                <c:formatCode>h:mm:ss;@</c:formatCode>
                <c:ptCount val="4"/>
                <c:pt idx="0">
                  <c:v>0.19814236111111111</c:v>
                </c:pt>
                <c:pt idx="1">
                  <c:v>0.20711226851851852</c:v>
                </c:pt>
                <c:pt idx="2">
                  <c:v>0.20024884259259257</c:v>
                </c:pt>
                <c:pt idx="3">
                  <c:v>0.1957986111111111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B8-446A-9F04-9029B01E615F}"/>
            </c:ext>
          </c:extLst>
        </c:ser>
        <c:ser>
          <c:idx val="3"/>
          <c:order val="3"/>
          <c:tx>
            <c:strRef>
              <c:f>Analysis!$U$4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Analysis!$Q$5:$Q$8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Analysis!$U$5:$U$8</c:f>
              <c:numCache>
                <c:formatCode>h:mm:ss;@</c:formatCode>
                <c:ptCount val="4"/>
                <c:pt idx="0">
                  <c:v>0.19986688638587782</c:v>
                </c:pt>
                <c:pt idx="1">
                  <c:v>0.20446649901625072</c:v>
                </c:pt>
                <c:pt idx="2">
                  <c:v>0.20026579034391487</c:v>
                </c:pt>
                <c:pt idx="3">
                  <c:v>0.19593882160707429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B8-446A-9F04-9029B01E6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1478144"/>
        <c:axId val="1632392624"/>
      </c:barChart>
      <c:catAx>
        <c:axId val="164147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2392624"/>
        <c:crosses val="autoZero"/>
        <c:auto val="1"/>
        <c:lblAlgn val="ctr"/>
        <c:lblOffset val="100"/>
        <c:noMultiLvlLbl val="0"/>
      </c:catAx>
      <c:valAx>
        <c:axId val="163239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4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Mean</a:t>
            </a:r>
            <a:r>
              <a:rPr lang="en-US" sz="1800" b="1" baseline="0">
                <a:solidFill>
                  <a:schemeClr val="tx1"/>
                </a:solidFill>
              </a:rPr>
              <a:t> Only (Half)</a:t>
            </a:r>
            <a:endParaRPr lang="en-US" sz="18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680868246624654"/>
          <c:y val="0.15516575905065272"/>
          <c:w val="0.85147462817147856"/>
          <c:h val="0.61471676707541512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Analysis!$O$4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Analysis!$K$5:$K$8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Analysis!$O$5:$O$8</c:f>
              <c:numCache>
                <c:formatCode>h:mm:ss;@</c:formatCode>
                <c:ptCount val="4"/>
                <c:pt idx="0">
                  <c:v>0.10551566805475435</c:v>
                </c:pt>
                <c:pt idx="1">
                  <c:v>0.11388139408901438</c:v>
                </c:pt>
                <c:pt idx="2">
                  <c:v>0.10538803508282145</c:v>
                </c:pt>
                <c:pt idx="3">
                  <c:v>0.10563271323392288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2-47EF-90DB-33C6A57916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5428304"/>
        <c:axId val="9589578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Analysis!$L$4</c15:sqref>
                        </c15:formulaRef>
                      </c:ext>
                    </c:extLst>
                    <c:strCache>
                      <c:ptCount val="1"/>
                      <c:pt idx="0">
                        <c:v>Fastest</c:v>
                      </c:pt>
                    </c:strCache>
                  </c:strRef>
                </c:tx>
                <c:spPr>
                  <a:solidFill>
                    <a:schemeClr val="accent2">
                      <a:tint val="58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Analysis!$K$5:$K$8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Analysis!$L$5:$L$8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4.9479166666666664E-2</c:v>
                      </c:pt>
                      <c:pt idx="1">
                        <c:v>4.9282407407407407E-2</c:v>
                      </c:pt>
                      <c:pt idx="2">
                        <c:v>4.8206018518518516E-2</c:v>
                      </c:pt>
                      <c:pt idx="3">
                        <c:v>4.8645833333333333E-2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232-47EF-90DB-33C6A5791607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Analysis!$M$4</c15:sqref>
                        </c15:formulaRef>
                      </c:ext>
                    </c:extLst>
                    <c:strCache>
                      <c:ptCount val="1"/>
                      <c:pt idx="0">
                        <c:v>Slowest</c:v>
                      </c:pt>
                    </c:strCache>
                  </c:strRef>
                </c:tx>
                <c:spPr>
                  <a:solidFill>
                    <a:schemeClr val="accent2">
                      <a:tint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Analysis!$K$5:$K$8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Analysis!$M$5:$M$8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0.2046412037037037</c:v>
                      </c:pt>
                      <c:pt idx="1">
                        <c:v>0.26277777777777778</c:v>
                      </c:pt>
                      <c:pt idx="2">
                        <c:v>0.20006944444444444</c:v>
                      </c:pt>
                      <c:pt idx="3">
                        <c:v>0.21082175925925925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232-47EF-90DB-33C6A5791607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Analysis!$N$4</c15:sqref>
                        </c15:formulaRef>
                      </c:ext>
                    </c:extLst>
                    <c:strCache>
                      <c:ptCount val="1"/>
                      <c:pt idx="0">
                        <c:v>Median</c:v>
                      </c:pt>
                    </c:strCache>
                  </c:strRef>
                </c:tx>
                <c:spPr>
                  <a:solidFill>
                    <a:schemeClr val="accent2">
                      <a:shade val="86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Analysis!$K$5:$K$8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2016</c:v>
                      </c:pt>
                      <c:pt idx="1">
                        <c:v>2017</c:v>
                      </c:pt>
                      <c:pt idx="2">
                        <c:v>2018</c:v>
                      </c:pt>
                      <c:pt idx="3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Analysis!$N$5:$N$8</c15:sqref>
                        </c15:formulaRef>
                      </c:ext>
                    </c:extLst>
                    <c:numCache>
                      <c:formatCode>h:mm:ss;@</c:formatCode>
                      <c:ptCount val="4"/>
                      <c:pt idx="0">
                        <c:v>0.10159722222222223</c:v>
                      </c:pt>
                      <c:pt idx="1">
                        <c:v>0.11081018518518519</c:v>
                      </c:pt>
                      <c:pt idx="2">
                        <c:v>0.10106481481481482</c:v>
                      </c:pt>
                      <c:pt idx="3">
                        <c:v>0.10146990740740741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E232-47EF-90DB-33C6A5791607}"/>
                  </c:ext>
                </c:extLst>
              </c15:ser>
            </c15:filteredBarSeries>
          </c:ext>
        </c:extLst>
      </c:barChart>
      <c:catAx>
        <c:axId val="163542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57808"/>
        <c:crosses val="autoZero"/>
        <c:auto val="1"/>
        <c:lblAlgn val="ctr"/>
        <c:lblOffset val="100"/>
        <c:noMultiLvlLbl val="0"/>
      </c:catAx>
      <c:valAx>
        <c:axId val="95895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h:mm:ss;@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428304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19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0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47D1-CC1D-4534-BBCD-CD7B178328F6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085E9-60C4-4B33-B8D0-A53E3284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9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D91443-6C5D-41F8-94C9-8BA935030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96" y="215750"/>
            <a:ext cx="6408869" cy="426481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DC8709-0A70-45A9-A160-4B831CAB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820929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613F699-B53E-4E9A-B7E8-4979FEF4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6012496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4041648"/>
            <a:ext cx="3877056" cy="2176272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2016-2019 Findings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2752344"/>
            <a:ext cx="3209544" cy="1155525"/>
          </a:xfrm>
        </p:spPr>
        <p:txBody>
          <a:bodyPr anchor="b">
            <a:normAutofit/>
          </a:bodyPr>
          <a:lstStyle/>
          <a:p>
            <a:pPr algn="l"/>
            <a:endParaRPr lang="en-US" sz="1900" dirty="0"/>
          </a:p>
          <a:p>
            <a:pPr algn="l"/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E6EE4E-1727-4C51-AFA1-F1AE42CB9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89422"/>
              </p:ext>
            </p:extLst>
          </p:nvPr>
        </p:nvGraphicFramePr>
        <p:xfrm>
          <a:off x="374014" y="1322387"/>
          <a:ext cx="4949825" cy="319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16B1D2-0740-49DD-AC46-F2AF3014E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004302"/>
              </p:ext>
            </p:extLst>
          </p:nvPr>
        </p:nvGraphicFramePr>
        <p:xfrm>
          <a:off x="5953760" y="1322387"/>
          <a:ext cx="5906708" cy="3544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2183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E6EE4E-1727-4C51-AFA1-F1AE42CB9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508853"/>
              </p:ext>
            </p:extLst>
          </p:nvPr>
        </p:nvGraphicFramePr>
        <p:xfrm>
          <a:off x="374014" y="1322387"/>
          <a:ext cx="4949825" cy="319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16B1D2-0740-49DD-AC46-F2AF3014E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6713685"/>
              </p:ext>
            </p:extLst>
          </p:nvPr>
        </p:nvGraphicFramePr>
        <p:xfrm>
          <a:off x="5892800" y="1322387"/>
          <a:ext cx="5967668" cy="355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B7EE32-9635-456E-B83E-1D1E2E713277}"/>
              </a:ext>
            </a:extLst>
          </p:cNvPr>
          <p:cNvSpPr txBox="1"/>
          <p:nvPr/>
        </p:nvSpPr>
        <p:spPr>
          <a:xfrm>
            <a:off x="1793288" y="5000890"/>
            <a:ext cx="814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Weather (especially heat) matters! </a:t>
            </a:r>
          </a:p>
        </p:txBody>
      </p:sp>
    </p:spTree>
    <p:extLst>
      <p:ext uri="{BB962C8B-B14F-4D97-AF65-F5344CB8AC3E}">
        <p14:creationId xmlns:p14="http://schemas.microsoft.com/office/powerpoint/2010/main" val="150963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DEB7-A857-4A3B-B354-5B9DB9E7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Oprah </a:t>
            </a:r>
            <a:br>
              <a:rPr lang="en-US" dirty="0"/>
            </a:br>
            <a:r>
              <a:rPr lang="en-US" dirty="0"/>
              <a:t>has the time </a:t>
            </a:r>
            <a:br>
              <a:rPr lang="en-US" dirty="0"/>
            </a:br>
            <a:r>
              <a:rPr lang="en-US" dirty="0"/>
              <a:t>to beat!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0EE88-1E38-4263-8BD6-DEA809E41C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3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9547A9-647D-4E50-B667-522601406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911501"/>
              </p:ext>
            </p:extLst>
          </p:nvPr>
        </p:nvGraphicFramePr>
        <p:xfrm>
          <a:off x="900747" y="1305560"/>
          <a:ext cx="4971733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036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9547A9-647D-4E50-B667-522601406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220445"/>
              </p:ext>
            </p:extLst>
          </p:nvPr>
        </p:nvGraphicFramePr>
        <p:xfrm>
          <a:off x="909623" y="1295400"/>
          <a:ext cx="5042853" cy="303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AD68B1-3B36-4FC5-A4B2-735FD3262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575266"/>
              </p:ext>
            </p:extLst>
          </p:nvPr>
        </p:nvGraphicFramePr>
        <p:xfrm>
          <a:off x="6096000" y="1295400"/>
          <a:ext cx="4577715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183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9547A9-647D-4E50-B667-52260140656E}"/>
              </a:ext>
            </a:extLst>
          </p:cNvPr>
          <p:cNvGraphicFramePr>
            <a:graphicFrameLocks/>
          </p:cNvGraphicFramePr>
          <p:nvPr/>
        </p:nvGraphicFramePr>
        <p:xfrm>
          <a:off x="909623" y="1295400"/>
          <a:ext cx="5042853" cy="303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AD68B1-3B36-4FC5-A4B2-735FD3262D63}"/>
              </a:ext>
            </a:extLst>
          </p:cNvPr>
          <p:cNvGraphicFramePr>
            <a:graphicFrameLocks/>
          </p:cNvGraphicFramePr>
          <p:nvPr/>
        </p:nvGraphicFramePr>
        <p:xfrm>
          <a:off x="6096000" y="1295400"/>
          <a:ext cx="4577715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6014BC-17D5-4B30-A108-BC8A770D59BD}"/>
              </a:ext>
            </a:extLst>
          </p:cNvPr>
          <p:cNvSpPr txBox="1"/>
          <p:nvPr/>
        </p:nvSpPr>
        <p:spPr>
          <a:xfrm>
            <a:off x="909623" y="4531360"/>
            <a:ext cx="958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 Jakob Anderson conducted a survey of 1,298,588 marathon results in 2014.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02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9547A9-647D-4E50-B667-52260140656E}"/>
              </a:ext>
            </a:extLst>
          </p:cNvPr>
          <p:cNvGraphicFramePr>
            <a:graphicFrameLocks/>
          </p:cNvGraphicFramePr>
          <p:nvPr/>
        </p:nvGraphicFramePr>
        <p:xfrm>
          <a:off x="909623" y="1295400"/>
          <a:ext cx="5042853" cy="303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AD68B1-3B36-4FC5-A4B2-735FD3262D63}"/>
              </a:ext>
            </a:extLst>
          </p:cNvPr>
          <p:cNvGraphicFramePr>
            <a:graphicFrameLocks/>
          </p:cNvGraphicFramePr>
          <p:nvPr/>
        </p:nvGraphicFramePr>
        <p:xfrm>
          <a:off x="6096000" y="1295400"/>
          <a:ext cx="4577715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6014BC-17D5-4B30-A108-BC8A770D59BD}"/>
              </a:ext>
            </a:extLst>
          </p:cNvPr>
          <p:cNvSpPr txBox="1"/>
          <p:nvPr/>
        </p:nvSpPr>
        <p:spPr>
          <a:xfrm>
            <a:off x="909623" y="4531360"/>
            <a:ext cx="9585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 Jakob Anderson conducted a survey of 1,298,588 marathon results in 2014.</a:t>
            </a:r>
          </a:p>
          <a:p>
            <a:endParaRPr lang="en-US" dirty="0"/>
          </a:p>
          <a:p>
            <a:r>
              <a:rPr lang="en-US" dirty="0"/>
              <a:t>World average is 4:21:21.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8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9547A9-647D-4E50-B667-52260140656E}"/>
              </a:ext>
            </a:extLst>
          </p:cNvPr>
          <p:cNvGraphicFramePr>
            <a:graphicFrameLocks/>
          </p:cNvGraphicFramePr>
          <p:nvPr/>
        </p:nvGraphicFramePr>
        <p:xfrm>
          <a:off x="909623" y="1295400"/>
          <a:ext cx="5042853" cy="303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AD68B1-3B36-4FC5-A4B2-735FD3262D63}"/>
              </a:ext>
            </a:extLst>
          </p:cNvPr>
          <p:cNvGraphicFramePr>
            <a:graphicFrameLocks/>
          </p:cNvGraphicFramePr>
          <p:nvPr/>
        </p:nvGraphicFramePr>
        <p:xfrm>
          <a:off x="6096000" y="1295400"/>
          <a:ext cx="4577715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6014BC-17D5-4B30-A108-BC8A770D59BD}"/>
              </a:ext>
            </a:extLst>
          </p:cNvPr>
          <p:cNvSpPr txBox="1"/>
          <p:nvPr/>
        </p:nvSpPr>
        <p:spPr>
          <a:xfrm>
            <a:off x="909623" y="4531360"/>
            <a:ext cx="9585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 Jakob Anderson conducted a survey of 1,298,588 marathon results in 2014.</a:t>
            </a:r>
          </a:p>
          <a:p>
            <a:endParaRPr lang="en-US" dirty="0"/>
          </a:p>
          <a:p>
            <a:r>
              <a:rPr lang="en-US" dirty="0"/>
              <a:t>World average is 4:21:21.</a:t>
            </a:r>
          </a:p>
          <a:p>
            <a:endParaRPr lang="en-US" dirty="0"/>
          </a:p>
          <a:p>
            <a:r>
              <a:rPr lang="en-US" dirty="0"/>
              <a:t>Women – 4:42:33  Men – 4:13:23</a:t>
            </a:r>
          </a:p>
        </p:txBody>
      </p:sp>
    </p:spTree>
    <p:extLst>
      <p:ext uri="{BB962C8B-B14F-4D97-AF65-F5344CB8AC3E}">
        <p14:creationId xmlns:p14="http://schemas.microsoft.com/office/powerpoint/2010/main" val="354469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0A2D-5D2A-4F36-99D9-F1639D4C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br>
              <a:rPr lang="en-US" dirty="0"/>
            </a:br>
            <a:r>
              <a:rPr lang="en-US" dirty="0" err="1"/>
              <a:t>Weitecha</a:t>
            </a:r>
            <a:br>
              <a:rPr lang="en-US" dirty="0"/>
            </a:br>
            <a:r>
              <a:rPr lang="en-US" dirty="0"/>
              <a:t>Factor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3C0F-46A2-4C93-992E-A0CC78D77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1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7A828CB-AB8E-4D1D-BD88-BB3FBCF78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185715"/>
              </p:ext>
            </p:extLst>
          </p:nvPr>
        </p:nvGraphicFramePr>
        <p:xfrm>
          <a:off x="2332382" y="861391"/>
          <a:ext cx="7739269" cy="478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0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12999A-D738-4AFD-AA78-1A4E351AB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320687"/>
              </p:ext>
            </p:extLst>
          </p:nvPr>
        </p:nvGraphicFramePr>
        <p:xfrm>
          <a:off x="667878" y="666745"/>
          <a:ext cx="4659630" cy="2559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823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DA1E-E644-495A-AE14-C5F8F413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DEA8E-AF56-41E4-9416-9DF819FF8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12999A-D738-4AFD-AA78-1A4E351ABEBC}"/>
              </a:ext>
            </a:extLst>
          </p:cNvPr>
          <p:cNvGraphicFramePr>
            <a:graphicFrameLocks/>
          </p:cNvGraphicFramePr>
          <p:nvPr/>
        </p:nvGraphicFramePr>
        <p:xfrm>
          <a:off x="667878" y="666745"/>
          <a:ext cx="4659630" cy="2559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16DC97-73BF-463E-A355-A419DA0A1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574237"/>
              </p:ext>
            </p:extLst>
          </p:nvPr>
        </p:nvGraphicFramePr>
        <p:xfrm>
          <a:off x="873558" y="3508857"/>
          <a:ext cx="4106228" cy="2574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321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12999A-D738-4AFD-AA78-1A4E351ABEBC}"/>
              </a:ext>
            </a:extLst>
          </p:cNvPr>
          <p:cNvGraphicFramePr>
            <a:graphicFrameLocks/>
          </p:cNvGraphicFramePr>
          <p:nvPr/>
        </p:nvGraphicFramePr>
        <p:xfrm>
          <a:off x="667878" y="666745"/>
          <a:ext cx="4659630" cy="2559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16DC97-73BF-463E-A355-A419DA0A1AD0}"/>
              </a:ext>
            </a:extLst>
          </p:cNvPr>
          <p:cNvGraphicFramePr>
            <a:graphicFrameLocks/>
          </p:cNvGraphicFramePr>
          <p:nvPr/>
        </p:nvGraphicFramePr>
        <p:xfrm>
          <a:off x="873558" y="3508857"/>
          <a:ext cx="4106228" cy="2574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A27272-86FB-48C5-BCA9-39C359BC6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531559"/>
              </p:ext>
            </p:extLst>
          </p:nvPr>
        </p:nvGraphicFramePr>
        <p:xfrm>
          <a:off x="6231015" y="858203"/>
          <a:ext cx="4648200" cy="257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343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12999A-D738-4AFD-AA78-1A4E351ABEBC}"/>
              </a:ext>
            </a:extLst>
          </p:cNvPr>
          <p:cNvGraphicFramePr>
            <a:graphicFrameLocks/>
          </p:cNvGraphicFramePr>
          <p:nvPr/>
        </p:nvGraphicFramePr>
        <p:xfrm>
          <a:off x="667878" y="666745"/>
          <a:ext cx="4659630" cy="2559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16DC97-73BF-463E-A355-A419DA0A1AD0}"/>
              </a:ext>
            </a:extLst>
          </p:cNvPr>
          <p:cNvGraphicFramePr>
            <a:graphicFrameLocks/>
          </p:cNvGraphicFramePr>
          <p:nvPr/>
        </p:nvGraphicFramePr>
        <p:xfrm>
          <a:off x="873558" y="3508857"/>
          <a:ext cx="4106228" cy="2574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A27272-86FB-48C5-BCA9-39C359BC6BFF}"/>
              </a:ext>
            </a:extLst>
          </p:cNvPr>
          <p:cNvGraphicFramePr>
            <a:graphicFrameLocks/>
          </p:cNvGraphicFramePr>
          <p:nvPr/>
        </p:nvGraphicFramePr>
        <p:xfrm>
          <a:off x="6231015" y="858203"/>
          <a:ext cx="4648200" cy="2570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16B1D2-0740-49DD-AC46-F2AF3014E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556847"/>
              </p:ext>
            </p:extLst>
          </p:nvPr>
        </p:nvGraphicFramePr>
        <p:xfrm>
          <a:off x="6375809" y="3508857"/>
          <a:ext cx="4110038" cy="2576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952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4BF3-853B-4CA3-86EC-913CF3B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Me and a work friend pretending we weren’t dying…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icture containing person, outdoor, sport, person&#10;&#10;Description automatically generated">
            <a:extLst>
              <a:ext uri="{FF2B5EF4-FFF2-40B4-BE49-F238E27FC236}">
                <a16:creationId xmlns:a16="http://schemas.microsoft.com/office/drawing/2014/main" id="{8AB1FB68-B9B9-4748-8571-B0B45A56E6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28"/>
          <a:stretch/>
        </p:blipFill>
        <p:spPr>
          <a:xfrm>
            <a:off x="809243" y="809244"/>
            <a:ext cx="3017520" cy="5239512"/>
          </a:xfrm>
          <a:prstGeom prst="rect">
            <a:avLst/>
          </a:prstGeo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46F7A-ED41-485F-8E11-30712FE0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0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90CF-9156-4673-B569-3F299335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was </a:t>
            </a:r>
            <a:br>
              <a:rPr lang="en-US" dirty="0"/>
            </a:br>
            <a:r>
              <a:rPr lang="en-US" dirty="0"/>
              <a:t>everyone slower </a:t>
            </a:r>
            <a:br>
              <a:rPr lang="en-US" dirty="0"/>
            </a:br>
            <a:r>
              <a:rPr lang="en-US" dirty="0"/>
              <a:t>in 2017?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428C-374E-4EFC-8524-8334878EB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E6EE4E-1727-4C51-AFA1-F1AE42CB9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267456"/>
              </p:ext>
            </p:extLst>
          </p:nvPr>
        </p:nvGraphicFramePr>
        <p:xfrm>
          <a:off x="962163" y="918546"/>
          <a:ext cx="7746709" cy="497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199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3E6EE4E-1727-4C51-AFA1-F1AE42CB9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067465"/>
              </p:ext>
            </p:extLst>
          </p:nvPr>
        </p:nvGraphicFramePr>
        <p:xfrm>
          <a:off x="374014" y="1322387"/>
          <a:ext cx="4949825" cy="3198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2A27272-86FB-48C5-BCA9-39C359BC6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981119"/>
              </p:ext>
            </p:extLst>
          </p:nvPr>
        </p:nvGraphicFramePr>
        <p:xfrm>
          <a:off x="5791200" y="1322387"/>
          <a:ext cx="6026786" cy="358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37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233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2016-2019 Findings</vt:lpstr>
      <vt:lpstr>PowerPoint Presentation</vt:lpstr>
      <vt:lpstr>PowerPoint Presentation</vt:lpstr>
      <vt:lpstr>PowerPoint Presentation</vt:lpstr>
      <vt:lpstr>PowerPoint Presentation</vt:lpstr>
      <vt:lpstr>Me and a work friend pretending we weren’t dying…</vt:lpstr>
      <vt:lpstr>Why was  everyone slower  in 2017?</vt:lpstr>
      <vt:lpstr>PowerPoint Presentation</vt:lpstr>
      <vt:lpstr>PowerPoint Presentation</vt:lpstr>
      <vt:lpstr>PowerPoint Presentation</vt:lpstr>
      <vt:lpstr>PowerPoint Presentation</vt:lpstr>
      <vt:lpstr>Oprah  has the time  to beat!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Weitecha Factor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2016-2019 Findings</dc:title>
  <dc:creator>Kristen Wolstenholme</dc:creator>
  <cp:lastModifiedBy>Kristen Wolstenholme</cp:lastModifiedBy>
  <cp:revision>3</cp:revision>
  <dcterms:created xsi:type="dcterms:W3CDTF">2020-07-18T03:35:30Z</dcterms:created>
  <dcterms:modified xsi:type="dcterms:W3CDTF">2020-07-18T04:47:35Z</dcterms:modified>
</cp:coreProperties>
</file>