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07" r:id="rId3"/>
    <p:sldId id="296" r:id="rId4"/>
    <p:sldId id="298" r:id="rId5"/>
    <p:sldId id="300" r:id="rId6"/>
    <p:sldId id="299" r:id="rId7"/>
    <p:sldId id="260" r:id="rId8"/>
    <p:sldId id="304" r:id="rId9"/>
    <p:sldId id="310" r:id="rId10"/>
    <p:sldId id="311" r:id="rId11"/>
    <p:sldId id="303" r:id="rId12"/>
    <p:sldId id="261" r:id="rId13"/>
    <p:sldId id="262" r:id="rId14"/>
    <p:sldId id="289" r:id="rId15"/>
    <p:sldId id="263" r:id="rId16"/>
    <p:sldId id="290" r:id="rId17"/>
    <p:sldId id="264" r:id="rId18"/>
    <p:sldId id="305" r:id="rId19"/>
    <p:sldId id="265" r:id="rId20"/>
    <p:sldId id="266" r:id="rId21"/>
    <p:sldId id="267" r:id="rId22"/>
    <p:sldId id="268" r:id="rId23"/>
    <p:sldId id="270" r:id="rId24"/>
    <p:sldId id="271" r:id="rId25"/>
    <p:sldId id="287" r:id="rId26"/>
    <p:sldId id="294" r:id="rId27"/>
    <p:sldId id="292" r:id="rId28"/>
    <p:sldId id="273" r:id="rId29"/>
    <p:sldId id="274" r:id="rId30"/>
    <p:sldId id="275" r:id="rId31"/>
    <p:sldId id="276" r:id="rId32"/>
    <p:sldId id="283" r:id="rId33"/>
    <p:sldId id="277" r:id="rId34"/>
    <p:sldId id="278" r:id="rId35"/>
    <p:sldId id="321" r:id="rId36"/>
    <p:sldId id="322" r:id="rId37"/>
    <p:sldId id="318" r:id="rId38"/>
    <p:sldId id="319" r:id="rId39"/>
    <p:sldId id="308" r:id="rId40"/>
    <p:sldId id="309" r:id="rId41"/>
    <p:sldId id="312" r:id="rId42"/>
    <p:sldId id="313" r:id="rId43"/>
    <p:sldId id="314" r:id="rId44"/>
    <p:sldId id="315" r:id="rId45"/>
    <p:sldId id="316" r:id="rId46"/>
    <p:sldId id="317" r:id="rId47"/>
    <p:sldId id="301" r:id="rId48"/>
    <p:sldId id="279" r:id="rId49"/>
    <p:sldId id="280" r:id="rId50"/>
    <p:sldId id="302" r:id="rId51"/>
    <p:sldId id="281" r:id="rId52"/>
    <p:sldId id="284" r:id="rId53"/>
    <p:sldId id="285" r:id="rId54"/>
    <p:sldId id="293" r:id="rId55"/>
    <p:sldId id="306" r:id="rId56"/>
    <p:sldId id="269" r:id="rId57"/>
    <p:sldId id="286" r:id="rId58"/>
    <p:sldId id="320" r:id="rId59"/>
    <p:sldId id="257" r:id="rId60"/>
    <p:sldId id="28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n Coffe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4CC62-58EF-4C62-9AD3-1364B270831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C13BA-E9FC-4934-A592-02F879CEE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8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1237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102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6614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8147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89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229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4709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>
          <a:extLst>
            <a:ext uri="{FF2B5EF4-FFF2-40B4-BE49-F238E27FC236}">
              <a16:creationId xmlns:a16="http://schemas.microsoft.com/office/drawing/2014/main" id="{2821A251-DE8C-7CAE-3001-521889277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:notes">
            <a:extLst>
              <a:ext uri="{FF2B5EF4-FFF2-40B4-BE49-F238E27FC236}">
                <a16:creationId xmlns:a16="http://schemas.microsoft.com/office/drawing/2014/main" id="{51024480-F3DD-873E-1118-E97CFCF09E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0:notes">
            <a:extLst>
              <a:ext uri="{FF2B5EF4-FFF2-40B4-BE49-F238E27FC236}">
                <a16:creationId xmlns:a16="http://schemas.microsoft.com/office/drawing/2014/main" id="{E2B53DB0-9AA5-1798-1FD9-08FF593327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092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046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114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01104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8271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5940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18436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183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31431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10963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4103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587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2125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98774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26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254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813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6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104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A03D-5BC2-43FA-AA97-5B0B8A43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42CD6-64DE-4705-A782-356E89FFC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6C6A0-4F57-4520-9F1D-53725467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2E34F-73AA-410E-99F4-F7745C65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3806B-54EA-4FEB-977A-0F147CF0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EC48-FA07-4D32-B4FB-4CBD458A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53598-0B94-424B-BE8E-22F13130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21118-97CC-48DA-8286-DE3D192A0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7BE0-EB2B-46A4-BFDB-B3CB3BE4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2985-8BFD-449A-B6C3-12F6D113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CB1A2-76CB-49C0-8291-AAF09D8F1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23415-648A-4A63-9178-F2C7DDB0B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6D20-DBFE-4534-A127-35F16CAA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7F67-862A-40A3-B0AC-0E12C319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A2325-6674-4861-8FEB-32D0E823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8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BE84-225E-4F37-8EAB-D7901E9C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DB38A-88D1-4DD6-A957-A39BAA58F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7723-D09F-4809-9638-92E94BE01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E3ED3-DA2C-49F6-AA26-BB51FBAB6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F7DE1-A1FB-4605-BE0C-57F66E7A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7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22818-ABB1-4F20-B108-05BFACCE6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4AE63-F93F-4038-B862-E86BA448E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88B5-0825-4E26-BEBC-0979EA59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45A2F-2C6F-466E-A38E-C2FA547F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6E4D-8BDE-49F5-ACC5-51AB45A2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D051-B297-4DBE-8229-E05F356E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D6AE-CC8B-44DD-A021-B06ED963A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C5DA1-E287-4ED5-8643-F091E1905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57572-0304-4FCE-9F0B-B8C4E8A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E0FB0-5BC7-41FF-BD2D-94362ECB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E4BE1-F9A3-4D35-8065-499F2200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6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FEDE-63E8-4BC0-8778-537CE57B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03000-609E-4C14-935C-AB2EBD6CB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55E99-37ED-4167-987E-445B1DF31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EC9D2-6659-4E6F-8DB6-8A93E668A5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E1284-93AE-4B7D-9866-A62D99789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76DB6E-C86C-4498-8998-D6D03F4F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C59E5-2075-44C0-9F9A-88626857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3D9C5-B058-44F4-BACF-9F1E3DD7C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4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6221-BC09-42AD-81B6-CA148C04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AB88F-0D01-4E06-AD91-7ECB396D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2FA9C-4125-45DD-9600-CF9FA6586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9648D-56BF-4B86-8C03-A0E3D1EB0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7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4203B1-A1BB-44B6-98DE-833BA807F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92AC0-319F-44F1-908A-4E6237A8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A7916-6639-4FD4-A66C-EF4CD592B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5D575-0BDF-4EF3-BDA9-14B7B360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85725-AA3A-47F2-96A3-C08B46F3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EC52A-D716-4410-8845-7BF7F9BB1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D0DE6-8734-4D37-8AB4-38CD9F6B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407E3-D8B9-4485-BF96-FD801BB7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3B0EC-0F69-4849-A0D3-0E8269F3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9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D2C4-880F-4FE0-B559-9519E61C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1DF37-AF70-4FA5-9934-DFC45C2EB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6F46B-349E-4DF2-A111-8FC93B52D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CE82B-0E14-4ECC-8F78-BE518BD1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6547D-664E-4A52-8470-7C612136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0A42E-B483-4A00-AB5E-2C94B161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5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CDB11-949D-4B2A-83EB-0E841AA1A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03B6D-A415-4546-9AD1-4AD713554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A0221-6113-4874-AC9F-E29E11D47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3AAE-99D7-48DE-B83A-2070F88EE4C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00751-B443-4E2E-B19F-D29574F1C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6165-F0C9-48F4-BAB1-960EDC7CB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6B6B3-B355-4159-ABC8-278F86E36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7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thworks.com/matlabcentral/fileexchange/54465-gramm-data-visualization-toolbo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utocorrelation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DEB0-482F-4B54-8682-5841CEEF1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Pod Code Guide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98DC7-1B24-4641-A308-14D5F1D13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V4</a:t>
            </a:r>
          </a:p>
          <a:p>
            <a:r>
              <a:rPr lang="en-US" dirty="0"/>
              <a:t>March 2025</a:t>
            </a:r>
          </a:p>
        </p:txBody>
      </p:sp>
    </p:spTree>
    <p:extLst>
      <p:ext uri="{BB962C8B-B14F-4D97-AF65-F5344CB8AC3E}">
        <p14:creationId xmlns:p14="http://schemas.microsoft.com/office/powerpoint/2010/main" val="3591950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8FFD-FCE7-4AF3-A1CF-1171DF70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Matlab</a:t>
            </a:r>
            <a:r>
              <a:rPr lang="en-US" dirty="0"/>
              <a:t> toolboxes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6A59-7DCA-4F00-9A67-83A2F5DC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555" y="1480392"/>
            <a:ext cx="10515600" cy="4351338"/>
          </a:xfrm>
        </p:spPr>
        <p:txBody>
          <a:bodyPr/>
          <a:lstStyle/>
          <a:p>
            <a:r>
              <a:rPr lang="en-US" dirty="0"/>
              <a:t>Gramm is required for most plotting functions</a:t>
            </a:r>
          </a:p>
          <a:p>
            <a:pPr lvl="1"/>
            <a:r>
              <a:rPr lang="en-US" dirty="0"/>
              <a:t>Download here: </a:t>
            </a:r>
            <a:r>
              <a:rPr lang="en-US" dirty="0">
                <a:hlinkClick r:id="rId2"/>
              </a:rPr>
              <a:t>https://www.mathworks.com/matlabcentral/fileexchange/54465-gramm-data-visualization-toolbox</a:t>
            </a:r>
            <a:endParaRPr lang="en-US" dirty="0"/>
          </a:p>
          <a:p>
            <a:pPr lvl="1"/>
            <a:r>
              <a:rPr lang="en-US" dirty="0"/>
              <a:t>Download as a zip file</a:t>
            </a:r>
          </a:p>
          <a:p>
            <a:pPr lvl="1"/>
            <a:r>
              <a:rPr lang="en-US" dirty="0"/>
              <a:t>Unzip on your computer</a:t>
            </a:r>
          </a:p>
          <a:p>
            <a:pPr lvl="1"/>
            <a:r>
              <a:rPr lang="en-US" dirty="0"/>
              <a:t>In the MATLAB folder on your computer (auto-generated when you download </a:t>
            </a:r>
            <a:r>
              <a:rPr lang="en-US" dirty="0" err="1"/>
              <a:t>Matlab</a:t>
            </a:r>
            <a:r>
              <a:rPr lang="en-US" dirty="0"/>
              <a:t>), add the contents of the </a:t>
            </a:r>
            <a:r>
              <a:rPr lang="en-US" dirty="0" err="1"/>
              <a:t>gramm</a:t>
            </a:r>
            <a:r>
              <a:rPr lang="en-US" dirty="0"/>
              <a:t> folder as shown here: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6BDED09-4E89-8B6D-ECB6-3E70B054E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294" y="4602115"/>
            <a:ext cx="5447312" cy="203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11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838200" y="21844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Folders You’ll Need to Run the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65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Folders You’ll Need to Run the Code</a:t>
            </a:r>
            <a:endParaRPr dirty="0"/>
          </a:p>
        </p:txBody>
      </p:sp>
      <p:sp>
        <p:nvSpPr>
          <p:cNvPr id="179" name="Google Shape;179;p4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Need certain folders saved to your computer that the code will know to pull files from: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Addtl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Functions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Version must be October 2021 or later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Colocation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Colocation2 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If using one-hop, otherwise don’t need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Field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Logs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46723-1041-4403-A1DD-FB81FBDCA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278" y="2996565"/>
            <a:ext cx="6207372" cy="328231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B3CCDE-A79D-43A8-A088-E035FC961B52}"/>
              </a:ext>
            </a:extLst>
          </p:cNvPr>
          <p:cNvSpPr/>
          <p:nvPr/>
        </p:nvSpPr>
        <p:spPr>
          <a:xfrm>
            <a:off x="6096000" y="3305175"/>
            <a:ext cx="1638300" cy="1181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434B60-54CC-4277-863A-697C0208A762}"/>
              </a:ext>
            </a:extLst>
          </p:cNvPr>
          <p:cNvSpPr/>
          <p:nvPr/>
        </p:nvSpPr>
        <p:spPr>
          <a:xfrm>
            <a:off x="5991225" y="5953125"/>
            <a:ext cx="1400175" cy="32575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D31F2-3973-432F-93B2-16A8238DC718}"/>
              </a:ext>
            </a:extLst>
          </p:cNvPr>
          <p:cNvSpPr txBox="1"/>
          <p:nvPr/>
        </p:nvSpPr>
        <p:spPr>
          <a:xfrm>
            <a:off x="6096000" y="2596872"/>
            <a:ext cx="545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These go in the same folder as the code you want to run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Folders You’ll Need to Run the Code &gt; </a:t>
            </a:r>
            <a:r>
              <a:rPr lang="en-US" dirty="0" err="1"/>
              <a:t>Addtl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Functions</a:t>
            </a:r>
            <a:endParaRPr dirty="0"/>
          </a:p>
        </p:txBody>
      </p:sp>
      <p:sp>
        <p:nvSpPr>
          <p:cNvPr id="185" name="Google Shape;18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Houses all of the sub-functions the code uses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Don’t edit this unless you want to create a new calibration model, make a new type of plot, etc.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787" y="3429000"/>
            <a:ext cx="7972425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 note on </a:t>
            </a:r>
            <a:r>
              <a:rPr lang="en-US" dirty="0" err="1"/>
              <a:t>Addtl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Functions</a:t>
            </a:r>
            <a:endParaRPr dirty="0"/>
          </a:p>
        </p:txBody>
      </p:sp>
      <p:sp>
        <p:nvSpPr>
          <p:cNvPr id="185" name="Google Shape;18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Most sub-folders have an example function to use as a template when writing your own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Titled: </a:t>
            </a:r>
            <a:r>
              <a:rPr lang="en-US" sz="2800" dirty="0" err="1"/>
              <a:t>a_generic</a:t>
            </a:r>
            <a:r>
              <a:rPr lang="en-US" sz="2800" dirty="0"/>
              <a:t>(</a:t>
            </a:r>
            <a:r>
              <a:rPr lang="en-US" sz="2800" dirty="0" err="1"/>
              <a:t>FunctionType</a:t>
            </a:r>
            <a:r>
              <a:rPr lang="en-US" sz="2800" dirty="0"/>
              <a:t>)</a:t>
            </a:r>
            <a:endParaRPr dirty="0"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7B1C28-B474-4EEE-A75C-E28A8E2DC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3310731"/>
            <a:ext cx="3638550" cy="1381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DFD507-7310-4EE6-9476-6E30D81D5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637" y="3320256"/>
            <a:ext cx="3514725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1B69F8-22F0-4EBD-A20E-D04A8D1CB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77" y="3320256"/>
            <a:ext cx="3762375" cy="1638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E487F1-A963-48DA-B59A-A446EC541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75" y="4922043"/>
            <a:ext cx="3228975" cy="1314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3DACF3-BEF8-4F49-A61D-374724DC8D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1625" y="4958556"/>
            <a:ext cx="37242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Folders You’ll Need to Run the Code &gt; Colocation</a:t>
            </a:r>
            <a:endParaRPr dirty="0"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6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Split into 2 sub-folders: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Pod: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Place raw .txt files here for your co-location data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Code will automatically turn any new .txt files to .mat files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Need at least 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2 pods </a:t>
            </a:r>
            <a:r>
              <a:rPr lang="en-US" dirty="0"/>
              <a:t>in here for the code to run</a:t>
            </a:r>
          </a:p>
          <a:p>
            <a:pPr lvl="2">
              <a:buClr>
                <a:schemeClr val="dk1"/>
              </a:buClr>
              <a:buSzPts val="2400"/>
            </a:pPr>
            <a:r>
              <a:rPr lang="en-US" dirty="0"/>
              <a:t>If universal </a:t>
            </a:r>
            <a:r>
              <a:rPr lang="en-US" dirty="0" err="1"/>
              <a:t>cal</a:t>
            </a:r>
            <a:r>
              <a:rPr lang="en-US" dirty="0"/>
              <a:t> (only one pod), put a dummy file in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Reference: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Place the reference data here in .csv format (Excel)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Needs 2 columns: datetime &amp; [pollutant name]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Code will automatically convert it to .mat file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coarse &amp; fine PM, need to manually split into PM10, 5, etc.</a:t>
            </a:r>
            <a:endParaRPr dirty="0"/>
          </a:p>
        </p:txBody>
      </p:sp>
      <p:pic>
        <p:nvPicPr>
          <p:cNvPr id="193" name="Google Shape;19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78023" y="4416425"/>
            <a:ext cx="2724150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900A4A-E6A4-4BA9-8BF1-2515CE640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80" y="1117600"/>
            <a:ext cx="4402793" cy="19673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Folders You’ll Need to Run the Code &gt; Colocation2</a:t>
            </a:r>
            <a:endParaRPr dirty="0"/>
          </a:p>
        </p:txBody>
      </p:sp>
      <p:sp>
        <p:nvSpPr>
          <p:cNvPr id="192" name="Google Shape;192;p6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6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Only for one-hop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You only need to create the “Pods” folder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Pods: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Place raw .txt files here for your secondary co-location data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Code will automatically turn any new .txt files to .mat files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Need at least 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2 pods </a:t>
            </a:r>
            <a:r>
              <a:rPr lang="en-US" dirty="0"/>
              <a:t>in here for the code to run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Reference: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Will be automatically generated by the code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F37E35-6A43-4140-B11A-F30FE944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150" y="1550670"/>
            <a:ext cx="2952750" cy="13906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D9940-28C5-4E59-B165-29D80E7AF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150" y="4711700"/>
            <a:ext cx="3228975" cy="1781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7E51EC-237B-4B57-B931-E3EAB8C5A084}"/>
              </a:ext>
            </a:extLst>
          </p:cNvPr>
          <p:cNvSpPr txBox="1"/>
          <p:nvPr/>
        </p:nvSpPr>
        <p:spPr>
          <a:xfrm>
            <a:off x="8058150" y="1181338"/>
            <a:ext cx="209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Before running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BDA284-8603-4AD8-8C2D-8B02E0274F51}"/>
              </a:ext>
            </a:extLst>
          </p:cNvPr>
          <p:cNvSpPr txBox="1"/>
          <p:nvPr/>
        </p:nvSpPr>
        <p:spPr>
          <a:xfrm>
            <a:off x="7991475" y="4384397"/>
            <a:ext cx="1948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After running code</a:t>
            </a:r>
          </a:p>
        </p:txBody>
      </p:sp>
    </p:spTree>
    <p:extLst>
      <p:ext uri="{BB962C8B-B14F-4D97-AF65-F5344CB8AC3E}">
        <p14:creationId xmlns:p14="http://schemas.microsoft.com/office/powerpoint/2010/main" val="2144023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Folders You’ll Need to Run the Code &gt; Field</a:t>
            </a:r>
            <a:endParaRPr dirty="0"/>
          </a:p>
        </p:txBody>
      </p:sp>
      <p:sp>
        <p:nvSpPr>
          <p:cNvPr id="199" name="Google Shape;199;p7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6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Place raw .txt files here for your field / deployment data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Code will automatically turn any new .txt files to .mat files</a:t>
            </a:r>
            <a:endParaRPr sz="2800"/>
          </a:p>
          <a:p>
            <a:pPr marL="1143000" lvl="2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If changes are made to raw .txt files, delete the corresponding .mat files so code regenerates those</a:t>
            </a:r>
            <a:endParaRPr sz="280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00" name="Google Shape;20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6450" y="3666877"/>
            <a:ext cx="5242201" cy="280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 note on pod .txt files</a:t>
            </a: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00FCFB-75C7-44F9-9BD7-37559380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893" y="2309213"/>
            <a:ext cx="2505347" cy="1764563"/>
          </a:xfrm>
          <a:prstGeom prst="rect">
            <a:avLst/>
          </a:prstGeom>
        </p:spPr>
      </p:pic>
      <p:sp>
        <p:nvSpPr>
          <p:cNvPr id="199" name="Google Shape;199;p7"/>
          <p:cNvSpPr txBox="1">
            <a:spLocks noGrp="1"/>
          </p:cNvSpPr>
          <p:nvPr>
            <p:ph type="body" idx="1"/>
          </p:nvPr>
        </p:nvSpPr>
        <p:spPr>
          <a:xfrm>
            <a:off x="838200" y="1456719"/>
            <a:ext cx="10515600" cy="476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If more than one file for each pod during colocation or field, best to combine them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Combine multiple colocation files or multiple field files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Don’t combine colocation with field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sz="2800" dirty="0"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Can do this using windows command line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Add multiple field files for the same pod to one folder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Open command prompt by typing “</a:t>
            </a:r>
            <a:r>
              <a:rPr lang="en-US" sz="2400" dirty="0" err="1"/>
              <a:t>cmd</a:t>
            </a:r>
            <a:r>
              <a:rPr lang="en-US" sz="2400" dirty="0"/>
              <a:t>” into windows search bar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Type “cd” then the directory of your new folder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Copy &amp; paste: </a:t>
            </a:r>
            <a:r>
              <a:rPr lang="en-US" sz="2400" i="1" dirty="0"/>
              <a:t>copy *.txt newfile.txt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This will create an additional file with all combined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endParaRPr lang="en-US" sz="2400" dirty="0"/>
          </a:p>
          <a:p>
            <a:pPr marL="914400" lvl="2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sz="2400"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819778-294F-47C0-BA5B-EA168B950D21}"/>
              </a:ext>
            </a:extLst>
          </p:cNvPr>
          <p:cNvCxnSpPr/>
          <p:nvPr/>
        </p:nvCxnSpPr>
        <p:spPr>
          <a:xfrm flipV="1">
            <a:off x="8823960" y="3469670"/>
            <a:ext cx="628650" cy="368904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1DAABF-26A6-4FBE-AF44-D837AF7E3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4692302"/>
            <a:ext cx="3491504" cy="10226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C4DCDB-340E-41B3-B604-16712F1E9EC6}"/>
              </a:ext>
            </a:extLst>
          </p:cNvPr>
          <p:cNvCxnSpPr>
            <a:cxnSpLocks/>
          </p:cNvCxnSpPr>
          <p:nvPr/>
        </p:nvCxnSpPr>
        <p:spPr>
          <a:xfrm>
            <a:off x="7900396" y="4528760"/>
            <a:ext cx="603524" cy="29724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4C07AF8D-7DE3-476A-A206-65D027C2B1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733"/>
          <a:stretch/>
        </p:blipFill>
        <p:spPr>
          <a:xfrm>
            <a:off x="1052772" y="5483543"/>
            <a:ext cx="3688138" cy="12369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E5F24C-588C-44EA-9CE5-5952681B0F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8770" y="5401281"/>
            <a:ext cx="1547918" cy="131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27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Folders You’ll Need to Run the Code &gt; Logs</a:t>
            </a:r>
            <a:endParaRPr dirty="0"/>
          </a:p>
        </p:txBody>
      </p:sp>
      <p:sp>
        <p:nvSpPr>
          <p:cNvPr id="206" name="Google Shape;206;p8"/>
          <p:cNvSpPr txBox="1">
            <a:spLocks noGrp="1"/>
          </p:cNvSpPr>
          <p:nvPr>
            <p:ph type="body" idx="1"/>
          </p:nvPr>
        </p:nvSpPr>
        <p:spPr>
          <a:xfrm>
            <a:off x="838200" y="1825624"/>
            <a:ext cx="10515600" cy="476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Contains 2 .csv files (Excel)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Deployment Log</a:t>
            </a:r>
            <a:endParaRPr/>
          </a:p>
          <a:p>
            <a:pPr marL="685800" lvl="1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Pod Inventory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207" name="Google Shape;20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9128" y="4732805"/>
            <a:ext cx="7753743" cy="158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8BD1-02CA-4E53-A507-A75DB08F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Existing Users: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D233-9994-4496-92F8-E6FA064C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Re-download main_pod_code_2025.mat</a:t>
            </a:r>
          </a:p>
          <a:p>
            <a:r>
              <a:rPr lang="en-US" dirty="0"/>
              <a:t>Re-download </a:t>
            </a: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folder</a:t>
            </a:r>
          </a:p>
          <a:p>
            <a:r>
              <a:rPr lang="en-US" dirty="0"/>
              <a:t>Re-download Logs folder</a:t>
            </a:r>
          </a:p>
          <a:p>
            <a:r>
              <a:rPr lang="en-US" dirty="0"/>
              <a:t>Delete any existing .mat pod files in colocation or field folders	</a:t>
            </a:r>
          </a:p>
          <a:p>
            <a:pPr lvl="1"/>
            <a:r>
              <a:rPr lang="en-US" dirty="0"/>
              <a:t>Code will re-convert them to .mat reflecting new formats</a:t>
            </a:r>
          </a:p>
        </p:txBody>
      </p:sp>
    </p:spTree>
    <p:extLst>
      <p:ext uri="{BB962C8B-B14F-4D97-AF65-F5344CB8AC3E}">
        <p14:creationId xmlns:p14="http://schemas.microsoft.com/office/powerpoint/2010/main" val="3547599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Logs &gt; Deployment Log.csv</a:t>
            </a:r>
            <a:endParaRPr/>
          </a:p>
        </p:txBody>
      </p:sp>
      <p:sp>
        <p:nvSpPr>
          <p:cNvPr id="213" name="Google Shape;213;p9"/>
          <p:cNvSpPr txBox="1">
            <a:spLocks noGrp="1"/>
          </p:cNvSpPr>
          <p:nvPr>
            <p:ph type="body" idx="1"/>
          </p:nvPr>
        </p:nvSpPr>
        <p:spPr>
          <a:xfrm>
            <a:off x="838200" y="149066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Needs to have the first 5 headings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000" dirty="0"/>
              <a:t>The rest are good to have for the database but not required for code to run</a:t>
            </a: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/>
              <a:t>Separate entries for each pod’s co-location &amp; deployment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 err="1"/>
              <a:t>PodName</a:t>
            </a:r>
            <a:r>
              <a:rPr lang="en-US" sz="2400" dirty="0"/>
              <a:t>: needs to be UPODB2, YPODB2 (not just B2)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 err="1"/>
              <a:t>TimeZone</a:t>
            </a:r>
            <a:r>
              <a:rPr lang="en-US" sz="2400" dirty="0"/>
              <a:t>: difference from UTC (-7 or -8 for CO)</a:t>
            </a: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400" dirty="0" err="1"/>
              <a:t>ReferenceFile</a:t>
            </a:r>
            <a:r>
              <a:rPr lang="en-US" sz="2400" dirty="0"/>
              <a:t>:</a:t>
            </a:r>
            <a:endParaRPr sz="24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For co-location, the name of the file in Colocation &gt; Reference folder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For 1-hop: Colocation2</a:t>
            </a:r>
            <a:endParaRPr sz="2000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For deployment/field data: just put NA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FCF4D-19B5-4608-846D-C154E0C5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5430170"/>
            <a:ext cx="7264400" cy="14278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Logs &gt; Pod Inventory.csv</a:t>
            </a:r>
            <a:endParaRPr/>
          </a:p>
        </p:txBody>
      </p:sp>
      <p:sp>
        <p:nvSpPr>
          <p:cNvPr id="220" name="Google Shape;22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these exact column headings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Timezone: leave as 0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Assumes UTC as timezone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to have an entry for each pod used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be UPODB2, YPODB2 (not just B2)</a:t>
            </a:r>
            <a:endParaRPr/>
          </a:p>
        </p:txBody>
      </p:sp>
      <p:pic>
        <p:nvPicPr>
          <p:cNvPr id="221" name="Google Shape;22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4334880"/>
            <a:ext cx="10294561" cy="21579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4A429E-D536-4951-AB87-A94B279C83DB}"/>
              </a:ext>
            </a:extLst>
          </p:cNvPr>
          <p:cNvSpPr txBox="1"/>
          <p:nvPr/>
        </p:nvSpPr>
        <p:spPr>
          <a:xfrm>
            <a:off x="8934450" y="767358"/>
            <a:ext cx="2695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Update this from previous versions – some names have changed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Logs &gt; Pod Inventory.csv</a:t>
            </a:r>
            <a:endParaRPr/>
          </a:p>
        </p:txBody>
      </p:sp>
      <p:sp>
        <p:nvSpPr>
          <p:cNvPr id="227" name="Google Shape;22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VarNames</a:t>
            </a:r>
            <a:r>
              <a:rPr lang="en-US" dirty="0"/>
              <a:t>: lists the names you want for each column in the pod text file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E.g. you’ll add “ptPM1, ptPM2.5, ptPM10” as variables 9, 10, 11 etc.</a:t>
            </a: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VarTypes</a:t>
            </a:r>
            <a:r>
              <a:rPr lang="en-US" dirty="0"/>
              <a:t>: lists the type of input this column will be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E.g</a:t>
            </a:r>
            <a:r>
              <a:rPr lang="en-US" dirty="0"/>
              <a:t> you’ll add “double, double, double” as variables 9, 10, 11 etc.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229" name="Google Shape;2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7393" y="5502816"/>
            <a:ext cx="10601953" cy="49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F9E974-30C6-4E1C-B4A9-2B313B839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85" y="3424440"/>
            <a:ext cx="10515600" cy="47956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838200" y="1722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endParaRPr dirty="0"/>
          </a:p>
        </p:txBody>
      </p:sp>
      <p:sp>
        <p:nvSpPr>
          <p:cNvPr id="240" name="Google Shape;240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Modify settings here (begins line 23)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All variables to be edited start with </a:t>
            </a:r>
            <a:r>
              <a:rPr lang="en-US" dirty="0" err="1"/>
              <a:t>settingsSet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rest of the code should remain untouched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4A0778-9641-4246-B438-41058D00322E}"/>
              </a:ext>
            </a:extLst>
          </p:cNvPr>
          <p:cNvCxnSpPr>
            <a:cxnSpLocks/>
          </p:cNvCxnSpPr>
          <p:nvPr/>
        </p:nvCxnSpPr>
        <p:spPr>
          <a:xfrm flipH="1">
            <a:off x="8945217" y="3130826"/>
            <a:ext cx="387626" cy="7355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F1C6A4-CCBE-4E1D-AD69-B88AB149F83B}"/>
              </a:ext>
            </a:extLst>
          </p:cNvPr>
          <p:cNvSpPr txBox="1"/>
          <p:nvPr/>
        </p:nvSpPr>
        <p:spPr>
          <a:xfrm>
            <a:off x="8283438" y="2417026"/>
            <a:ext cx="3476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You don’t edit anything below here</a:t>
            </a:r>
          </a:p>
          <a:p>
            <a:r>
              <a:rPr lang="en-US" dirty="0">
                <a:solidFill>
                  <a:srgbClr val="0070C0"/>
                </a:solidFill>
              </a:rPr>
              <a:t> (end of </a:t>
            </a:r>
            <a:r>
              <a:rPr lang="en-US" dirty="0" err="1">
                <a:solidFill>
                  <a:srgbClr val="0070C0"/>
                </a:solidFill>
              </a:rPr>
              <a:t>settingsSet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F7A1B-47D0-4CF0-9DCC-92AF1CEE430A}"/>
              </a:ext>
            </a:extLst>
          </p:cNvPr>
          <p:cNvSpPr txBox="1"/>
          <p:nvPr/>
        </p:nvSpPr>
        <p:spPr>
          <a:xfrm>
            <a:off x="420758" y="3681691"/>
            <a:ext cx="140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Starts line 29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EA6F9-EF5A-4267-8B18-89EB2B964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13" y="4093035"/>
            <a:ext cx="5706847" cy="2157942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2E02790-09E0-18AA-AEF8-164376CC6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58" y="4093035"/>
            <a:ext cx="5353325" cy="153042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calibration mode (</a:t>
            </a:r>
            <a:r>
              <a:rPr lang="en-US" dirty="0" err="1"/>
              <a:t>calMode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Determines if individual or either type of universal </a:t>
            </a:r>
            <a:r>
              <a:rPr lang="en-US" dirty="0" err="1"/>
              <a:t>cal</a:t>
            </a:r>
            <a:r>
              <a:rPr lang="en-US" dirty="0"/>
              <a:t> is run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0 – individual calibration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1 – universal calibration using one-</a:t>
            </a:r>
            <a:r>
              <a:rPr lang="en-US" dirty="0" err="1"/>
              <a:t>cal</a:t>
            </a:r>
            <a:r>
              <a:rPr lang="en-US" dirty="0"/>
              <a:t> method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2 – universal calibration using one-hop method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3BF02-70A6-43D0-802E-01CB50EBF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1237" y="4001294"/>
            <a:ext cx="76295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626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universal Pod (</a:t>
            </a:r>
            <a:r>
              <a:rPr lang="en-US" dirty="0" err="1"/>
              <a:t>uniPod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using either universal calibration method: which pod you want to use to calibrate the rest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Can leave blank if doing individual calibration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B60A9D-7AB2-44C8-9F61-4D1CF0D0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927" y="4629150"/>
            <a:ext cx="75914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4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portions of code to run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For field application, </a:t>
            </a:r>
            <a:r>
              <a:rPr lang="en-US" dirty="0" err="1"/>
              <a:t>applyCal</a:t>
            </a:r>
            <a:r>
              <a:rPr lang="en-US" dirty="0"/>
              <a:t> must be true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you want text files to save to the database, database must be true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8FF7B8-1C06-4FC6-9A8F-0E2492DA8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79" y="3557587"/>
            <a:ext cx="10118675" cy="184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84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datetime</a:t>
            </a:r>
            <a:endParaRPr dirty="0"/>
          </a:p>
        </p:txBody>
      </p:sp>
      <p:sp>
        <p:nvSpPr>
          <p:cNvPr id="254" name="Google Shape;254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Default settings are what works best for Y-Pod data &amp; later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change if using U-Pod data or older</a:t>
            </a:r>
            <a:endParaRPr/>
          </a:p>
        </p:txBody>
      </p:sp>
      <p:pic>
        <p:nvPicPr>
          <p:cNvPr id="255" name="Google Shape;25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1612" y="3658237"/>
            <a:ext cx="92487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Averaging</a:t>
            </a:r>
            <a:endParaRPr dirty="0"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Chose time averaging (minutely, hourly, etc.) based on resolution of reference data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Can also choose “smoothing” method for making data minutely, hourly, etc.</a:t>
            </a:r>
            <a:endParaRPr/>
          </a:p>
        </p:txBody>
      </p:sp>
      <p:pic>
        <p:nvPicPr>
          <p:cNvPr id="262" name="Google Shape;26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1600" y="3922287"/>
            <a:ext cx="94488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838200" y="21844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Calibration Methods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7001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>
            <a:spLocks noGrp="1"/>
          </p:cNvSpPr>
          <p:nvPr>
            <p:ph type="title"/>
          </p:nvPr>
        </p:nvSpPr>
        <p:spPr>
          <a:xfrm>
            <a:off x="838200" y="16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data extraction</a:t>
            </a:r>
            <a:endParaRPr dirty="0"/>
          </a:p>
        </p:txBody>
      </p:sp>
      <p:sp>
        <p:nvSpPr>
          <p:cNvPr id="268" name="Google Shape;268;p17"/>
          <p:cNvSpPr txBox="1">
            <a:spLocks noGrp="1"/>
          </p:cNvSpPr>
          <p:nvPr>
            <p:ph type="body" idx="1"/>
          </p:nvPr>
        </p:nvSpPr>
        <p:spPr>
          <a:xfrm>
            <a:off x="838200" y="14862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reference gas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Must match the column name in the reference folder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one reference at a time! E.g. if you want to look at both CH4 &amp; CO, run code twice instead of listing both in one run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which pod pollutant sensors to import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Choose which pod environmental sensors to import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Only import columns you need to quantify pollutant of interest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Importing them all slows things down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confuse the calibration model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12578" y="4934981"/>
            <a:ext cx="5776745" cy="1805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838200" y="16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function names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"/>
          </p:nvPr>
        </p:nvSpPr>
        <p:spPr>
          <a:xfrm>
            <a:off x="838200" y="14862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Choose what pre-processing to use for reference data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In this section, choose whether to use voltage, resistance, or normalized resistance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Choose what pre-processing to use for pod data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From </a:t>
            </a: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&gt; </a:t>
            </a:r>
            <a:r>
              <a:rPr lang="en-US" dirty="0" err="1"/>
              <a:t>preprocessfunctions</a:t>
            </a:r>
            <a:r>
              <a:rPr lang="en-US" dirty="0"/>
              <a:t> for both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Choose which calibration model(s) to run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From </a:t>
            </a: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&gt; Calibration Models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Function names must appear in “</a:t>
            </a: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Functions” folder</a:t>
            </a:r>
            <a:endParaRPr dirty="0"/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7293" y="4958820"/>
            <a:ext cx="6997413" cy="1757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>
            <a:spLocks noGrp="1"/>
          </p:cNvSpPr>
          <p:nvPr>
            <p:ph type="title"/>
          </p:nvPr>
        </p:nvSpPr>
        <p:spPr>
          <a:xfrm>
            <a:off x="838200" y="16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function names</a:t>
            </a:r>
            <a:endParaRPr dirty="0"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"/>
          </p:nvPr>
        </p:nvSpPr>
        <p:spPr>
          <a:xfrm>
            <a:off x="838200" y="14862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using field application (apply </a:t>
            </a:r>
            <a:r>
              <a:rPr lang="en-US" dirty="0" err="1"/>
              <a:t>cal</a:t>
            </a:r>
            <a:r>
              <a:rPr lang="en-US" dirty="0"/>
              <a:t>), choose one model to use on field data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From </a:t>
            </a: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&gt; Calibration Models</a:t>
            </a:r>
          </a:p>
          <a:p>
            <a:pPr marL="457200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00B050"/>
                </a:solidFill>
              </a:rPr>
              <a:t>This same model needs to be used in </a:t>
            </a:r>
            <a:r>
              <a:rPr lang="en-US" dirty="0" err="1">
                <a:solidFill>
                  <a:srgbClr val="00B050"/>
                </a:solidFill>
              </a:rPr>
              <a:t>modelList</a:t>
            </a:r>
            <a:endParaRPr dirty="0">
              <a:solidFill>
                <a:srgbClr val="00B05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Can use as many models as you want in </a:t>
            </a:r>
            <a:r>
              <a:rPr lang="en-US" dirty="0" err="1">
                <a:solidFill>
                  <a:srgbClr val="FF0000"/>
                </a:solidFill>
              </a:rPr>
              <a:t>modelList</a:t>
            </a:r>
            <a:r>
              <a:rPr lang="en-US" dirty="0">
                <a:solidFill>
                  <a:srgbClr val="FF0000"/>
                </a:solidFill>
              </a:rPr>
              <a:t>, but only one in </a:t>
            </a:r>
            <a:r>
              <a:rPr lang="en-US" dirty="0" err="1">
                <a:solidFill>
                  <a:srgbClr val="FF0000"/>
                </a:solidFill>
              </a:rPr>
              <a:t>fieldModel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96BE86-8849-4E1A-8C37-8CB5AEB5A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275" y="4647840"/>
            <a:ext cx="85534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389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"/>
          <p:cNvSpPr txBox="1">
            <a:spLocks noGrp="1"/>
          </p:cNvSpPr>
          <p:nvPr>
            <p:ph type="title"/>
          </p:nvPr>
        </p:nvSpPr>
        <p:spPr>
          <a:xfrm>
            <a:off x="838200" y="16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function names</a:t>
            </a:r>
            <a:endParaRPr dirty="0"/>
          </a:p>
        </p:txBody>
      </p:sp>
      <p:sp>
        <p:nvSpPr>
          <p:cNvPr id="282" name="Google Shape;282;p19"/>
          <p:cNvSpPr txBox="1">
            <a:spLocks noGrp="1"/>
          </p:cNvSpPr>
          <p:nvPr>
            <p:ph type="body" idx="1"/>
          </p:nvPr>
        </p:nvSpPr>
        <p:spPr>
          <a:xfrm>
            <a:off x="838200" y="148626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Next few functions deal with splitting co-location data into calibration &amp; validation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valList – what method to split into cal &amp; val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Needs to be a filename from Addtl. Matlab Functions &gt; ValidationFunctions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Select data randomly, group based on time of day, temperature,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nFolds &amp; nFolds rep – what percentage of data is used for validation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5 folds = 20%, 3 folds = 33%, etc.</a:t>
            </a:r>
            <a:endParaRPr/>
          </a:p>
        </p:txBody>
      </p:sp>
      <p:pic>
        <p:nvPicPr>
          <p:cNvPr id="283" name="Google Shape;2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7764" y="4566949"/>
            <a:ext cx="7836472" cy="198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838200" y="16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function names</a:t>
            </a:r>
            <a:endParaRPr dirty="0"/>
          </a:p>
        </p:txBody>
      </p:sp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838200" y="13197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statsList</a:t>
            </a:r>
            <a:r>
              <a:rPr lang="en-US" dirty="0"/>
              <a:t> – which statistics to calculate for co-location fits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&gt; </a:t>
            </a:r>
            <a:r>
              <a:rPr lang="en-US" dirty="0" err="1"/>
              <a:t>StatFunctions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Need the 3 listed here to run ‘</a:t>
            </a:r>
            <a:r>
              <a:rPr lang="en-US" dirty="0" err="1"/>
              <a:t>basicStatsBoxplots</a:t>
            </a:r>
            <a:r>
              <a:rPr lang="en-US" dirty="0"/>
              <a:t>’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plotsList</a:t>
            </a:r>
            <a:r>
              <a:rPr lang="en-US" dirty="0"/>
              <a:t> – plot stats, timeseries, etc. for co-location fits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&gt; </a:t>
            </a:r>
            <a:r>
              <a:rPr lang="en-US" dirty="0" err="1"/>
              <a:t>PlottingFunctions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ED078F-74AF-4D37-A56D-5737762AA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50" y="4181475"/>
            <a:ext cx="93345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838200" y="16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field</a:t>
            </a:r>
            <a:endParaRPr dirty="0"/>
          </a:p>
        </p:txBody>
      </p:sp>
      <p:sp>
        <p:nvSpPr>
          <p:cNvPr id="289" name="Google Shape;289;p20"/>
          <p:cNvSpPr txBox="1">
            <a:spLocks noGrp="1"/>
          </p:cNvSpPr>
          <p:nvPr>
            <p:ph type="body" idx="1"/>
          </p:nvPr>
        </p:nvSpPr>
        <p:spPr>
          <a:xfrm>
            <a:off x="838200" y="13197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DO NOT EDIT THIS ENTRY!! ALWAYS LEAVE SET AS ‘no’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code will automatically run any pod pre-processing to both the colocation and field data. This is for any pre-processing that should be applied to the field data (rare case).</a:t>
            </a:r>
          </a:p>
        </p:txBody>
      </p: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2CB2210-7F92-4177-3866-26849427D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923" y="3495391"/>
            <a:ext cx="5912154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57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>
          <a:extLst>
            <a:ext uri="{FF2B5EF4-FFF2-40B4-BE49-F238E27FC236}">
              <a16:creationId xmlns:a16="http://schemas.microsoft.com/office/drawing/2014/main" id="{F09C4602-CDBE-5508-A02B-600094882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">
            <a:extLst>
              <a:ext uri="{FF2B5EF4-FFF2-40B4-BE49-F238E27FC236}">
                <a16:creationId xmlns:a16="http://schemas.microsoft.com/office/drawing/2014/main" id="{1166FAAD-047E-01A9-538C-86EB144FE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6069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settingsSet</a:t>
            </a:r>
            <a:r>
              <a:rPr lang="en-US" dirty="0"/>
              <a:t> &gt; </a:t>
            </a:r>
            <a:r>
              <a:rPr lang="en-US" dirty="0" err="1"/>
              <a:t>ispc</a:t>
            </a:r>
            <a:endParaRPr dirty="0"/>
          </a:p>
        </p:txBody>
      </p:sp>
      <p:sp>
        <p:nvSpPr>
          <p:cNvPr id="289" name="Google Shape;289;p20">
            <a:extLst>
              <a:ext uri="{FF2B5EF4-FFF2-40B4-BE49-F238E27FC236}">
                <a16:creationId xmlns:a16="http://schemas.microsoft.com/office/drawing/2014/main" id="{EA770D8A-6EC2-3A76-AF3E-8F15185A5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31972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 last entry in the </a:t>
            </a:r>
            <a:r>
              <a:rPr lang="en-US" dirty="0" err="1"/>
              <a:t>settingsSet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you’re on a pc, leave as 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on a mac, change to ‘no’</a:t>
            </a:r>
          </a:p>
        </p:txBody>
      </p:sp>
      <p:pic>
        <p:nvPicPr>
          <p:cNvPr id="3" name="Picture 2" descr="Text&#10;&#10;AI-generated content may be incorrect.">
            <a:extLst>
              <a:ext uri="{FF2B5EF4-FFF2-40B4-BE49-F238E27FC236}">
                <a16:creationId xmlns:a16="http://schemas.microsoft.com/office/drawing/2014/main" id="{FD97A446-C104-8E25-76DA-73FEEAABFD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693" y="3495391"/>
            <a:ext cx="947613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45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838200" y="1722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Calibration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93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Recommended </a:t>
            </a:r>
            <a:r>
              <a:rPr lang="en-US" dirty="0" err="1"/>
              <a:t>CalibrationModels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 O3 &amp; CO2: ‘</a:t>
            </a:r>
            <a:r>
              <a:rPr lang="en-US" dirty="0" err="1"/>
              <a:t>rf_plain</a:t>
            </a:r>
            <a:r>
              <a:rPr lang="en-US" dirty="0"/>
              <a:t>’ or ‘</a:t>
            </a:r>
            <a:r>
              <a:rPr lang="en-US" dirty="0" err="1"/>
              <a:t>rf_plainTe</a:t>
            </a:r>
            <a:r>
              <a:rPr lang="en-US" dirty="0"/>
              <a:t>’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 CH4 &amp; HCHO: ‘</a:t>
            </a:r>
            <a:r>
              <a:rPr lang="en-US" dirty="0" err="1"/>
              <a:t>rf_HCHO</a:t>
            </a:r>
            <a:r>
              <a:rPr lang="en-US" dirty="0"/>
              <a:t>’ or ‘</a:t>
            </a:r>
            <a:r>
              <a:rPr lang="en-US" dirty="0" err="1"/>
              <a:t>rf_HCHO_Te</a:t>
            </a:r>
            <a:r>
              <a:rPr lang="en-US" dirty="0"/>
              <a:t>’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 NO2: have not used recently, but recommend using both the NO2 &amp; O3 sensors for better fits. Can also try including additional electrochemical sensor (CO).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Rf are all random forest models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 shorter deployments, the elapsed time term (</a:t>
            </a:r>
            <a:r>
              <a:rPr lang="en-US" dirty="0" err="1"/>
              <a:t>Te</a:t>
            </a:r>
            <a:r>
              <a:rPr lang="en-US" dirty="0"/>
              <a:t>) may cause models to overfit, which leads to issues with field data – try both &amp; look carefully at the field outputs!</a:t>
            </a:r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05757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 note on </a:t>
            </a:r>
            <a:r>
              <a:rPr lang="en-US" dirty="0" err="1"/>
              <a:t>joannaNN</a:t>
            </a:r>
            <a:r>
              <a:rPr lang="en-US" dirty="0"/>
              <a:t> and ANNs</a:t>
            </a:r>
            <a:endParaRPr dirty="0"/>
          </a:p>
        </p:txBody>
      </p:sp>
      <p:sp>
        <p:nvSpPr>
          <p:cNvPr id="247" name="Google Shape;24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joannaNN</a:t>
            </a:r>
            <a:r>
              <a:rPr lang="en-US" dirty="0"/>
              <a:t> is a base ANN model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Can tweak parameters (some examples shown below) in this function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Or create other versions named accordingly</a:t>
            </a:r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e.g. joannaNN_10n_lm_100e, joannaNN_ratioSens1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25267F-8766-4946-A723-3FB3B82E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22" y="3429000"/>
            <a:ext cx="5948314" cy="2099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CD7B33-60EB-45AA-951F-5E106433E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358" y="4001294"/>
            <a:ext cx="6037897" cy="242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F312-AEDC-4EB4-8DA4-7FB45519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Individual Calibration?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5341-892F-45AD-845F-93102FCE6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pod has its own distinct calibration mode</a:t>
            </a:r>
          </a:p>
          <a:p>
            <a:r>
              <a:rPr lang="en-US" dirty="0"/>
              <a:t>E.g. for these 6 pods, 6 unique sets of calibration coefficients</a:t>
            </a:r>
          </a:p>
        </p:txBody>
      </p:sp>
      <p:pic>
        <p:nvPicPr>
          <p:cNvPr id="1026" name="Picture 2" descr="Atmosphere 12 00645 g002">
            <a:extLst>
              <a:ext uri="{FF2B5EF4-FFF2-40B4-BE49-F238E27FC236}">
                <a16:creationId xmlns:a16="http://schemas.microsoft.com/office/drawing/2014/main" id="{134DBDAB-C3D1-4DAF-9962-9D63BA6BB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481"/>
          <a:stretch/>
        </p:blipFill>
        <p:spPr bwMode="auto">
          <a:xfrm>
            <a:off x="2225993" y="3525520"/>
            <a:ext cx="7089775" cy="209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42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2C79-451A-4E56-B358-2D578B82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</a:t>
            </a:r>
            <a:r>
              <a:rPr lang="en-US" dirty="0" err="1"/>
              <a:t>joannaNN</a:t>
            </a:r>
            <a:r>
              <a:rPr lang="en-US" dirty="0"/>
              <a:t> and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B174F-05A6-45BA-8881-EBE0CC93D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joannaNN</a:t>
            </a:r>
            <a:r>
              <a:rPr lang="en-US" dirty="0"/>
              <a:t> just uses whichever sensor columns you selected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From </a:t>
            </a:r>
            <a:r>
              <a:rPr lang="en-US" dirty="0" err="1"/>
              <a:t>podSensors</a:t>
            </a:r>
            <a:r>
              <a:rPr lang="en-US" dirty="0"/>
              <a:t> &amp; </a:t>
            </a:r>
            <a:r>
              <a:rPr lang="en-US" dirty="0" err="1"/>
              <a:t>envSensors</a:t>
            </a:r>
            <a:endParaRPr lang="en-US" dirty="0"/>
          </a:p>
          <a:p>
            <a:pPr lvl="2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E.g. Fig2600, Fig2602, temperature, humidity</a:t>
            </a:r>
          </a:p>
          <a:p>
            <a:endParaRPr lang="en-US" dirty="0"/>
          </a:p>
          <a:p>
            <a:r>
              <a:rPr lang="en-US" dirty="0"/>
              <a:t>Add interaction terms by calling the corresponding </a:t>
            </a:r>
            <a:r>
              <a:rPr lang="en-US" dirty="0" err="1"/>
              <a:t>cal</a:t>
            </a:r>
            <a:r>
              <a:rPr lang="en-US" dirty="0"/>
              <a:t> model instead</a:t>
            </a:r>
          </a:p>
          <a:p>
            <a:pPr lvl="1"/>
            <a:r>
              <a:rPr lang="en-US" dirty="0"/>
              <a:t>E.g. products &amp; ratios of metal oxide sensors, temp &amp; hum interactions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DBC064-0603-453C-9EA9-194596F8D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035" y="4814437"/>
            <a:ext cx="5483929" cy="167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4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838200" y="1722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Recommended Plots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0E949-14FC-F907-4BB6-FE657B84512F}"/>
              </a:ext>
            </a:extLst>
          </p:cNvPr>
          <p:cNvSpPr txBox="1"/>
          <p:nvPr/>
        </p:nvSpPr>
        <p:spPr>
          <a:xfrm>
            <a:off x="2259725" y="3059668"/>
            <a:ext cx="767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*these are all for colocation data. Field plots are generated outside of this code!</a:t>
            </a:r>
          </a:p>
        </p:txBody>
      </p:sp>
    </p:spTree>
    <p:extLst>
      <p:ext uri="{BB962C8B-B14F-4D97-AF65-F5344CB8AC3E}">
        <p14:creationId xmlns:p14="http://schemas.microsoft.com/office/powerpoint/2010/main" val="743868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PlottingFunctions</a:t>
            </a:r>
            <a:r>
              <a:rPr lang="en-US" dirty="0"/>
              <a:t> &gt; </a:t>
            </a:r>
            <a:r>
              <a:rPr lang="en-US" dirty="0" err="1"/>
              <a:t>acfPlot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Autocorrelation function 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More info here: </a:t>
            </a:r>
            <a:r>
              <a:rPr lang="en-US" dirty="0">
                <a:hlinkClick r:id="rId3"/>
              </a:rPr>
              <a:t>https://www.geeksforgeeks.org/autocorrelation/</a:t>
            </a:r>
            <a:endParaRPr lang="en-US" dirty="0"/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For our purposes, helps us figure out if our time zones between the pods and reference instrument are misaligned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If lag = 0 or lag &lt; ~30 min, time zone is ok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If lag &gt; 30 min, try adjusting time zone in deployment log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26813509-4B51-7922-3B4E-FC780BEB01F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93"/>
          <a:stretch/>
        </p:blipFill>
        <p:spPr>
          <a:xfrm>
            <a:off x="838200" y="4229086"/>
            <a:ext cx="4797468" cy="2432972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AE43D2C-3E84-91D2-DEE0-B053DD5A49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42"/>
          <a:stretch/>
        </p:blipFill>
        <p:spPr>
          <a:xfrm>
            <a:off x="5879819" y="4229086"/>
            <a:ext cx="5473981" cy="2358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F9B7F2-02E8-1056-0F78-4AB333D6EC7B}"/>
              </a:ext>
            </a:extLst>
          </p:cNvPr>
          <p:cNvSpPr txBox="1"/>
          <p:nvPr/>
        </p:nvSpPr>
        <p:spPr>
          <a:xfrm>
            <a:off x="7839077" y="6492875"/>
            <a:ext cx="435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examples of reliable data (small or no lags)</a:t>
            </a:r>
          </a:p>
        </p:txBody>
      </p:sp>
    </p:spTree>
    <p:extLst>
      <p:ext uri="{BB962C8B-B14F-4D97-AF65-F5344CB8AC3E}">
        <p14:creationId xmlns:p14="http://schemas.microsoft.com/office/powerpoint/2010/main" val="35342017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PlottingFunctions</a:t>
            </a:r>
            <a:r>
              <a:rPr lang="en-US" dirty="0"/>
              <a:t> &gt; </a:t>
            </a:r>
            <a:r>
              <a:rPr lang="en-US" dirty="0" err="1"/>
              <a:t>basicStatsBoxPlots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Plots the statistics for goodness of fit for each pod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Since each pod is split into folds for testing &amp; training, will have a range of values for each pod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We usually report out the median of these values (center line on each box)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Default stats included: R2, RMSE (root mean square error) MBE (mean bias error)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More options of stats available in </a:t>
            </a:r>
            <a:r>
              <a:rPr lang="en-US" dirty="0" err="1"/>
              <a:t>Addtl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Functions &gt; </a:t>
            </a:r>
            <a:r>
              <a:rPr lang="en-US" dirty="0" err="1"/>
              <a:t>StatFunctions</a:t>
            </a:r>
            <a:endParaRPr lang="en-US" dirty="0"/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D695325-14D0-8686-5A9A-AC2E39AF9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29" y="4437776"/>
            <a:ext cx="4908672" cy="230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6513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PlottingFunctions</a:t>
            </a:r>
            <a:r>
              <a:rPr lang="en-US" dirty="0"/>
              <a:t> &gt; </a:t>
            </a:r>
            <a:r>
              <a:rPr lang="en-US" dirty="0" err="1"/>
              <a:t>timeseriesPlot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sp>
        <p:nvSpPr>
          <p:cNvPr id="2" name="Google Shape;310;p23">
            <a:extLst>
              <a:ext uri="{FF2B5EF4-FFF2-40B4-BE49-F238E27FC236}">
                <a16:creationId xmlns:a16="http://schemas.microsoft.com/office/drawing/2014/main" id="{81239263-CDC4-A437-69FC-4FD3238B36E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Shows timeseries of the reference data on top and the calibrated sensor data on bottom for comparison purposes</a:t>
            </a:r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None/>
            </a:pPr>
            <a:endParaRPr lang="en-US" dirty="0"/>
          </a:p>
          <a:p>
            <a:pPr>
              <a:buClr>
                <a:schemeClr val="dk1"/>
              </a:buClr>
              <a:buSzPts val="2800"/>
            </a:pPr>
            <a:endParaRPr lang="en-US" dirty="0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3B6C7EB-4C5B-2168-C77C-1D25E909F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955" y="2795955"/>
            <a:ext cx="7774889" cy="366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1368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PlottingFunctions</a:t>
            </a:r>
            <a:r>
              <a:rPr lang="en-US" dirty="0"/>
              <a:t> &gt; </a:t>
            </a:r>
            <a:r>
              <a:rPr lang="en-US" dirty="0" err="1"/>
              <a:t>vsReferencePlot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Plots the reference data on the X axis and our calibrated pod data on the Y axis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If our fit was perfect, it would be a perfectly straight line with equation y = x (y = mx + b, where slope m =1 and intercept b = 0)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sz="2400" dirty="0"/>
              <a:t>Deviation from the 1-1 line helps us determine where the model over or under estimates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6" name="Picture 5" descr="A graph with a blue line&#10;&#10;Description automatically generated with medium confidence">
            <a:extLst>
              <a:ext uri="{FF2B5EF4-FFF2-40B4-BE49-F238E27FC236}">
                <a16:creationId xmlns:a16="http://schemas.microsoft.com/office/drawing/2014/main" id="{3C188877-EEC0-D014-D29C-A934913E0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396" y="3429000"/>
            <a:ext cx="4365355" cy="32181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53AEC-82C9-DDB5-9865-CDF0461F4F63}"/>
              </a:ext>
            </a:extLst>
          </p:cNvPr>
          <p:cNvSpPr txBox="1"/>
          <p:nvPr/>
        </p:nvSpPr>
        <p:spPr>
          <a:xfrm>
            <a:off x="7664345" y="4699635"/>
            <a:ext cx="3071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example, the trailing points let us know that the model overestimates for small CO values and underestimates for high CO values</a:t>
            </a:r>
          </a:p>
        </p:txBody>
      </p:sp>
    </p:spTree>
    <p:extLst>
      <p:ext uri="{BB962C8B-B14F-4D97-AF65-F5344CB8AC3E}">
        <p14:creationId xmlns:p14="http://schemas.microsoft.com/office/powerpoint/2010/main" val="1464481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 err="1"/>
              <a:t>PlottingFunctions</a:t>
            </a:r>
            <a:r>
              <a:rPr lang="en-US" dirty="0"/>
              <a:t> &gt; </a:t>
            </a:r>
            <a:r>
              <a:rPr lang="en-US" dirty="0" err="1"/>
              <a:t>XYCorrelations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Plots each included pod variable against each other to help us look for trends or issues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The straight lines are where the variable is being compared against itself</a:t>
            </a:r>
          </a:p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DAE8116-310A-54C1-5E2A-4E8C24B79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135" y="3097763"/>
            <a:ext cx="6407619" cy="339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21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838200" y="1722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Body of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4593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List of Functions</a:t>
            </a:r>
            <a:endParaRPr dirty="0"/>
          </a:p>
        </p:txBody>
      </p:sp>
      <p:sp>
        <p:nvSpPr>
          <p:cNvPr id="296" name="Google Shape;29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Jake had compiled a list of many functions available in </a:t>
            </a: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with a description of each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There are others I added not included here – ask!</a:t>
            </a:r>
            <a:endParaRPr dirty="0"/>
          </a:p>
        </p:txBody>
      </p:sp>
      <p:pic>
        <p:nvPicPr>
          <p:cNvPr id="297" name="Google Shape;29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5652" y="3607095"/>
            <a:ext cx="8405396" cy="231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Begin Body of Code</a:t>
            </a:r>
            <a:endParaRPr dirty="0"/>
          </a:p>
        </p:txBody>
      </p:sp>
      <p:sp>
        <p:nvSpPr>
          <p:cNvPr id="303" name="Google Shape;30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where everything happens!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Shouldn’t need to edit anything below here</a:t>
            </a:r>
            <a:endParaRPr/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8750" y="3519488"/>
            <a:ext cx="93345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310F-5E73-4CD1-9886-F370C809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universal (multi-pod) calibration?</a:t>
            </a:r>
            <a:br>
              <a:rPr lang="en-US" dirty="0"/>
            </a:br>
            <a:r>
              <a:rPr lang="en-US" dirty="0"/>
              <a:t>One-Cal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A67B-26AF-40CD-B989-2A319609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one pod needs to be co-located with a reference instrument</a:t>
            </a:r>
          </a:p>
          <a:p>
            <a:r>
              <a:rPr lang="en-US" dirty="0"/>
              <a:t>One calibration model is generated, then applied to all 6 pod</a:t>
            </a:r>
          </a:p>
          <a:p>
            <a:pPr lvl="1"/>
            <a:r>
              <a:rPr lang="en-US" dirty="0"/>
              <a:t>Only 1 calibration model total</a:t>
            </a:r>
          </a:p>
        </p:txBody>
      </p:sp>
      <p:pic>
        <p:nvPicPr>
          <p:cNvPr id="2050" name="Picture 2" descr="Atmosphere 12 00645 g002">
            <a:extLst>
              <a:ext uri="{FF2B5EF4-FFF2-40B4-BE49-F238E27FC236}">
                <a16:creationId xmlns:a16="http://schemas.microsoft.com/office/drawing/2014/main" id="{1371AFAC-2150-4BE3-9275-35774610F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6" b="37181"/>
          <a:stretch/>
        </p:blipFill>
        <p:spPr bwMode="auto">
          <a:xfrm>
            <a:off x="2166898" y="3703320"/>
            <a:ext cx="7858203" cy="221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9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838200" y="172258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5984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Outputs &gt; General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Naming convention: Pod </a:t>
            </a:r>
            <a:r>
              <a:rPr lang="en-US" dirty="0" err="1"/>
              <a:t>ID_output</a:t>
            </a:r>
            <a:r>
              <a:rPr lang="en-US" dirty="0"/>
              <a:t> </a:t>
            </a:r>
            <a:r>
              <a:rPr lang="en-US" dirty="0" err="1"/>
              <a:t>description_model</a:t>
            </a:r>
            <a:r>
              <a:rPr lang="en-US" dirty="0"/>
              <a:t> used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Ex. YPODB2_CalValEstimates_ratioSens1.mat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run_settings.mat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View which settings you selected in </a:t>
            </a:r>
            <a:r>
              <a:rPr lang="en-US" dirty="0" err="1"/>
              <a:t>settingsSet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Any selected plots saved as .fig (</a:t>
            </a:r>
            <a:r>
              <a:rPr lang="en-US" dirty="0" err="1"/>
              <a:t>Matlab</a:t>
            </a:r>
            <a:r>
              <a:rPr lang="en-US" dirty="0"/>
              <a:t> Figure)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There will be an .m file with the same name as each figure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Contains the data needed to open the file</a:t>
            </a:r>
          </a:p>
          <a:p>
            <a:pPr marL="457200" lvl="1" indent="0"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Outputs &gt; Calibration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CalVal_Estimates: structure containing data from </a:t>
            </a:r>
            <a:r>
              <a:rPr lang="en-US" dirty="0" err="1"/>
              <a:t>cal</a:t>
            </a:r>
            <a:r>
              <a:rPr lang="en-US" dirty="0"/>
              <a:t>/</a:t>
            </a:r>
            <a:r>
              <a:rPr lang="en-US" dirty="0" err="1"/>
              <a:t>val</a:t>
            </a:r>
            <a:r>
              <a:rPr lang="en-US" dirty="0"/>
              <a:t> folds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US" dirty="0"/>
              <a:t>Can extract if needed but usually not necessary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Colocation_Estimate</a:t>
            </a:r>
            <a:r>
              <a:rPr lang="en-US" dirty="0"/>
              <a:t>: model applied to full set of colocation data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Very useful for additional plotting &amp;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Fit_t</a:t>
            </a:r>
            <a:r>
              <a:rPr lang="en-US" dirty="0"/>
              <a:t>: timestamps used for colocation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Fit_X</a:t>
            </a:r>
            <a:r>
              <a:rPr lang="en-US" dirty="0"/>
              <a:t>: preprocessed pod data from colocation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Fit_Y</a:t>
            </a:r>
            <a:r>
              <a:rPr lang="en-US" dirty="0"/>
              <a:t>: reference data aligned to match with pod timestamps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fittedMdl</a:t>
            </a:r>
            <a:r>
              <a:rPr lang="en-US" dirty="0"/>
              <a:t>: actual calibration model used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55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Outputs &gt; Field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Field_Estimate</a:t>
            </a:r>
            <a:r>
              <a:rPr lang="en-US" dirty="0"/>
              <a:t>: model applied to full set of field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Field_t</a:t>
            </a:r>
            <a:r>
              <a:rPr lang="en-US" dirty="0"/>
              <a:t> – timestamps used for field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Field_X</a:t>
            </a:r>
            <a:r>
              <a:rPr lang="en-US" dirty="0"/>
              <a:t> – preprocessed pod data from field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864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Outputs &gt; Reference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using one-hop, a “Reference” folder will appear in the “Calibration2” folder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US" dirty="0"/>
              <a:t>A new one is generated on each run with the datetime string it was created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Y_ref</a:t>
            </a:r>
            <a:r>
              <a:rPr lang="en-US" dirty="0"/>
              <a:t>: “reference” estimates for the universal pod during the secondary colocation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yt</a:t>
            </a:r>
            <a:r>
              <a:rPr lang="en-US" dirty="0"/>
              <a:t>: matching timestamps for the secondary colocation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B3BA6-0649-456A-8D66-9081657F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156368"/>
            <a:ext cx="497205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221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Outputs &gt; Database</a:t>
            </a:r>
            <a:endParaRPr dirty="0"/>
          </a:p>
        </p:txBody>
      </p:sp>
      <p:sp>
        <p:nvSpPr>
          <p:cNvPr id="310" name="Google Shape;31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If </a:t>
            </a:r>
            <a:r>
              <a:rPr lang="en-US" dirty="0" err="1"/>
              <a:t>settingsSet.database</a:t>
            </a:r>
            <a:r>
              <a:rPr lang="en-US" dirty="0"/>
              <a:t> is true, generates .txt files to be saved to database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One of each for each pod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Colocation: pod data, estimate, timestamps, and reference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Colocation2: same info but for one-hop &amp; calibrating pod only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Field: pod data, estimate, and timestamps for field data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settingsSet</a:t>
            </a:r>
            <a:r>
              <a:rPr lang="en-US" dirty="0"/>
              <a:t>: all run settings as a text file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deployLog</a:t>
            </a:r>
            <a:r>
              <a:rPr lang="en-US" dirty="0"/>
              <a:t>: entire deployment log in text file format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42797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DB4D-EA15-4CA6-B4DB-0333E77D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37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Changes from Previous Versions</a:t>
            </a:r>
          </a:p>
        </p:txBody>
      </p:sp>
    </p:spTree>
    <p:extLst>
      <p:ext uri="{BB962C8B-B14F-4D97-AF65-F5344CB8AC3E}">
        <p14:creationId xmlns:p14="http://schemas.microsoft.com/office/powerpoint/2010/main" val="1341008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8F07-61D7-49B2-B74B-9ECD5393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Changes from Version 3.3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3606-656B-4417-A41C-C580424E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regtype</a:t>
            </a:r>
            <a:r>
              <a:rPr lang="en-US" dirty="0"/>
              <a:t>” no longer included in </a:t>
            </a:r>
            <a:r>
              <a:rPr lang="en-US" dirty="0" err="1"/>
              <a:t>settingsSet</a:t>
            </a:r>
            <a:endParaRPr lang="en-US" dirty="0"/>
          </a:p>
          <a:p>
            <a:pPr lvl="1"/>
            <a:r>
              <a:rPr lang="en-US" dirty="0"/>
              <a:t>Previously, used had to note the type of regression used in code – either linear regression, ANN, RF, etc.</a:t>
            </a:r>
          </a:p>
          <a:p>
            <a:pPr lvl="1"/>
            <a:r>
              <a:rPr lang="en-US" dirty="0"/>
              <a:t>New handling relies on calibration model naming convention being followed</a:t>
            </a:r>
          </a:p>
          <a:p>
            <a:pPr lvl="2"/>
            <a:r>
              <a:rPr lang="en-US" dirty="0"/>
              <a:t>If calibration model name includes ‘NN’ or ‘RF’, will handle as appropriate</a:t>
            </a:r>
          </a:p>
        </p:txBody>
      </p:sp>
    </p:spTree>
    <p:extLst>
      <p:ext uri="{BB962C8B-B14F-4D97-AF65-F5344CB8AC3E}">
        <p14:creationId xmlns:p14="http://schemas.microsoft.com/office/powerpoint/2010/main" val="14881658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8F07-61D7-49B2-B74B-9ECD5393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Changes from (older) Previous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03606-656B-4417-A41C-C580424EF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Calibration &amp; field all in one code! </a:t>
            </a:r>
          </a:p>
          <a:p>
            <a:endParaRPr lang="en-US" dirty="0"/>
          </a:p>
          <a:p>
            <a:r>
              <a:rPr lang="en-US" dirty="0"/>
              <a:t>Compatible with different types of machine learning (</a:t>
            </a:r>
            <a:r>
              <a:rPr lang="en-US" dirty="0" err="1"/>
              <a:t>linreg</a:t>
            </a:r>
            <a:r>
              <a:rPr lang="en-US" dirty="0"/>
              <a:t>, </a:t>
            </a:r>
            <a:r>
              <a:rPr lang="en-US" dirty="0" err="1"/>
              <a:t>ann</a:t>
            </a:r>
            <a:r>
              <a:rPr lang="en-US" dirty="0"/>
              <a:t>, universal)</a:t>
            </a:r>
          </a:p>
          <a:p>
            <a:endParaRPr lang="en-US" dirty="0"/>
          </a:p>
          <a:p>
            <a:r>
              <a:rPr lang="en-US" dirty="0"/>
              <a:t>One version of plotting functions, stat functions, etc. used</a:t>
            </a:r>
          </a:p>
          <a:p>
            <a:pPr lvl="1"/>
            <a:r>
              <a:rPr lang="en-US" dirty="0"/>
              <a:t>Names &amp; structures have been edited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to have the correct version </a:t>
            </a:r>
          </a:p>
          <a:p>
            <a:endParaRPr lang="en-US" dirty="0"/>
          </a:p>
          <a:p>
            <a:r>
              <a:rPr lang="en-US" dirty="0"/>
              <a:t>Structure of calibration models has changed</a:t>
            </a:r>
          </a:p>
          <a:p>
            <a:pPr lvl="1"/>
            <a:r>
              <a:rPr lang="en-US" dirty="0"/>
              <a:t>Older file versions of anything in </a:t>
            </a:r>
            <a:r>
              <a:rPr lang="en-US" dirty="0" err="1"/>
              <a:t>Addtl</a:t>
            </a:r>
            <a:r>
              <a:rPr lang="en-US" dirty="0"/>
              <a:t>. </a:t>
            </a:r>
            <a:r>
              <a:rPr lang="en-US" dirty="0" err="1"/>
              <a:t>Matlab</a:t>
            </a:r>
            <a:r>
              <a:rPr lang="en-US" dirty="0"/>
              <a:t> Functions &gt; Calibration Models will be incompatible</a:t>
            </a:r>
          </a:p>
          <a:p>
            <a:pPr lvl="1"/>
            <a:r>
              <a:rPr lang="en-US" dirty="0"/>
              <a:t>See next slide for more info</a:t>
            </a:r>
          </a:p>
        </p:txBody>
      </p:sp>
    </p:spTree>
    <p:extLst>
      <p:ext uri="{BB962C8B-B14F-4D97-AF65-F5344CB8AC3E}">
        <p14:creationId xmlns:p14="http://schemas.microsoft.com/office/powerpoint/2010/main" val="13317203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BDEC-B6A3-427F-A207-2DE7F353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functionality by adding additional cases to EACH calibration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3027A4-7735-40B6-8E9F-CC0A489EA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61" y="3840481"/>
            <a:ext cx="5541790" cy="26573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F3E44-A2C6-4BF6-A7D5-14B0EC492528}"/>
              </a:ext>
            </a:extLst>
          </p:cNvPr>
          <p:cNvSpPr txBox="1"/>
          <p:nvPr/>
        </p:nvSpPr>
        <p:spPr>
          <a:xfrm>
            <a:off x="116060" y="1981200"/>
            <a:ext cx="35297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Originally 3 cases:</a:t>
            </a:r>
          </a:p>
          <a:p>
            <a:pPr marL="342900" indent="-342900">
              <a:buAutoNum type="arabicParenR"/>
            </a:pPr>
            <a:r>
              <a:rPr lang="en-US" dirty="0"/>
              <a:t>Generate calibration</a:t>
            </a:r>
          </a:p>
          <a:p>
            <a:pPr marL="342900" indent="-342900">
              <a:buAutoNum type="arabicParenR"/>
            </a:pPr>
            <a:r>
              <a:rPr lang="en-US" dirty="0"/>
              <a:t>Apply calibration to </a:t>
            </a:r>
            <a:r>
              <a:rPr lang="en-US" dirty="0" err="1"/>
              <a:t>cal</a:t>
            </a:r>
            <a:r>
              <a:rPr lang="en-US" dirty="0"/>
              <a:t>/</a:t>
            </a:r>
            <a:r>
              <a:rPr lang="en-US" dirty="0" err="1"/>
              <a:t>val</a:t>
            </a:r>
            <a:r>
              <a:rPr lang="en-US" dirty="0"/>
              <a:t> folds</a:t>
            </a:r>
          </a:p>
          <a:p>
            <a:pPr marL="342900" indent="-342900">
              <a:buAutoNum type="arabicParenR"/>
            </a:pPr>
            <a:r>
              <a:rPr lang="en-US" dirty="0"/>
              <a:t>Report out on calibration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04E7C-A1F6-49A6-90E7-1DA37CF81A2E}"/>
              </a:ext>
            </a:extLst>
          </p:cNvPr>
          <p:cNvSpPr txBox="1"/>
          <p:nvPr/>
        </p:nvSpPr>
        <p:spPr>
          <a:xfrm>
            <a:off x="6466060" y="1981200"/>
            <a:ext cx="42311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requires 5 cases:</a:t>
            </a:r>
          </a:p>
          <a:p>
            <a:pPr marL="342900" indent="-342900">
              <a:buAutoNum type="arabicParenR"/>
            </a:pPr>
            <a:r>
              <a:rPr lang="en-US" dirty="0"/>
              <a:t>Generate calibration</a:t>
            </a:r>
          </a:p>
          <a:p>
            <a:pPr marL="342900" indent="-342900">
              <a:buAutoNum type="arabicParenR"/>
            </a:pPr>
            <a:r>
              <a:rPr lang="en-US" dirty="0"/>
              <a:t>Apply calibration to </a:t>
            </a:r>
            <a:r>
              <a:rPr lang="en-US" dirty="0" err="1"/>
              <a:t>cal</a:t>
            </a:r>
            <a:r>
              <a:rPr lang="en-US" dirty="0"/>
              <a:t>/</a:t>
            </a:r>
            <a:r>
              <a:rPr lang="en-US" dirty="0" err="1"/>
              <a:t>val</a:t>
            </a:r>
            <a:r>
              <a:rPr lang="en-US" dirty="0"/>
              <a:t> folds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B050"/>
                </a:solidFill>
              </a:rPr>
              <a:t>Apply calibration to ALL colocation data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B050"/>
                </a:solidFill>
              </a:rPr>
              <a:t>Apply calibration to field data</a:t>
            </a:r>
          </a:p>
          <a:p>
            <a:pPr marL="342900" indent="-342900">
              <a:buAutoNum type="arabicParenR"/>
            </a:pPr>
            <a:r>
              <a:rPr lang="en-US" dirty="0"/>
              <a:t>Report out on calibration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3DFF0C-E23D-4E71-8741-A82C91848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060" y="3735526"/>
            <a:ext cx="5560840" cy="270541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CC1870D-2545-4E5F-99E3-7D1C006A41D4}"/>
              </a:ext>
            </a:extLst>
          </p:cNvPr>
          <p:cNvSpPr/>
          <p:nvPr/>
        </p:nvSpPr>
        <p:spPr>
          <a:xfrm>
            <a:off x="7077076" y="5267325"/>
            <a:ext cx="2647950" cy="35242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1140E5-05E3-4125-A90E-EE4E31ACA111}"/>
              </a:ext>
            </a:extLst>
          </p:cNvPr>
          <p:cNvSpPr txBox="1"/>
          <p:nvPr/>
        </p:nvSpPr>
        <p:spPr>
          <a:xfrm>
            <a:off x="200025" y="6492875"/>
            <a:ext cx="10220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you’ve updated “</a:t>
            </a:r>
            <a:r>
              <a:rPr lang="en-US" dirty="0" err="1">
                <a:solidFill>
                  <a:srgbClr val="FF0000"/>
                </a:solidFill>
              </a:rPr>
              <a:t>Addtl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Matlab</a:t>
            </a:r>
            <a:r>
              <a:rPr lang="en-US" dirty="0">
                <a:solidFill>
                  <a:srgbClr val="FF0000"/>
                </a:solidFill>
              </a:rPr>
              <a:t> Functions” folder to have the correct versions of the </a:t>
            </a:r>
            <a:r>
              <a:rPr lang="en-US" dirty="0" err="1">
                <a:solidFill>
                  <a:srgbClr val="FF0000"/>
                </a:solidFill>
              </a:rPr>
              <a:t>cal</a:t>
            </a:r>
            <a:r>
              <a:rPr lang="en-US" dirty="0">
                <a:solidFill>
                  <a:srgbClr val="FF0000"/>
                </a:solidFill>
              </a:rPr>
              <a:t> models!! </a:t>
            </a:r>
          </a:p>
        </p:txBody>
      </p:sp>
    </p:spTree>
    <p:extLst>
      <p:ext uri="{BB962C8B-B14F-4D97-AF65-F5344CB8AC3E}">
        <p14:creationId xmlns:p14="http://schemas.microsoft.com/office/powerpoint/2010/main" val="260679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310F-5E73-4CD1-9886-F370C809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universal (multi-pod) calibration?</a:t>
            </a:r>
            <a:br>
              <a:rPr lang="en-US" dirty="0"/>
            </a:br>
            <a:r>
              <a:rPr lang="en-US" dirty="0"/>
              <a:t>One-Hop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A67B-26AF-40CD-B989-2A319609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800" dirty="0"/>
              <a:t>One pod is normalized, then treated as a “reference” instrument in a secondary colocation to normalize the rest of the pods</a:t>
            </a:r>
          </a:p>
          <a:p>
            <a:pPr lvl="2"/>
            <a:r>
              <a:rPr lang="en-US" sz="2400" dirty="0"/>
              <a:t>6 calibration models total: </a:t>
            </a:r>
          </a:p>
          <a:p>
            <a:pPr lvl="3"/>
            <a:r>
              <a:rPr lang="en-US" sz="2000" dirty="0"/>
              <a:t>1 derived from reference instrument</a:t>
            </a:r>
          </a:p>
          <a:p>
            <a:pPr lvl="3"/>
            <a:r>
              <a:rPr lang="en-US" sz="2000" dirty="0"/>
              <a:t>5 from using the calibrated pod as a “reference” instrument</a:t>
            </a:r>
          </a:p>
        </p:txBody>
      </p:sp>
      <p:pic>
        <p:nvPicPr>
          <p:cNvPr id="2050" name="Picture 2" descr="Atmosphere 12 00645 g002">
            <a:extLst>
              <a:ext uri="{FF2B5EF4-FFF2-40B4-BE49-F238E27FC236}">
                <a16:creationId xmlns:a16="http://schemas.microsoft.com/office/drawing/2014/main" id="{1371AFAC-2150-4BE3-9275-35774610F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46" b="3921"/>
          <a:stretch/>
        </p:blipFill>
        <p:spPr bwMode="auto">
          <a:xfrm>
            <a:off x="1787953" y="4135756"/>
            <a:ext cx="8116441" cy="235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717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FDC1-7AEC-44D1-95A6-B6215AEB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Calibration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BEE3-5F44-4006-AFF5-68113C31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</a:t>
            </a:r>
            <a:r>
              <a:rPr lang="en-US" b="1" dirty="0"/>
              <a:t>regression</a:t>
            </a:r>
            <a:r>
              <a:rPr lang="en-US" dirty="0"/>
              <a:t> models have been updated for this version</a:t>
            </a:r>
          </a:p>
          <a:p>
            <a:pPr lvl="1"/>
            <a:r>
              <a:rPr lang="en-US" dirty="0"/>
              <a:t>We only use regression for determining concentration estimates</a:t>
            </a:r>
          </a:p>
          <a:p>
            <a:pPr lvl="1"/>
            <a:r>
              <a:rPr lang="en-US" dirty="0"/>
              <a:t>Regression has a </a:t>
            </a:r>
            <a:r>
              <a:rPr lang="en-US" i="1" dirty="0"/>
              <a:t>continuous</a:t>
            </a:r>
            <a:r>
              <a:rPr lang="en-US" dirty="0"/>
              <a:t> output</a:t>
            </a:r>
          </a:p>
          <a:p>
            <a:pPr lvl="2"/>
            <a:r>
              <a:rPr lang="en-US" dirty="0"/>
              <a:t>E.g. estimate methane concentration, which can be any number (infinite possible outcomes)</a:t>
            </a:r>
          </a:p>
          <a:p>
            <a:endParaRPr lang="en-US" dirty="0"/>
          </a:p>
          <a:p>
            <a:r>
              <a:rPr lang="en-US" dirty="0"/>
              <a:t>Classification models still available in archive</a:t>
            </a:r>
          </a:p>
          <a:p>
            <a:pPr lvl="1"/>
            <a:r>
              <a:rPr lang="en-US" dirty="0"/>
              <a:t>Would need the format updated as shown on previous slide in order to use</a:t>
            </a:r>
          </a:p>
          <a:p>
            <a:pPr lvl="1"/>
            <a:r>
              <a:rPr lang="en-US" dirty="0"/>
              <a:t>Classification has a </a:t>
            </a:r>
            <a:r>
              <a:rPr lang="en-US" i="1" dirty="0"/>
              <a:t>discrete </a:t>
            </a:r>
            <a:r>
              <a:rPr lang="en-US" dirty="0"/>
              <a:t>output</a:t>
            </a:r>
          </a:p>
          <a:p>
            <a:pPr lvl="2"/>
            <a:r>
              <a:rPr lang="en-US" dirty="0" err="1"/>
              <a:t>E.g</a:t>
            </a:r>
            <a:r>
              <a:rPr lang="en-US" dirty="0"/>
              <a:t> determine whether a measurement represents oil &amp; gas activity or not (2 possible outcomes)</a:t>
            </a:r>
          </a:p>
        </p:txBody>
      </p:sp>
    </p:spTree>
    <p:extLst>
      <p:ext uri="{BB962C8B-B14F-4D97-AF65-F5344CB8AC3E}">
        <p14:creationId xmlns:p14="http://schemas.microsoft.com/office/powerpoint/2010/main" val="76467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838200" y="21844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Getting Set up in </a:t>
            </a:r>
            <a:r>
              <a:rPr lang="en-US" dirty="0" err="1"/>
              <a:t>Matlab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8FFD-FCE7-4AF3-A1CF-1171DF70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6A59-7DCA-4F00-9A67-83A2F5DC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Optimized for use with R2021b</a:t>
            </a:r>
          </a:p>
          <a:p>
            <a:r>
              <a:rPr lang="en-US" dirty="0"/>
              <a:t>Can still use with newer versions, but may experience bugs</a:t>
            </a:r>
          </a:p>
        </p:txBody>
      </p:sp>
    </p:spTree>
    <p:extLst>
      <p:ext uri="{BB962C8B-B14F-4D97-AF65-F5344CB8AC3E}">
        <p14:creationId xmlns:p14="http://schemas.microsoft.com/office/powerpoint/2010/main" val="207888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8FFD-FCE7-4AF3-A1CF-1171DF70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</a:t>
            </a:r>
            <a:r>
              <a:rPr lang="en-US" dirty="0" err="1"/>
              <a:t>Matlab</a:t>
            </a:r>
            <a:r>
              <a:rPr lang="en-US" dirty="0"/>
              <a:t> toolboxes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6A59-7DCA-4F00-9A67-83A2F5DC8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</a:t>
            </a:r>
            <a:r>
              <a:rPr lang="en-US" dirty="0" err="1"/>
              <a:t>MatLab</a:t>
            </a:r>
            <a:r>
              <a:rPr lang="en-US" dirty="0"/>
              <a:t> toolboxes are required to run the main script and associated plotting functions:</a:t>
            </a:r>
          </a:p>
          <a:p>
            <a:pPr lvl="1"/>
            <a:r>
              <a:rPr lang="en-US" dirty="0"/>
              <a:t>Deep Learning Toolbox</a:t>
            </a:r>
          </a:p>
          <a:p>
            <a:pPr lvl="1"/>
            <a:r>
              <a:rPr lang="en-US" dirty="0"/>
              <a:t>Statistics and Machine Learning Toolbox</a:t>
            </a:r>
          </a:p>
          <a:p>
            <a:pPr lvl="1"/>
            <a:r>
              <a:rPr lang="en-US" dirty="0"/>
              <a:t>Curve Fitting Toolbox</a:t>
            </a:r>
          </a:p>
          <a:p>
            <a:pPr lvl="1"/>
            <a:r>
              <a:rPr lang="en-US" dirty="0"/>
              <a:t>Optimization Toolbox</a:t>
            </a:r>
          </a:p>
          <a:p>
            <a:pPr lvl="1"/>
            <a:r>
              <a:rPr lang="en-US" dirty="0"/>
              <a:t>Econometrics Toolbox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56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2835</Words>
  <Application>Microsoft Office PowerPoint</Application>
  <PresentationFormat>Widescreen</PresentationFormat>
  <Paragraphs>343</Paragraphs>
  <Slides>60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Calibri Light</vt:lpstr>
      <vt:lpstr>Office Theme</vt:lpstr>
      <vt:lpstr>Main Pod Code Guide</vt:lpstr>
      <vt:lpstr>For Existing Users:</vt:lpstr>
      <vt:lpstr>Calibration Methods</vt:lpstr>
      <vt:lpstr>What is Individual Calibration?</vt:lpstr>
      <vt:lpstr>What is universal (multi-pod) calibration? One-Cal</vt:lpstr>
      <vt:lpstr>What is universal (multi-pod) calibration? One-Hop</vt:lpstr>
      <vt:lpstr>Getting Set up in Matlab</vt:lpstr>
      <vt:lpstr>Matlab Version</vt:lpstr>
      <vt:lpstr>Additional Matlab toolboxes needed</vt:lpstr>
      <vt:lpstr>Additional Matlab toolboxes needed</vt:lpstr>
      <vt:lpstr>Folders You’ll Need to Run the Code</vt:lpstr>
      <vt:lpstr>Folders You’ll Need to Run the Code</vt:lpstr>
      <vt:lpstr>Folders You’ll Need to Run the Code &gt; Addtl Matlab Functions</vt:lpstr>
      <vt:lpstr>A note on Addtl Matlab Functions</vt:lpstr>
      <vt:lpstr>Folders You’ll Need to Run the Code &gt; Colocation</vt:lpstr>
      <vt:lpstr>Folders You’ll Need to Run the Code &gt; Colocation2</vt:lpstr>
      <vt:lpstr>Folders You’ll Need to Run the Code &gt; Field</vt:lpstr>
      <vt:lpstr>A note on pod .txt files</vt:lpstr>
      <vt:lpstr>Folders You’ll Need to Run the Code &gt; Logs</vt:lpstr>
      <vt:lpstr>Logs &gt; Deployment Log.csv</vt:lpstr>
      <vt:lpstr>Logs &gt; Pod Inventory.csv</vt:lpstr>
      <vt:lpstr>Logs &gt; Pod Inventory.csv</vt:lpstr>
      <vt:lpstr>SettingsSet</vt:lpstr>
      <vt:lpstr>settingsSet</vt:lpstr>
      <vt:lpstr>settingsSet &gt; calibration mode (calMode)</vt:lpstr>
      <vt:lpstr>settingsSet &gt; universal Pod (uniPod)</vt:lpstr>
      <vt:lpstr>settingsSet &gt; portions of code to run</vt:lpstr>
      <vt:lpstr>settingsSet &gt; datetime</vt:lpstr>
      <vt:lpstr>settingsSet &gt; Averaging</vt:lpstr>
      <vt:lpstr>settingsSet &gt; data extraction</vt:lpstr>
      <vt:lpstr>settingsSet &gt; function names</vt:lpstr>
      <vt:lpstr>settingsSet &gt; function names</vt:lpstr>
      <vt:lpstr>settingsSet &gt; function names</vt:lpstr>
      <vt:lpstr>settingsSet &gt; function names</vt:lpstr>
      <vt:lpstr>settingsSet &gt; field</vt:lpstr>
      <vt:lpstr>settingsSet &gt; ispc</vt:lpstr>
      <vt:lpstr>Calibration Models</vt:lpstr>
      <vt:lpstr>Recommended CalibrationModels</vt:lpstr>
      <vt:lpstr>A note on joannaNN and ANNs</vt:lpstr>
      <vt:lpstr>A note on joannaNN and ANNs</vt:lpstr>
      <vt:lpstr>Recommended Plots</vt:lpstr>
      <vt:lpstr>PlottingFunctions &gt; acfPlot </vt:lpstr>
      <vt:lpstr>PlottingFunctions &gt; basicStatsBoxPlots </vt:lpstr>
      <vt:lpstr>PlottingFunctions &gt; timeseriesPlot </vt:lpstr>
      <vt:lpstr>PlottingFunctions &gt; vsReferencePlot </vt:lpstr>
      <vt:lpstr>PlottingFunctions &gt; XYCorrelations </vt:lpstr>
      <vt:lpstr>Body of Code</vt:lpstr>
      <vt:lpstr>List of Functions</vt:lpstr>
      <vt:lpstr>Begin Body of Code</vt:lpstr>
      <vt:lpstr>Outputs</vt:lpstr>
      <vt:lpstr>Outputs &gt; General</vt:lpstr>
      <vt:lpstr>Outputs &gt; Calibration</vt:lpstr>
      <vt:lpstr>Outputs &gt; Field</vt:lpstr>
      <vt:lpstr>Outputs &gt; Reference</vt:lpstr>
      <vt:lpstr>Outputs &gt; Database</vt:lpstr>
      <vt:lpstr>Key Changes from Previous Versions</vt:lpstr>
      <vt:lpstr>Key Changes from Version 3.3</vt:lpstr>
      <vt:lpstr>Key Changes from (older) Previous Versions</vt:lpstr>
      <vt:lpstr>Added functionality by adding additional cases to EACH calibration model</vt:lpstr>
      <vt:lpstr>Note on Calibration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 Elizabeth Okorn</dc:creator>
  <cp:lastModifiedBy>Okorn, Kristen E. (ARC-SGG)</cp:lastModifiedBy>
  <cp:revision>60</cp:revision>
  <dcterms:created xsi:type="dcterms:W3CDTF">2021-10-05T13:21:33Z</dcterms:created>
  <dcterms:modified xsi:type="dcterms:W3CDTF">2025-03-26T19:25:18Z</dcterms:modified>
</cp:coreProperties>
</file>