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92" r:id="rId3"/>
    <p:sldId id="270" r:id="rId4"/>
    <p:sldId id="271" r:id="rId5"/>
    <p:sldId id="29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21" d="100"/>
          <a:sy n="121" d="100"/>
        </p:scale>
        <p:origin x="52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B194-F454-3D8D-D6DB-D9615C3D5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D19072-CE67-654A-4C7A-CB881BA665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01EF05-14F1-8F76-F7C9-CC4A173EE4D0}"/>
              </a:ext>
            </a:extLst>
          </p:cNvPr>
          <p:cNvSpPr>
            <a:spLocks noGrp="1"/>
          </p:cNvSpPr>
          <p:nvPr>
            <p:ph type="dt" sz="half" idx="10"/>
          </p:nvPr>
        </p:nvSpPr>
        <p:spPr/>
        <p:txBody>
          <a:bodyPr/>
          <a:lstStyle/>
          <a:p>
            <a:fld id="{3D065200-AC8E-4D91-ADEC-3EBB094F236A}" type="datetimeFigureOut">
              <a:rPr lang="en-US" smtClean="0"/>
              <a:t>10/16/2023</a:t>
            </a:fld>
            <a:endParaRPr lang="en-US"/>
          </a:p>
        </p:txBody>
      </p:sp>
      <p:sp>
        <p:nvSpPr>
          <p:cNvPr id="5" name="Footer Placeholder 4">
            <a:extLst>
              <a:ext uri="{FF2B5EF4-FFF2-40B4-BE49-F238E27FC236}">
                <a16:creationId xmlns:a16="http://schemas.microsoft.com/office/drawing/2014/main" id="{C78C9FC4-7636-F176-C76A-DA26406CD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EEED2-5DFB-A2FC-86D5-2279528517FB}"/>
              </a:ext>
            </a:extLst>
          </p:cNvPr>
          <p:cNvSpPr>
            <a:spLocks noGrp="1"/>
          </p:cNvSpPr>
          <p:nvPr>
            <p:ph type="sldNum" sz="quarter" idx="12"/>
          </p:nvPr>
        </p:nvSpPr>
        <p:spPr/>
        <p:txBody>
          <a:bodyPr/>
          <a:lstStyle/>
          <a:p>
            <a:fld id="{7D901F2F-F325-4A68-BD37-83049D24FCBD}" type="slidenum">
              <a:rPr lang="en-US" smtClean="0"/>
              <a:t>‹#›</a:t>
            </a:fld>
            <a:endParaRPr lang="en-US"/>
          </a:p>
        </p:txBody>
      </p:sp>
    </p:spTree>
    <p:extLst>
      <p:ext uri="{BB962C8B-B14F-4D97-AF65-F5344CB8AC3E}">
        <p14:creationId xmlns:p14="http://schemas.microsoft.com/office/powerpoint/2010/main" val="421505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D312-883A-55F7-67EE-CA098D0043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E34DB7-950C-3679-1894-73C964232B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2A7AB-B048-77C2-DAB4-3676D33343AA}"/>
              </a:ext>
            </a:extLst>
          </p:cNvPr>
          <p:cNvSpPr>
            <a:spLocks noGrp="1"/>
          </p:cNvSpPr>
          <p:nvPr>
            <p:ph type="dt" sz="half" idx="10"/>
          </p:nvPr>
        </p:nvSpPr>
        <p:spPr/>
        <p:txBody>
          <a:bodyPr/>
          <a:lstStyle/>
          <a:p>
            <a:fld id="{3D065200-AC8E-4D91-ADEC-3EBB094F236A}" type="datetimeFigureOut">
              <a:rPr lang="en-US" smtClean="0"/>
              <a:t>10/16/2023</a:t>
            </a:fld>
            <a:endParaRPr lang="en-US"/>
          </a:p>
        </p:txBody>
      </p:sp>
      <p:sp>
        <p:nvSpPr>
          <p:cNvPr id="5" name="Footer Placeholder 4">
            <a:extLst>
              <a:ext uri="{FF2B5EF4-FFF2-40B4-BE49-F238E27FC236}">
                <a16:creationId xmlns:a16="http://schemas.microsoft.com/office/drawing/2014/main" id="{51B974DE-ECB6-6259-A58C-AC1B1FDC8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EF44F-AD80-E8D7-45B4-94C008AD1888}"/>
              </a:ext>
            </a:extLst>
          </p:cNvPr>
          <p:cNvSpPr>
            <a:spLocks noGrp="1"/>
          </p:cNvSpPr>
          <p:nvPr>
            <p:ph type="sldNum" sz="quarter" idx="12"/>
          </p:nvPr>
        </p:nvSpPr>
        <p:spPr/>
        <p:txBody>
          <a:bodyPr/>
          <a:lstStyle/>
          <a:p>
            <a:fld id="{7D901F2F-F325-4A68-BD37-83049D24FCBD}" type="slidenum">
              <a:rPr lang="en-US" smtClean="0"/>
              <a:t>‹#›</a:t>
            </a:fld>
            <a:endParaRPr lang="en-US"/>
          </a:p>
        </p:txBody>
      </p:sp>
    </p:spTree>
    <p:extLst>
      <p:ext uri="{BB962C8B-B14F-4D97-AF65-F5344CB8AC3E}">
        <p14:creationId xmlns:p14="http://schemas.microsoft.com/office/powerpoint/2010/main" val="292223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BBC048-BC14-638E-3D93-9E3A94C9BA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59E6DF-9381-4E11-5F72-560A63A999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4ED3B-EB8A-B99E-E17D-349DEDA579EA}"/>
              </a:ext>
            </a:extLst>
          </p:cNvPr>
          <p:cNvSpPr>
            <a:spLocks noGrp="1"/>
          </p:cNvSpPr>
          <p:nvPr>
            <p:ph type="dt" sz="half" idx="10"/>
          </p:nvPr>
        </p:nvSpPr>
        <p:spPr/>
        <p:txBody>
          <a:bodyPr/>
          <a:lstStyle/>
          <a:p>
            <a:fld id="{3D065200-AC8E-4D91-ADEC-3EBB094F236A}" type="datetimeFigureOut">
              <a:rPr lang="en-US" smtClean="0"/>
              <a:t>10/16/2023</a:t>
            </a:fld>
            <a:endParaRPr lang="en-US"/>
          </a:p>
        </p:txBody>
      </p:sp>
      <p:sp>
        <p:nvSpPr>
          <p:cNvPr id="5" name="Footer Placeholder 4">
            <a:extLst>
              <a:ext uri="{FF2B5EF4-FFF2-40B4-BE49-F238E27FC236}">
                <a16:creationId xmlns:a16="http://schemas.microsoft.com/office/drawing/2014/main" id="{B38B311A-E159-ADB1-11B0-15A1FDD87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E19C-3B5B-85A7-C44D-E9D27EA828E9}"/>
              </a:ext>
            </a:extLst>
          </p:cNvPr>
          <p:cNvSpPr>
            <a:spLocks noGrp="1"/>
          </p:cNvSpPr>
          <p:nvPr>
            <p:ph type="sldNum" sz="quarter" idx="12"/>
          </p:nvPr>
        </p:nvSpPr>
        <p:spPr/>
        <p:txBody>
          <a:bodyPr/>
          <a:lstStyle/>
          <a:p>
            <a:fld id="{7D901F2F-F325-4A68-BD37-83049D24FCBD}" type="slidenum">
              <a:rPr lang="en-US" smtClean="0"/>
              <a:t>‹#›</a:t>
            </a:fld>
            <a:endParaRPr lang="en-US"/>
          </a:p>
        </p:txBody>
      </p:sp>
    </p:spTree>
    <p:extLst>
      <p:ext uri="{BB962C8B-B14F-4D97-AF65-F5344CB8AC3E}">
        <p14:creationId xmlns:p14="http://schemas.microsoft.com/office/powerpoint/2010/main" val="92955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2A08-B003-0B07-AAE3-92A68AB27A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9C505D-377D-9F85-1FA2-7E033DAE6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BA657-767D-4281-7946-4BE747547C89}"/>
              </a:ext>
            </a:extLst>
          </p:cNvPr>
          <p:cNvSpPr>
            <a:spLocks noGrp="1"/>
          </p:cNvSpPr>
          <p:nvPr>
            <p:ph type="dt" sz="half" idx="10"/>
          </p:nvPr>
        </p:nvSpPr>
        <p:spPr/>
        <p:txBody>
          <a:bodyPr/>
          <a:lstStyle/>
          <a:p>
            <a:fld id="{3D065200-AC8E-4D91-ADEC-3EBB094F236A}" type="datetimeFigureOut">
              <a:rPr lang="en-US" smtClean="0"/>
              <a:t>10/16/2023</a:t>
            </a:fld>
            <a:endParaRPr lang="en-US"/>
          </a:p>
        </p:txBody>
      </p:sp>
      <p:sp>
        <p:nvSpPr>
          <p:cNvPr id="5" name="Footer Placeholder 4">
            <a:extLst>
              <a:ext uri="{FF2B5EF4-FFF2-40B4-BE49-F238E27FC236}">
                <a16:creationId xmlns:a16="http://schemas.microsoft.com/office/drawing/2014/main" id="{EDA8BA7F-CF09-7C85-25FB-822B039D6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976BA-D278-C75C-2E81-D2EB1EF30A38}"/>
              </a:ext>
            </a:extLst>
          </p:cNvPr>
          <p:cNvSpPr>
            <a:spLocks noGrp="1"/>
          </p:cNvSpPr>
          <p:nvPr>
            <p:ph type="sldNum" sz="quarter" idx="12"/>
          </p:nvPr>
        </p:nvSpPr>
        <p:spPr/>
        <p:txBody>
          <a:bodyPr/>
          <a:lstStyle/>
          <a:p>
            <a:fld id="{7D901F2F-F325-4A68-BD37-83049D24FCBD}" type="slidenum">
              <a:rPr lang="en-US" smtClean="0"/>
              <a:t>‹#›</a:t>
            </a:fld>
            <a:endParaRPr lang="en-US"/>
          </a:p>
        </p:txBody>
      </p:sp>
    </p:spTree>
    <p:extLst>
      <p:ext uri="{BB962C8B-B14F-4D97-AF65-F5344CB8AC3E}">
        <p14:creationId xmlns:p14="http://schemas.microsoft.com/office/powerpoint/2010/main" val="328405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E242-21A5-0691-3DD6-3038477FE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F48FD9-5143-8064-73EF-734E3DF84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B7D01C-42F3-D1F2-9FAB-37D50AA6ECA8}"/>
              </a:ext>
            </a:extLst>
          </p:cNvPr>
          <p:cNvSpPr>
            <a:spLocks noGrp="1"/>
          </p:cNvSpPr>
          <p:nvPr>
            <p:ph type="dt" sz="half" idx="10"/>
          </p:nvPr>
        </p:nvSpPr>
        <p:spPr/>
        <p:txBody>
          <a:bodyPr/>
          <a:lstStyle/>
          <a:p>
            <a:fld id="{3D065200-AC8E-4D91-ADEC-3EBB094F236A}" type="datetimeFigureOut">
              <a:rPr lang="en-US" smtClean="0"/>
              <a:t>10/16/2023</a:t>
            </a:fld>
            <a:endParaRPr lang="en-US"/>
          </a:p>
        </p:txBody>
      </p:sp>
      <p:sp>
        <p:nvSpPr>
          <p:cNvPr id="5" name="Footer Placeholder 4">
            <a:extLst>
              <a:ext uri="{FF2B5EF4-FFF2-40B4-BE49-F238E27FC236}">
                <a16:creationId xmlns:a16="http://schemas.microsoft.com/office/drawing/2014/main" id="{DA0BDFB2-40D8-1D92-DC31-57A238BAB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80687-BF62-692E-16C9-EF5430CD8B55}"/>
              </a:ext>
            </a:extLst>
          </p:cNvPr>
          <p:cNvSpPr>
            <a:spLocks noGrp="1"/>
          </p:cNvSpPr>
          <p:nvPr>
            <p:ph type="sldNum" sz="quarter" idx="12"/>
          </p:nvPr>
        </p:nvSpPr>
        <p:spPr/>
        <p:txBody>
          <a:bodyPr/>
          <a:lstStyle/>
          <a:p>
            <a:fld id="{7D901F2F-F325-4A68-BD37-83049D24FCBD}" type="slidenum">
              <a:rPr lang="en-US" smtClean="0"/>
              <a:t>‹#›</a:t>
            </a:fld>
            <a:endParaRPr lang="en-US"/>
          </a:p>
        </p:txBody>
      </p:sp>
    </p:spTree>
    <p:extLst>
      <p:ext uri="{BB962C8B-B14F-4D97-AF65-F5344CB8AC3E}">
        <p14:creationId xmlns:p14="http://schemas.microsoft.com/office/powerpoint/2010/main" val="84373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242D-177A-EFC6-11FA-6405B7A69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541BD-FB7A-41B6-FE11-ECF45B846E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3E2C98-D426-053B-8C60-514376B95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0A50B2-8FC4-3741-EE18-6C85A240905D}"/>
              </a:ext>
            </a:extLst>
          </p:cNvPr>
          <p:cNvSpPr>
            <a:spLocks noGrp="1"/>
          </p:cNvSpPr>
          <p:nvPr>
            <p:ph type="dt" sz="half" idx="10"/>
          </p:nvPr>
        </p:nvSpPr>
        <p:spPr/>
        <p:txBody>
          <a:bodyPr/>
          <a:lstStyle/>
          <a:p>
            <a:fld id="{3D065200-AC8E-4D91-ADEC-3EBB094F236A}" type="datetimeFigureOut">
              <a:rPr lang="en-US" smtClean="0"/>
              <a:t>10/16/2023</a:t>
            </a:fld>
            <a:endParaRPr lang="en-US"/>
          </a:p>
        </p:txBody>
      </p:sp>
      <p:sp>
        <p:nvSpPr>
          <p:cNvPr id="6" name="Footer Placeholder 5">
            <a:extLst>
              <a:ext uri="{FF2B5EF4-FFF2-40B4-BE49-F238E27FC236}">
                <a16:creationId xmlns:a16="http://schemas.microsoft.com/office/drawing/2014/main" id="{A260E24E-28A7-5829-7E12-7C8F19DD5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99C1F-9FEA-62BB-3F94-C3CEE01A1E7C}"/>
              </a:ext>
            </a:extLst>
          </p:cNvPr>
          <p:cNvSpPr>
            <a:spLocks noGrp="1"/>
          </p:cNvSpPr>
          <p:nvPr>
            <p:ph type="sldNum" sz="quarter" idx="12"/>
          </p:nvPr>
        </p:nvSpPr>
        <p:spPr/>
        <p:txBody>
          <a:bodyPr/>
          <a:lstStyle/>
          <a:p>
            <a:fld id="{7D901F2F-F325-4A68-BD37-83049D24FCBD}" type="slidenum">
              <a:rPr lang="en-US" smtClean="0"/>
              <a:t>‹#›</a:t>
            </a:fld>
            <a:endParaRPr lang="en-US"/>
          </a:p>
        </p:txBody>
      </p:sp>
    </p:spTree>
    <p:extLst>
      <p:ext uri="{BB962C8B-B14F-4D97-AF65-F5344CB8AC3E}">
        <p14:creationId xmlns:p14="http://schemas.microsoft.com/office/powerpoint/2010/main" val="41100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B99B-727E-056B-372F-F764AEDE6E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504A4-3E2A-BB1C-2784-2E6CC6C9C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4ACC2-2519-8B72-CA9D-B4ABC1C01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5984A8-F338-DAD0-1D2B-0B3C89F9D0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18DEC9-1632-C1C6-EC75-51A73150D4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66ABB0-BC73-59C2-E184-83C6ABEE02A6}"/>
              </a:ext>
            </a:extLst>
          </p:cNvPr>
          <p:cNvSpPr>
            <a:spLocks noGrp="1"/>
          </p:cNvSpPr>
          <p:nvPr>
            <p:ph type="dt" sz="half" idx="10"/>
          </p:nvPr>
        </p:nvSpPr>
        <p:spPr/>
        <p:txBody>
          <a:bodyPr/>
          <a:lstStyle/>
          <a:p>
            <a:fld id="{3D065200-AC8E-4D91-ADEC-3EBB094F236A}" type="datetimeFigureOut">
              <a:rPr lang="en-US" smtClean="0"/>
              <a:t>10/16/2023</a:t>
            </a:fld>
            <a:endParaRPr lang="en-US"/>
          </a:p>
        </p:txBody>
      </p:sp>
      <p:sp>
        <p:nvSpPr>
          <p:cNvPr id="8" name="Footer Placeholder 7">
            <a:extLst>
              <a:ext uri="{FF2B5EF4-FFF2-40B4-BE49-F238E27FC236}">
                <a16:creationId xmlns:a16="http://schemas.microsoft.com/office/drawing/2014/main" id="{99C429A8-B9A2-ADB0-8181-153AD78CA6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64832B-6A33-99FE-86A4-838BBBBC48C2}"/>
              </a:ext>
            </a:extLst>
          </p:cNvPr>
          <p:cNvSpPr>
            <a:spLocks noGrp="1"/>
          </p:cNvSpPr>
          <p:nvPr>
            <p:ph type="sldNum" sz="quarter" idx="12"/>
          </p:nvPr>
        </p:nvSpPr>
        <p:spPr/>
        <p:txBody>
          <a:bodyPr/>
          <a:lstStyle/>
          <a:p>
            <a:fld id="{7D901F2F-F325-4A68-BD37-83049D24FCBD}" type="slidenum">
              <a:rPr lang="en-US" smtClean="0"/>
              <a:t>‹#›</a:t>
            </a:fld>
            <a:endParaRPr lang="en-US"/>
          </a:p>
        </p:txBody>
      </p:sp>
    </p:spTree>
    <p:extLst>
      <p:ext uri="{BB962C8B-B14F-4D97-AF65-F5344CB8AC3E}">
        <p14:creationId xmlns:p14="http://schemas.microsoft.com/office/powerpoint/2010/main" val="216454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1E2A-D9C7-4F20-FC6E-4106F96C1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30289E-A74C-1117-7528-BB685B86C409}"/>
              </a:ext>
            </a:extLst>
          </p:cNvPr>
          <p:cNvSpPr>
            <a:spLocks noGrp="1"/>
          </p:cNvSpPr>
          <p:nvPr>
            <p:ph type="dt" sz="half" idx="10"/>
          </p:nvPr>
        </p:nvSpPr>
        <p:spPr/>
        <p:txBody>
          <a:bodyPr/>
          <a:lstStyle/>
          <a:p>
            <a:fld id="{3D065200-AC8E-4D91-ADEC-3EBB094F236A}" type="datetimeFigureOut">
              <a:rPr lang="en-US" smtClean="0"/>
              <a:t>10/16/2023</a:t>
            </a:fld>
            <a:endParaRPr lang="en-US"/>
          </a:p>
        </p:txBody>
      </p:sp>
      <p:sp>
        <p:nvSpPr>
          <p:cNvPr id="4" name="Footer Placeholder 3">
            <a:extLst>
              <a:ext uri="{FF2B5EF4-FFF2-40B4-BE49-F238E27FC236}">
                <a16:creationId xmlns:a16="http://schemas.microsoft.com/office/drawing/2014/main" id="{3E62EDB4-DDEC-59DE-06DE-E839651455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73FADD-8BCD-F42F-69DA-EC4E53A180A8}"/>
              </a:ext>
            </a:extLst>
          </p:cNvPr>
          <p:cNvSpPr>
            <a:spLocks noGrp="1"/>
          </p:cNvSpPr>
          <p:nvPr>
            <p:ph type="sldNum" sz="quarter" idx="12"/>
          </p:nvPr>
        </p:nvSpPr>
        <p:spPr/>
        <p:txBody>
          <a:bodyPr/>
          <a:lstStyle/>
          <a:p>
            <a:fld id="{7D901F2F-F325-4A68-BD37-83049D24FCBD}" type="slidenum">
              <a:rPr lang="en-US" smtClean="0"/>
              <a:t>‹#›</a:t>
            </a:fld>
            <a:endParaRPr lang="en-US"/>
          </a:p>
        </p:txBody>
      </p:sp>
    </p:spTree>
    <p:extLst>
      <p:ext uri="{BB962C8B-B14F-4D97-AF65-F5344CB8AC3E}">
        <p14:creationId xmlns:p14="http://schemas.microsoft.com/office/powerpoint/2010/main" val="107016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F0A9E8-BA19-2671-749A-693D47204620}"/>
              </a:ext>
            </a:extLst>
          </p:cNvPr>
          <p:cNvSpPr>
            <a:spLocks noGrp="1"/>
          </p:cNvSpPr>
          <p:nvPr>
            <p:ph type="dt" sz="half" idx="10"/>
          </p:nvPr>
        </p:nvSpPr>
        <p:spPr/>
        <p:txBody>
          <a:bodyPr/>
          <a:lstStyle/>
          <a:p>
            <a:fld id="{3D065200-AC8E-4D91-ADEC-3EBB094F236A}" type="datetimeFigureOut">
              <a:rPr lang="en-US" smtClean="0"/>
              <a:t>10/16/2023</a:t>
            </a:fld>
            <a:endParaRPr lang="en-US"/>
          </a:p>
        </p:txBody>
      </p:sp>
      <p:sp>
        <p:nvSpPr>
          <p:cNvPr id="3" name="Footer Placeholder 2">
            <a:extLst>
              <a:ext uri="{FF2B5EF4-FFF2-40B4-BE49-F238E27FC236}">
                <a16:creationId xmlns:a16="http://schemas.microsoft.com/office/drawing/2014/main" id="{841FF737-9C0D-0BB1-C3A3-37D97B2AE4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98DEB8-F298-9FCB-A555-EC69306B841E}"/>
              </a:ext>
            </a:extLst>
          </p:cNvPr>
          <p:cNvSpPr>
            <a:spLocks noGrp="1"/>
          </p:cNvSpPr>
          <p:nvPr>
            <p:ph type="sldNum" sz="quarter" idx="12"/>
          </p:nvPr>
        </p:nvSpPr>
        <p:spPr/>
        <p:txBody>
          <a:bodyPr/>
          <a:lstStyle/>
          <a:p>
            <a:fld id="{7D901F2F-F325-4A68-BD37-83049D24FCBD}" type="slidenum">
              <a:rPr lang="en-US" smtClean="0"/>
              <a:t>‹#›</a:t>
            </a:fld>
            <a:endParaRPr lang="en-US"/>
          </a:p>
        </p:txBody>
      </p:sp>
    </p:spTree>
    <p:extLst>
      <p:ext uri="{BB962C8B-B14F-4D97-AF65-F5344CB8AC3E}">
        <p14:creationId xmlns:p14="http://schemas.microsoft.com/office/powerpoint/2010/main" val="239662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7E95-C9D8-339C-BD94-B33D88117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2D222F-523F-DAF0-0100-DDADEC596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31CF04-E24F-BD25-A6AB-CECEABDD9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14789-249C-5FF5-D94F-790B53347959}"/>
              </a:ext>
            </a:extLst>
          </p:cNvPr>
          <p:cNvSpPr>
            <a:spLocks noGrp="1"/>
          </p:cNvSpPr>
          <p:nvPr>
            <p:ph type="dt" sz="half" idx="10"/>
          </p:nvPr>
        </p:nvSpPr>
        <p:spPr/>
        <p:txBody>
          <a:bodyPr/>
          <a:lstStyle/>
          <a:p>
            <a:fld id="{3D065200-AC8E-4D91-ADEC-3EBB094F236A}" type="datetimeFigureOut">
              <a:rPr lang="en-US" smtClean="0"/>
              <a:t>10/16/2023</a:t>
            </a:fld>
            <a:endParaRPr lang="en-US"/>
          </a:p>
        </p:txBody>
      </p:sp>
      <p:sp>
        <p:nvSpPr>
          <p:cNvPr id="6" name="Footer Placeholder 5">
            <a:extLst>
              <a:ext uri="{FF2B5EF4-FFF2-40B4-BE49-F238E27FC236}">
                <a16:creationId xmlns:a16="http://schemas.microsoft.com/office/drawing/2014/main" id="{70B53902-A7FD-A20F-4F6F-6DFBF9CC4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E9D88-2769-5C1B-D0EA-D008604F1A88}"/>
              </a:ext>
            </a:extLst>
          </p:cNvPr>
          <p:cNvSpPr>
            <a:spLocks noGrp="1"/>
          </p:cNvSpPr>
          <p:nvPr>
            <p:ph type="sldNum" sz="quarter" idx="12"/>
          </p:nvPr>
        </p:nvSpPr>
        <p:spPr/>
        <p:txBody>
          <a:bodyPr/>
          <a:lstStyle/>
          <a:p>
            <a:fld id="{7D901F2F-F325-4A68-BD37-83049D24FCBD}" type="slidenum">
              <a:rPr lang="en-US" smtClean="0"/>
              <a:t>‹#›</a:t>
            </a:fld>
            <a:endParaRPr lang="en-US"/>
          </a:p>
        </p:txBody>
      </p:sp>
    </p:spTree>
    <p:extLst>
      <p:ext uri="{BB962C8B-B14F-4D97-AF65-F5344CB8AC3E}">
        <p14:creationId xmlns:p14="http://schemas.microsoft.com/office/powerpoint/2010/main" val="273713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6815-FCDE-3EBA-DA37-78F0E74C4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E266D6-5F69-3B56-5D8D-3FE714DEE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571CF3-8A89-AB36-1746-39FC72C00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7A95A-74A1-A0D9-E3D9-A6317FC40293}"/>
              </a:ext>
            </a:extLst>
          </p:cNvPr>
          <p:cNvSpPr>
            <a:spLocks noGrp="1"/>
          </p:cNvSpPr>
          <p:nvPr>
            <p:ph type="dt" sz="half" idx="10"/>
          </p:nvPr>
        </p:nvSpPr>
        <p:spPr/>
        <p:txBody>
          <a:bodyPr/>
          <a:lstStyle/>
          <a:p>
            <a:fld id="{3D065200-AC8E-4D91-ADEC-3EBB094F236A}" type="datetimeFigureOut">
              <a:rPr lang="en-US" smtClean="0"/>
              <a:t>10/16/2023</a:t>
            </a:fld>
            <a:endParaRPr lang="en-US"/>
          </a:p>
        </p:txBody>
      </p:sp>
      <p:sp>
        <p:nvSpPr>
          <p:cNvPr id="6" name="Footer Placeholder 5">
            <a:extLst>
              <a:ext uri="{FF2B5EF4-FFF2-40B4-BE49-F238E27FC236}">
                <a16:creationId xmlns:a16="http://schemas.microsoft.com/office/drawing/2014/main" id="{78591824-7AD4-1DA5-3007-61FA38CEB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316B5-538B-9734-D4D2-889E85C86064}"/>
              </a:ext>
            </a:extLst>
          </p:cNvPr>
          <p:cNvSpPr>
            <a:spLocks noGrp="1"/>
          </p:cNvSpPr>
          <p:nvPr>
            <p:ph type="sldNum" sz="quarter" idx="12"/>
          </p:nvPr>
        </p:nvSpPr>
        <p:spPr/>
        <p:txBody>
          <a:bodyPr/>
          <a:lstStyle/>
          <a:p>
            <a:fld id="{7D901F2F-F325-4A68-BD37-83049D24FCBD}" type="slidenum">
              <a:rPr lang="en-US" smtClean="0"/>
              <a:t>‹#›</a:t>
            </a:fld>
            <a:endParaRPr lang="en-US"/>
          </a:p>
        </p:txBody>
      </p:sp>
    </p:spTree>
    <p:extLst>
      <p:ext uri="{BB962C8B-B14F-4D97-AF65-F5344CB8AC3E}">
        <p14:creationId xmlns:p14="http://schemas.microsoft.com/office/powerpoint/2010/main" val="382672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6FB08A-3B60-3F24-5662-F9D7228EE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EEE433-99C4-2FDC-DE8E-86DBBE792A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C06B3-F4F7-28F1-0303-840C267CBF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65200-AC8E-4D91-ADEC-3EBB094F236A}" type="datetimeFigureOut">
              <a:rPr lang="en-US" smtClean="0"/>
              <a:t>10/16/2023</a:t>
            </a:fld>
            <a:endParaRPr lang="en-US"/>
          </a:p>
        </p:txBody>
      </p:sp>
      <p:sp>
        <p:nvSpPr>
          <p:cNvPr id="5" name="Footer Placeholder 4">
            <a:extLst>
              <a:ext uri="{FF2B5EF4-FFF2-40B4-BE49-F238E27FC236}">
                <a16:creationId xmlns:a16="http://schemas.microsoft.com/office/drawing/2014/main" id="{57AE2FF6-83AA-8BE7-ADF3-E6A81AF83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61BFEB-145C-E364-08BC-790E793A5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01F2F-F325-4A68-BD37-83049D24FCBD}" type="slidenum">
              <a:rPr lang="en-US" smtClean="0"/>
              <a:t>‹#›</a:t>
            </a:fld>
            <a:endParaRPr lang="en-US"/>
          </a:p>
        </p:txBody>
      </p:sp>
    </p:spTree>
    <p:extLst>
      <p:ext uri="{BB962C8B-B14F-4D97-AF65-F5344CB8AC3E}">
        <p14:creationId xmlns:p14="http://schemas.microsoft.com/office/powerpoint/2010/main" val="41309190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9481E6-CBDB-18B0-9FB1-47F1EE4AFF5A}"/>
              </a:ext>
            </a:extLst>
          </p:cNvPr>
          <p:cNvSpPr>
            <a:spLocks noGrp="1"/>
          </p:cNvSpPr>
          <p:nvPr>
            <p:ph type="title"/>
          </p:nvPr>
        </p:nvSpPr>
        <p:spPr>
          <a:xfrm>
            <a:off x="838200" y="1708485"/>
            <a:ext cx="10515600" cy="2672932"/>
          </a:xfrm>
        </p:spPr>
        <p:txBody>
          <a:bodyPr>
            <a:normAutofit/>
          </a:bodyPr>
          <a:lstStyle/>
          <a:p>
            <a:pPr algn="ctr"/>
            <a:r>
              <a:rPr lang="en-US" sz="10700" b="1" dirty="0">
                <a:solidFill>
                  <a:schemeClr val="accent5"/>
                </a:solidFill>
                <a:latin typeface="Congenial Black" panose="02000503040000020004" pitchFamily="2" charset="0"/>
              </a:rPr>
              <a:t>Instacart</a:t>
            </a:r>
            <a:br>
              <a:rPr lang="en-US" b="1" dirty="0">
                <a:solidFill>
                  <a:schemeClr val="accent1">
                    <a:lumMod val="60000"/>
                    <a:lumOff val="40000"/>
                  </a:schemeClr>
                </a:solidFill>
                <a:latin typeface="Congenial Black" panose="02000503040000020004" pitchFamily="2" charset="0"/>
              </a:rPr>
            </a:br>
            <a:r>
              <a:rPr lang="en-US" b="1" dirty="0">
                <a:latin typeface="Congenial Black" panose="02000503040000020004" pitchFamily="2" charset="0"/>
              </a:rPr>
              <a:t>Market and customer analysis</a:t>
            </a:r>
          </a:p>
        </p:txBody>
      </p:sp>
      <p:pic>
        <p:nvPicPr>
          <p:cNvPr id="3" name="Graphic 2" descr="Grocery bag with solid fill">
            <a:extLst>
              <a:ext uri="{FF2B5EF4-FFF2-40B4-BE49-F238E27FC236}">
                <a16:creationId xmlns:a16="http://schemas.microsoft.com/office/drawing/2014/main" id="{8E2E7C14-F477-508A-DC65-0CA5B736F5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7642" y="4381417"/>
            <a:ext cx="1796715" cy="1796715"/>
          </a:xfrm>
          <a:prstGeom prst="rect">
            <a:avLst/>
          </a:prstGeom>
        </p:spPr>
      </p:pic>
    </p:spTree>
    <p:extLst>
      <p:ext uri="{BB962C8B-B14F-4D97-AF65-F5344CB8AC3E}">
        <p14:creationId xmlns:p14="http://schemas.microsoft.com/office/powerpoint/2010/main" val="206873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CD7AD8A-1C52-13CB-49C7-684DF4602007}"/>
              </a:ext>
            </a:extLst>
          </p:cNvPr>
          <p:cNvSpPr txBox="1">
            <a:spLocks/>
          </p:cNvSpPr>
          <p:nvPr/>
        </p:nvSpPr>
        <p:spPr>
          <a:xfrm>
            <a:off x="1353551" y="1713329"/>
            <a:ext cx="9484895" cy="18560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EAE5EB"/>
                </a:solidFill>
                <a:effectLst/>
                <a:uLnTx/>
                <a:uFillTx/>
                <a:latin typeface="Calibri" panose="020F0502020204030204"/>
                <a:ea typeface="+mn-ea"/>
                <a:cs typeface="+mn-cs"/>
              </a:rPr>
              <a:t>Investigate sales patterns by performing exploratory data analysis on sales data for Instacart. Gain insight into customer demographics, purchasing behaviors and suggest potential market segmentation. </a:t>
            </a:r>
          </a:p>
        </p:txBody>
      </p:sp>
      <p:sp>
        <p:nvSpPr>
          <p:cNvPr id="3" name="Content Placeholder 2">
            <a:extLst>
              <a:ext uri="{FF2B5EF4-FFF2-40B4-BE49-F238E27FC236}">
                <a16:creationId xmlns:a16="http://schemas.microsoft.com/office/drawing/2014/main" id="{C4923A4B-78FC-3941-D448-7E7FB90FA2ED}"/>
              </a:ext>
            </a:extLst>
          </p:cNvPr>
          <p:cNvSpPr txBox="1">
            <a:spLocks/>
          </p:cNvSpPr>
          <p:nvPr/>
        </p:nvSpPr>
        <p:spPr>
          <a:xfrm>
            <a:off x="124323" y="3569368"/>
            <a:ext cx="4383507" cy="249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rPr>
              <a:t>Data sets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Instacart Data </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2017 accessed via Kaggle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Customer data </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Generated by Career Foundry</a:t>
            </a:r>
          </a:p>
        </p:txBody>
      </p:sp>
      <p:sp>
        <p:nvSpPr>
          <p:cNvPr id="5" name="Content Placeholder 2">
            <a:extLst>
              <a:ext uri="{FF2B5EF4-FFF2-40B4-BE49-F238E27FC236}">
                <a16:creationId xmlns:a16="http://schemas.microsoft.com/office/drawing/2014/main" id="{D4C1C6FA-01B6-F61D-8038-30E94901CC96}"/>
              </a:ext>
            </a:extLst>
          </p:cNvPr>
          <p:cNvSpPr txBox="1">
            <a:spLocks/>
          </p:cNvSpPr>
          <p:nvPr/>
        </p:nvSpPr>
        <p:spPr>
          <a:xfrm>
            <a:off x="7684171" y="3569368"/>
            <a:ext cx="4335378" cy="328863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sng" strike="noStrike" kern="1200" cap="none" spc="0" normalizeH="0" baseline="0" noProof="0" dirty="0">
                <a:ln>
                  <a:noFill/>
                </a:ln>
                <a:solidFill>
                  <a:prstClr val="white"/>
                </a:solidFill>
                <a:effectLst/>
                <a:uLnTx/>
                <a:uFillTx/>
                <a:latin typeface="Calibri" panose="020F0502020204030204"/>
                <a:ea typeface="+mn-ea"/>
                <a:cs typeface="+mn-cs"/>
              </a:rPr>
              <a:t>Analytical Skills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white"/>
                </a:solidFill>
                <a:effectLst/>
                <a:uLnTx/>
                <a:uFillTx/>
                <a:latin typeface="Calibri" panose="020F0502020204030204"/>
                <a:ea typeface="+mn-ea"/>
                <a:cs typeface="+mn-cs"/>
              </a:rPr>
              <a:t>Use </a:t>
            </a:r>
            <a:r>
              <a:rPr kumimoji="0" lang="en-US" sz="2300" b="0" i="0" u="none" strike="noStrike" kern="1200" cap="none" spc="0" normalizeH="0" baseline="0" noProof="0" dirty="0" err="1">
                <a:ln>
                  <a:noFill/>
                </a:ln>
                <a:solidFill>
                  <a:prstClr val="white"/>
                </a:solidFill>
                <a:effectLst/>
                <a:uLnTx/>
                <a:uFillTx/>
                <a:latin typeface="Calibri" panose="020F0502020204030204"/>
                <a:ea typeface="+mn-ea"/>
                <a:cs typeface="+mn-cs"/>
              </a:rPr>
              <a:t>Jupyter</a:t>
            </a:r>
            <a:r>
              <a:rPr kumimoji="0" lang="en-US" sz="2300" b="0" i="0" u="none" strike="noStrike" kern="1200" cap="none" spc="0" normalizeH="0" baseline="0" noProof="0" dirty="0">
                <a:ln>
                  <a:noFill/>
                </a:ln>
                <a:solidFill>
                  <a:prstClr val="white"/>
                </a:solidFill>
                <a:effectLst/>
                <a:uLnTx/>
                <a:uFillTx/>
                <a:latin typeface="Calibri" panose="020F0502020204030204"/>
                <a:ea typeface="+mn-ea"/>
                <a:cs typeface="+mn-cs"/>
              </a:rPr>
              <a:t> notebooks for Python coding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white"/>
                </a:solidFill>
                <a:effectLst/>
                <a:uLnTx/>
                <a:uFillTx/>
                <a:latin typeface="Calibri" panose="020F0502020204030204"/>
                <a:ea typeface="+mn-ea"/>
                <a:cs typeface="+mn-cs"/>
              </a:rPr>
              <a:t>Basic descriptive and exploratory analysis in Python using Pandas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white"/>
                </a:solidFill>
                <a:effectLst/>
                <a:uLnTx/>
                <a:uFillTx/>
                <a:latin typeface="Calibri" panose="020F0502020204030204"/>
                <a:ea typeface="+mn-ea"/>
                <a:cs typeface="+mn-cs"/>
              </a:rPr>
              <a:t>Data wrangling and </a:t>
            </a:r>
            <a:r>
              <a:rPr kumimoji="0" lang="en-US" sz="2300" b="0" i="0" u="none" strike="noStrike" kern="1200" cap="none" spc="0" normalizeH="0" baseline="0" noProof="0" dirty="0" err="1">
                <a:ln>
                  <a:noFill/>
                </a:ln>
                <a:solidFill>
                  <a:prstClr val="white"/>
                </a:solidFill>
                <a:effectLst/>
                <a:uLnTx/>
                <a:uFillTx/>
                <a:latin typeface="Calibri" panose="020F0502020204030204"/>
                <a:ea typeface="+mn-ea"/>
                <a:cs typeface="+mn-cs"/>
              </a:rPr>
              <a:t>subsetting</a:t>
            </a:r>
            <a:r>
              <a:rPr kumimoji="0" lang="en-US" sz="2300" b="0" i="0" u="none" strike="noStrike" kern="1200" cap="none" spc="0" normalizeH="0" baseline="0" noProof="0" dirty="0">
                <a:ln>
                  <a:noFill/>
                </a:ln>
                <a:solidFill>
                  <a:prstClr val="white"/>
                </a:solidFill>
                <a:effectLst/>
                <a:uLnTx/>
                <a:uFillTx/>
                <a:latin typeface="Calibri" panose="020F0502020204030204"/>
                <a:ea typeface="+mn-ea"/>
                <a:cs typeface="+mn-cs"/>
              </a:rPr>
              <a:t> in Pandas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err="1">
                <a:ln>
                  <a:noFill/>
                </a:ln>
                <a:solidFill>
                  <a:prstClr val="white"/>
                </a:solidFill>
                <a:effectLst/>
                <a:uLnTx/>
                <a:uFillTx/>
                <a:latin typeface="Calibri" panose="020F0502020204030204"/>
                <a:ea typeface="+mn-ea"/>
                <a:cs typeface="+mn-cs"/>
              </a:rPr>
              <a:t>Perfom</a:t>
            </a:r>
            <a:r>
              <a:rPr kumimoji="0" lang="en-US" sz="2300" b="0" i="0" u="none" strike="noStrike" kern="1200" cap="none" spc="0" normalizeH="0" baseline="0" noProof="0" dirty="0">
                <a:ln>
                  <a:noFill/>
                </a:ln>
                <a:solidFill>
                  <a:prstClr val="white"/>
                </a:solidFill>
                <a:effectLst/>
                <a:uLnTx/>
                <a:uFillTx/>
                <a:latin typeface="Calibri" panose="020F0502020204030204"/>
                <a:ea typeface="+mn-ea"/>
                <a:cs typeface="+mn-cs"/>
              </a:rPr>
              <a:t> consistency checks for missing values and duplicates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white"/>
                </a:solidFill>
                <a:effectLst/>
                <a:uLnTx/>
                <a:uFillTx/>
                <a:latin typeface="Calibri" panose="020F0502020204030204"/>
                <a:ea typeface="+mn-ea"/>
                <a:cs typeface="+mn-cs"/>
              </a:rPr>
              <a:t>Combine data sets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white"/>
                </a:solidFill>
                <a:effectLst/>
                <a:uLnTx/>
                <a:uFillTx/>
                <a:latin typeface="Calibri" panose="020F0502020204030204"/>
                <a:ea typeface="+mn-ea"/>
                <a:cs typeface="+mn-cs"/>
              </a:rPr>
              <a:t>Derive new variables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white"/>
                </a:solidFill>
                <a:effectLst/>
                <a:uLnTx/>
                <a:uFillTx/>
                <a:latin typeface="Calibri" panose="020F0502020204030204"/>
                <a:ea typeface="+mn-ea"/>
                <a:cs typeface="+mn-cs"/>
              </a:rPr>
              <a:t>Grouping and aggregation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white"/>
                </a:solidFill>
                <a:effectLst/>
                <a:uLnTx/>
                <a:uFillTx/>
                <a:latin typeface="Calibri" panose="020F0502020204030204"/>
                <a:ea typeface="+mn-ea"/>
                <a:cs typeface="+mn-cs"/>
              </a:rPr>
              <a:t>Data visualization in Python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white"/>
                </a:solidFill>
                <a:effectLst/>
                <a:uLnTx/>
                <a:uFillTx/>
                <a:latin typeface="Calibri" panose="020F0502020204030204"/>
                <a:ea typeface="+mn-ea"/>
                <a:cs typeface="+mn-cs"/>
              </a:rPr>
              <a:t>Create report including methodology, results, and recommendations for stakeholders</a:t>
            </a:r>
          </a:p>
        </p:txBody>
      </p:sp>
      <p:sp>
        <p:nvSpPr>
          <p:cNvPr id="6" name="Content Placeholder 2">
            <a:extLst>
              <a:ext uri="{FF2B5EF4-FFF2-40B4-BE49-F238E27FC236}">
                <a16:creationId xmlns:a16="http://schemas.microsoft.com/office/drawing/2014/main" id="{590D62DF-C214-31CE-7578-E3795C70941F}"/>
              </a:ext>
            </a:extLst>
          </p:cNvPr>
          <p:cNvSpPr txBox="1">
            <a:spLocks/>
          </p:cNvSpPr>
          <p:nvPr/>
        </p:nvSpPr>
        <p:spPr>
          <a:xfrm>
            <a:off x="4407568" y="3569368"/>
            <a:ext cx="3645569" cy="275999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white"/>
                </a:solidFill>
                <a:effectLst/>
                <a:uLnTx/>
                <a:uFillTx/>
                <a:latin typeface="Calibri" panose="020F0502020204030204"/>
                <a:ea typeface="+mn-ea"/>
                <a:cs typeface="+mn-cs"/>
              </a:rPr>
              <a:t>Tools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Python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Pandas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err="1">
                <a:ln>
                  <a:noFill/>
                </a:ln>
                <a:solidFill>
                  <a:prstClr val="white"/>
                </a:solidFill>
                <a:effectLst/>
                <a:uLnTx/>
                <a:uFillTx/>
                <a:latin typeface="Calibri" panose="020F0502020204030204"/>
                <a:ea typeface="+mn-ea"/>
                <a:cs typeface="+mn-cs"/>
              </a:rPr>
              <a:t>Numpy</a:t>
            </a:r>
            <a:endPar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Seaborn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Matplotlib</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err="1">
                <a:ln>
                  <a:noFill/>
                </a:ln>
                <a:solidFill>
                  <a:prstClr val="white"/>
                </a:solidFill>
                <a:effectLst/>
                <a:uLnTx/>
                <a:uFillTx/>
                <a:latin typeface="Calibri" panose="020F0502020204030204"/>
                <a:ea typeface="+mn-ea"/>
                <a:cs typeface="+mn-cs"/>
              </a:rPr>
              <a:t>Jupyter</a:t>
            </a:r>
            <a:endPar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Anaconda Navigator</a:t>
            </a:r>
          </a:p>
        </p:txBody>
      </p:sp>
      <p:sp>
        <p:nvSpPr>
          <p:cNvPr id="9" name="Title 1">
            <a:extLst>
              <a:ext uri="{FF2B5EF4-FFF2-40B4-BE49-F238E27FC236}">
                <a16:creationId xmlns:a16="http://schemas.microsoft.com/office/drawing/2014/main" id="{B83A82B3-0650-AC00-1C7B-14B1E4492D0C}"/>
              </a:ext>
            </a:extLst>
          </p:cNvPr>
          <p:cNvSpPr>
            <a:spLocks noGrp="1"/>
          </p:cNvSpPr>
          <p:nvPr>
            <p:ph type="title"/>
          </p:nvPr>
        </p:nvSpPr>
        <p:spPr>
          <a:xfrm>
            <a:off x="0" y="0"/>
            <a:ext cx="5614737" cy="1395663"/>
          </a:xfrm>
          <a:solidFill>
            <a:schemeClr val="accent5"/>
          </a:solidFill>
        </p:spPr>
        <p:txBody>
          <a:bodyPr/>
          <a:lstStyle/>
          <a:p>
            <a:r>
              <a:rPr lang="en-US" b="1" dirty="0"/>
              <a:t>Instacart – Background </a:t>
            </a:r>
          </a:p>
        </p:txBody>
      </p:sp>
    </p:spTree>
    <p:extLst>
      <p:ext uri="{BB962C8B-B14F-4D97-AF65-F5344CB8AC3E}">
        <p14:creationId xmlns:p14="http://schemas.microsoft.com/office/powerpoint/2010/main" val="40592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51B3BC-F9B0-42BF-F667-D43195BF85C6}"/>
              </a:ext>
            </a:extLst>
          </p:cNvPr>
          <p:cNvPicPr>
            <a:picLocks noChangeAspect="1"/>
          </p:cNvPicPr>
          <p:nvPr/>
        </p:nvPicPr>
        <p:blipFill rotWithShape="1">
          <a:blip r:embed="rId2"/>
          <a:srcRect t="1497"/>
          <a:stretch/>
        </p:blipFill>
        <p:spPr>
          <a:xfrm>
            <a:off x="6022407" y="330740"/>
            <a:ext cx="6109340" cy="4649255"/>
          </a:xfrm>
          <a:prstGeom prst="rect">
            <a:avLst/>
          </a:prstGeom>
        </p:spPr>
      </p:pic>
      <p:pic>
        <p:nvPicPr>
          <p:cNvPr id="3" name="Picture 2">
            <a:extLst>
              <a:ext uri="{FF2B5EF4-FFF2-40B4-BE49-F238E27FC236}">
                <a16:creationId xmlns:a16="http://schemas.microsoft.com/office/drawing/2014/main" id="{73A1410D-AF0A-2997-8FFE-72254411C979}"/>
              </a:ext>
            </a:extLst>
          </p:cNvPr>
          <p:cNvPicPr>
            <a:picLocks noChangeAspect="1"/>
          </p:cNvPicPr>
          <p:nvPr/>
        </p:nvPicPr>
        <p:blipFill>
          <a:blip r:embed="rId3"/>
          <a:stretch>
            <a:fillRect/>
          </a:stretch>
        </p:blipFill>
        <p:spPr>
          <a:xfrm>
            <a:off x="60253" y="260070"/>
            <a:ext cx="5639289" cy="5235394"/>
          </a:xfrm>
          <a:prstGeom prst="rect">
            <a:avLst/>
          </a:prstGeom>
        </p:spPr>
      </p:pic>
    </p:spTree>
    <p:extLst>
      <p:ext uri="{BB962C8B-B14F-4D97-AF65-F5344CB8AC3E}">
        <p14:creationId xmlns:p14="http://schemas.microsoft.com/office/powerpoint/2010/main" val="133706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15D5E9A-3698-77B2-6ED4-BA92AAA20F79}"/>
              </a:ext>
            </a:extLst>
          </p:cNvPr>
          <p:cNvPicPr>
            <a:picLocks noChangeAspect="1"/>
          </p:cNvPicPr>
          <p:nvPr/>
        </p:nvPicPr>
        <p:blipFill>
          <a:blip r:embed="rId2"/>
          <a:stretch>
            <a:fillRect/>
          </a:stretch>
        </p:blipFill>
        <p:spPr>
          <a:xfrm>
            <a:off x="3693954" y="112295"/>
            <a:ext cx="4804091" cy="4965031"/>
          </a:xfrm>
          <a:prstGeom prst="rect">
            <a:avLst/>
          </a:prstGeom>
        </p:spPr>
      </p:pic>
      <p:pic>
        <p:nvPicPr>
          <p:cNvPr id="14" name="Picture 13">
            <a:extLst>
              <a:ext uri="{FF2B5EF4-FFF2-40B4-BE49-F238E27FC236}">
                <a16:creationId xmlns:a16="http://schemas.microsoft.com/office/drawing/2014/main" id="{FCE766A7-4A42-CA2E-815E-EAB7FBC8D74C}"/>
              </a:ext>
            </a:extLst>
          </p:cNvPr>
          <p:cNvPicPr>
            <a:picLocks noChangeAspect="1"/>
          </p:cNvPicPr>
          <p:nvPr/>
        </p:nvPicPr>
        <p:blipFill>
          <a:blip r:embed="rId3"/>
          <a:stretch>
            <a:fillRect/>
          </a:stretch>
        </p:blipFill>
        <p:spPr>
          <a:xfrm>
            <a:off x="2625430" y="5149516"/>
            <a:ext cx="6941140" cy="1596189"/>
          </a:xfrm>
          <a:prstGeom prst="rect">
            <a:avLst/>
          </a:prstGeom>
        </p:spPr>
      </p:pic>
    </p:spTree>
    <p:extLst>
      <p:ext uri="{BB962C8B-B14F-4D97-AF65-F5344CB8AC3E}">
        <p14:creationId xmlns:p14="http://schemas.microsoft.com/office/powerpoint/2010/main" val="343202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D79A-5279-D505-7DAB-82C5CE6F8C0A}"/>
              </a:ext>
            </a:extLst>
          </p:cNvPr>
          <p:cNvSpPr>
            <a:spLocks noGrp="1"/>
          </p:cNvSpPr>
          <p:nvPr>
            <p:ph type="title"/>
          </p:nvPr>
        </p:nvSpPr>
        <p:spPr>
          <a:xfrm>
            <a:off x="0" y="0"/>
            <a:ext cx="4411579" cy="1425993"/>
          </a:xfrm>
          <a:solidFill>
            <a:schemeClr val="accent5"/>
          </a:solidFill>
        </p:spPr>
        <p:txBody>
          <a:bodyPr/>
          <a:lstStyle/>
          <a:p>
            <a:r>
              <a:rPr lang="en-US" b="1" dirty="0"/>
              <a:t>Instacart– Results </a:t>
            </a:r>
          </a:p>
        </p:txBody>
      </p:sp>
      <p:sp>
        <p:nvSpPr>
          <p:cNvPr id="6" name="Subtitle 2">
            <a:extLst>
              <a:ext uri="{FF2B5EF4-FFF2-40B4-BE49-F238E27FC236}">
                <a16:creationId xmlns:a16="http://schemas.microsoft.com/office/drawing/2014/main" id="{718D85B3-6A85-B3F0-0025-7D806156D3F4}"/>
              </a:ext>
            </a:extLst>
          </p:cNvPr>
          <p:cNvSpPr txBox="1">
            <a:spLocks/>
          </p:cNvSpPr>
          <p:nvPr/>
        </p:nvSpPr>
        <p:spPr>
          <a:xfrm>
            <a:off x="192505" y="2878293"/>
            <a:ext cx="6031832" cy="271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Produce, dairy eggs, and snacks get the most orders. Other and bulk get the least. </a:t>
            </a:r>
            <a:endPar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endParaRPr>
          </a:p>
          <a:p>
            <a:pPr marL="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On average customers buy the highest priced items on Friday and Saturday. Perhaps they are buying higher prices snack or party items during these days as opposed to typical day to day goods during the week.</a:t>
            </a:r>
          </a:p>
          <a:p>
            <a:pPr marL="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The majority (69.9%) of customer base is married with babies. The next highest is adults 65+ which only make up 6.3% of customers</a:t>
            </a:r>
            <a:r>
              <a:rPr kumimoji="0" lang="en-US"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 </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Instacart doesn’t have any customers who are married without children.</a:t>
            </a:r>
          </a:p>
          <a:p>
            <a:pPr marL="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Young single professionals wait the longest before ordering again. On average they wait 11 days. They also buy the lowest priced items. </a:t>
            </a:r>
          </a:p>
        </p:txBody>
      </p:sp>
      <p:sp>
        <p:nvSpPr>
          <p:cNvPr id="7" name="Subtitle 2">
            <a:extLst>
              <a:ext uri="{FF2B5EF4-FFF2-40B4-BE49-F238E27FC236}">
                <a16:creationId xmlns:a16="http://schemas.microsoft.com/office/drawing/2014/main" id="{13CCF040-73F5-2547-8D68-5FAA0C3511C7}"/>
              </a:ext>
            </a:extLst>
          </p:cNvPr>
          <p:cNvSpPr txBox="1">
            <a:spLocks/>
          </p:cNvSpPr>
          <p:nvPr/>
        </p:nvSpPr>
        <p:spPr>
          <a:xfrm>
            <a:off x="7338261" y="2878293"/>
            <a:ext cx="4532897" cy="3619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7000"/>
              </a:lnSpc>
              <a:spcBef>
                <a:spcPts val="0"/>
              </a:spcBef>
              <a:spcAft>
                <a:spcPts val="800"/>
              </a:spcAft>
              <a:buClrTx/>
              <a:buSzTx/>
              <a:buFont typeface="+mj-lt"/>
              <a:buAutoNum type="arabicPeriod"/>
              <a:tabLst/>
              <a:defRPr/>
            </a:pPr>
            <a:r>
              <a:rPr kumimoji="0" lang="en-US" sz="16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Bulk, pets, and alcohol are the departments that get the least orders. They might benefit from increased promotions. </a:t>
            </a:r>
          </a:p>
          <a:p>
            <a:pPr marL="342900" marR="0" lvl="0" indent="-342900" algn="l" defTabSz="914400" rtl="0" eaLnBrk="1" fontAlgn="auto" latinLnBrk="0" hangingPunct="1">
              <a:lnSpc>
                <a:spcPct val="107000"/>
              </a:lnSpc>
              <a:spcBef>
                <a:spcPts val="0"/>
              </a:spcBef>
              <a:spcAft>
                <a:spcPts val="800"/>
              </a:spcAft>
              <a:buClrTx/>
              <a:buSzTx/>
              <a:buFont typeface="+mj-lt"/>
              <a:buAutoNum type="arabicPeriod"/>
              <a:tabLst/>
              <a:defRPr/>
            </a:pPr>
            <a:r>
              <a:rPr kumimoji="0" lang="en-US" sz="16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Consider running ads on Tuesdays and Wednesdays when orders are lowest</a:t>
            </a:r>
          </a:p>
          <a:p>
            <a:pPr marL="342900" marR="0" lvl="0" indent="-342900" algn="l" defTabSz="914400" rtl="0" eaLnBrk="1" fontAlgn="auto" latinLnBrk="0" hangingPunct="1">
              <a:lnSpc>
                <a:spcPct val="107000"/>
              </a:lnSpc>
              <a:spcBef>
                <a:spcPts val="0"/>
              </a:spcBef>
              <a:spcAft>
                <a:spcPts val="800"/>
              </a:spcAft>
              <a:buClrTx/>
              <a:buSzTx/>
              <a:buFont typeface="+mj-lt"/>
              <a:buAutoNum type="arabicPeriod"/>
              <a:tabLst/>
              <a:defRPr/>
            </a:pPr>
            <a:r>
              <a:rPr kumimoji="0" lang="en-US" sz="16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None of your customers are married without children. This is an untapped market with more disposable income.</a:t>
            </a:r>
          </a:p>
          <a:p>
            <a:pPr marL="342900" marR="0" lvl="0" indent="-342900" algn="l" defTabSz="914400" rtl="0" eaLnBrk="1" fontAlgn="auto" latinLnBrk="0" hangingPunct="1">
              <a:lnSpc>
                <a:spcPct val="107000"/>
              </a:lnSpc>
              <a:spcBef>
                <a:spcPts val="0"/>
              </a:spcBef>
              <a:spcAft>
                <a:spcPts val="800"/>
              </a:spcAft>
              <a:buClrTx/>
              <a:buSzTx/>
              <a:buFont typeface="+mj-lt"/>
              <a:buAutoNum type="arabicPeriod"/>
              <a:tabLst/>
              <a:defRPr/>
            </a:pPr>
            <a:r>
              <a:rPr kumimoji="0" lang="en-US" sz="16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Target young single professionals to decrease days between orders and increase average item price.</a:t>
            </a:r>
          </a:p>
          <a:p>
            <a:pPr marL="800100" marR="0" lvl="1" indent="-342900" algn="l" defTabSz="914400" rtl="0" eaLnBrk="1" fontAlgn="auto" latinLnBrk="0" hangingPunct="1">
              <a:lnSpc>
                <a:spcPct val="107000"/>
              </a:lnSpc>
              <a:spcBef>
                <a:spcPts val="0"/>
              </a:spcBef>
              <a:spcAft>
                <a:spcPts val="800"/>
              </a:spcAft>
              <a:buClrTx/>
              <a:buSzTx/>
              <a:buFont typeface="+mj-lt"/>
              <a:buAutoNum type="arabicPeriod"/>
              <a:tabLst/>
              <a:defRPr/>
            </a:pPr>
            <a:endParaRPr kumimoji="0" lang="en-US" sz="16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40A313A5-CB3C-4557-78EE-B834827BFACD}"/>
              </a:ext>
            </a:extLst>
          </p:cNvPr>
          <p:cNvSpPr txBox="1">
            <a:spLocks/>
          </p:cNvSpPr>
          <p:nvPr/>
        </p:nvSpPr>
        <p:spPr>
          <a:xfrm>
            <a:off x="878454" y="1797048"/>
            <a:ext cx="43032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sng" strike="noStrike" kern="1200" cap="none" spc="0" normalizeH="0" baseline="0" noProof="0" dirty="0">
                <a:ln>
                  <a:noFill/>
                </a:ln>
                <a:solidFill>
                  <a:prstClr val="white"/>
                </a:solidFill>
                <a:effectLst/>
                <a:uLnTx/>
                <a:uFillTx/>
                <a:latin typeface="Calibri Light" panose="020F0302020204030204"/>
                <a:ea typeface="+mj-ea"/>
                <a:cs typeface="+mj-cs"/>
              </a:rPr>
              <a:t>Insights</a:t>
            </a:r>
          </a:p>
        </p:txBody>
      </p:sp>
      <p:sp>
        <p:nvSpPr>
          <p:cNvPr id="9" name="Title 1">
            <a:extLst>
              <a:ext uri="{FF2B5EF4-FFF2-40B4-BE49-F238E27FC236}">
                <a16:creationId xmlns:a16="http://schemas.microsoft.com/office/drawing/2014/main" id="{E117376F-0EF3-782F-6273-859010F1A55C}"/>
              </a:ext>
            </a:extLst>
          </p:cNvPr>
          <p:cNvSpPr txBox="1">
            <a:spLocks/>
          </p:cNvSpPr>
          <p:nvPr/>
        </p:nvSpPr>
        <p:spPr>
          <a:xfrm>
            <a:off x="7986461" y="1797047"/>
            <a:ext cx="28700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sng" strike="noStrike" kern="1200" cap="none" spc="0" normalizeH="0" baseline="0" noProof="0" dirty="0">
                <a:ln>
                  <a:noFill/>
                </a:ln>
                <a:solidFill>
                  <a:prstClr val="white"/>
                </a:solidFill>
                <a:effectLst/>
                <a:uLnTx/>
                <a:uFillTx/>
                <a:latin typeface="Calibri Light" panose="020F0302020204030204"/>
                <a:ea typeface="+mj-ea"/>
                <a:cs typeface="+mj-cs"/>
              </a:rPr>
              <a:t>Recommendations</a:t>
            </a:r>
          </a:p>
        </p:txBody>
      </p:sp>
    </p:spTree>
    <p:extLst>
      <p:ext uri="{BB962C8B-B14F-4D97-AF65-F5344CB8AC3E}">
        <p14:creationId xmlns:p14="http://schemas.microsoft.com/office/powerpoint/2010/main" val="2344190618"/>
      </p:ext>
    </p:extLst>
  </p:cSld>
  <p:clrMapOvr>
    <a:masterClrMapping/>
  </p:clrMapOvr>
</p:sld>
</file>

<file path=ppt/theme/theme1.xml><?xml version="1.0" encoding="utf-8"?>
<a:theme xmlns:a="http://schemas.openxmlformats.org/drawingml/2006/main" name="1_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Congenial Black</vt:lpstr>
      <vt:lpstr>1_Office Theme</vt:lpstr>
      <vt:lpstr>Instacart Market and customer analysis</vt:lpstr>
      <vt:lpstr>Instacart – Background </vt:lpstr>
      <vt:lpstr>PowerPoint Presentation</vt:lpstr>
      <vt:lpstr>PowerPoint Presentation</vt:lpstr>
      <vt:lpstr>Instacart–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Instacart Market and customer analysis</dc:title>
  <dc:creator>Kristen Whittington</dc:creator>
  <cp:lastModifiedBy>Kristen Whittington</cp:lastModifiedBy>
  <cp:revision>1</cp:revision>
  <dcterms:created xsi:type="dcterms:W3CDTF">2023-10-16T21:55:35Z</dcterms:created>
  <dcterms:modified xsi:type="dcterms:W3CDTF">2023-10-16T21:56:09Z</dcterms:modified>
</cp:coreProperties>
</file>