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2" r:id="rId3"/>
    <p:sldId id="313" r:id="rId4"/>
    <p:sldId id="314" r:id="rId5"/>
    <p:sldId id="315" r:id="rId6"/>
    <p:sldId id="305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trocosm.com/map-world-obesit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www.ncdrisc.org/obesity-prevalence-map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shift.io/philly-crim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4670" y="10896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>
                <a:latin typeface="Helvetica" panose="020B0500000000000000" pitchFamily="34" charset="0"/>
              </a:rPr>
              <a:t>R Leaflet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" y="6189346"/>
            <a:ext cx="33817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2598" y="4088846"/>
            <a:ext cx="83515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Mapping assignment</a:t>
            </a:r>
            <a:r>
              <a:rPr lang="en-US" sz="2600" dirty="0"/>
              <a:t>:</a:t>
            </a:r>
            <a:r>
              <a:rPr lang="en-US" sz="2600" b="1" dirty="0"/>
              <a:t> </a:t>
            </a:r>
            <a:r>
              <a:rPr lang="en-US" sz="2600" dirty="0"/>
              <a:t>Q&amp;A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Color &amp; design</a:t>
            </a:r>
            <a:r>
              <a:rPr lang="en-US" sz="2600" dirty="0"/>
              <a:t>: considerations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Map projections</a:t>
            </a:r>
            <a:r>
              <a:rPr lang="en-US" sz="2600" dirty="0"/>
              <a:t>: brief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Leaflet</a:t>
            </a:r>
            <a:r>
              <a:rPr lang="en-US" sz="2600" dirty="0"/>
              <a:t>: interactive, zoomable maps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4670" y="3681117"/>
            <a:ext cx="10158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u="sng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Map Projections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062" y="19567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7230" y="18870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7088" y="499008"/>
            <a:ext cx="926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 2D map can accurately portray the Earth’s 3D surface. Every map projections offers a different tradeoff, less accuracy in certain areas for more accuracy in others.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81" y="1219659"/>
            <a:ext cx="2790637" cy="2439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80" y="1636989"/>
            <a:ext cx="3061453" cy="2005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252" y="1454240"/>
            <a:ext cx="3110531" cy="2204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019" y="4483793"/>
            <a:ext cx="3076200" cy="2081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702" y="4406171"/>
            <a:ext cx="3462243" cy="22043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324" y="3627529"/>
            <a:ext cx="27115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Mercator</a:t>
            </a:r>
            <a:r>
              <a:rPr lang="en-US" sz="1300" dirty="0"/>
              <a:t>: accurate with shapes and angles, inaccurate with size.</a:t>
            </a:r>
            <a:br>
              <a:rPr lang="en-US" sz="1300" dirty="0"/>
            </a:br>
            <a:r>
              <a:rPr lang="en-US" sz="1300" dirty="0"/>
              <a:t>Whenever possible, </a:t>
            </a:r>
            <a:r>
              <a:rPr lang="en-US" sz="1300" b="1" u="sng" dirty="0"/>
              <a:t>avoid it!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8645" y="3613108"/>
            <a:ext cx="29911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Gall-Peters*</a:t>
            </a:r>
            <a:r>
              <a:rPr lang="en-US" sz="1300" dirty="0"/>
              <a:t>: accurate with size &amp; angles, inaccurate with shapes. Unfamiliar.</a:t>
            </a:r>
            <a:br>
              <a:rPr lang="en-US" sz="1300" dirty="0"/>
            </a:br>
            <a:r>
              <a:rPr lang="en-US" sz="1300" dirty="0"/>
              <a:t>Just my opinion: </a:t>
            </a:r>
            <a:r>
              <a:rPr lang="en-US" sz="1300" b="1" u="sng" dirty="0"/>
              <a:t>avoid it!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4373" y="3621103"/>
            <a:ext cx="31213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Miller</a:t>
            </a:r>
            <a:r>
              <a:rPr lang="en-US" sz="1300" dirty="0"/>
              <a:t>: retains the familiarity of Mercator without the extreme distortions.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860" y="5402726"/>
            <a:ext cx="25101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Winkel-Tripel</a:t>
            </a:r>
            <a:r>
              <a:rPr lang="en-US" sz="1300" b="1" dirty="0"/>
              <a:t>*</a:t>
            </a:r>
            <a:r>
              <a:rPr lang="en-US" sz="1300" dirty="0"/>
              <a:t>: generally considered the most balanced map projection. Used by National Geographic.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03429" y="5360637"/>
            <a:ext cx="25101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Mollweide</a:t>
            </a:r>
            <a:r>
              <a:rPr lang="en-US" sz="1300" b="1" dirty="0"/>
              <a:t>*</a:t>
            </a:r>
            <a:r>
              <a:rPr lang="en-US" sz="1300" dirty="0"/>
              <a:t>: also very balanced. Some prefer it over </a:t>
            </a:r>
            <a:r>
              <a:rPr lang="en-US" sz="1300" dirty="0" err="1"/>
              <a:t>Winkel-Tripel</a:t>
            </a:r>
            <a:r>
              <a:rPr lang="en-US" sz="1300" dirty="0"/>
              <a:t> for its elliptical shape.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80430" y="6565612"/>
            <a:ext cx="25101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* </a:t>
            </a:r>
            <a:r>
              <a:rPr lang="en-US" sz="1300" dirty="0"/>
              <a:t>Equal area projection</a:t>
            </a:r>
          </a:p>
        </p:txBody>
      </p:sp>
    </p:spTree>
    <p:extLst>
      <p:ext uri="{BB962C8B-B14F-4D97-AF65-F5344CB8AC3E}">
        <p14:creationId xmlns:p14="http://schemas.microsoft.com/office/powerpoint/2010/main" val="292290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Color &amp;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4202" y="1101271"/>
            <a:ext cx="8631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These maps show the same data, but tell a very different story.</a:t>
            </a:r>
            <a:br>
              <a:rPr lang="en-US" sz="2000" dirty="0"/>
            </a:br>
            <a:r>
              <a:rPr lang="en-US" sz="2000" dirty="0"/>
              <a:t>What design elements account for the difference?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2330137"/>
            <a:ext cx="5141592" cy="279458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73198" y="5530334"/>
            <a:ext cx="430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http://metrocosm.com/map-world-obesity/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36355" y="5530334"/>
            <a:ext cx="524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http://www.ncdrisc.org/obesity-prevalence-map.html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801" y="2330137"/>
            <a:ext cx="5375412" cy="27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Color &amp; Design Considerations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" y="2655452"/>
            <a:ext cx="5141592" cy="279458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59913" y="801234"/>
            <a:ext cx="18079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Color scale</a:t>
            </a:r>
            <a:br>
              <a:rPr lang="en-US" b="1" dirty="0"/>
            </a:br>
            <a:r>
              <a:rPr lang="en-US" b="1" dirty="0"/>
              <a:t>Color palette</a:t>
            </a:r>
            <a:br>
              <a:rPr lang="en-US" b="1" dirty="0"/>
            </a:br>
            <a:r>
              <a:rPr lang="en-US" b="1" dirty="0"/>
              <a:t>Legend</a:t>
            </a:r>
            <a:br>
              <a:rPr lang="en-US" b="1" dirty="0"/>
            </a:br>
            <a:r>
              <a:rPr lang="en-US" b="1" dirty="0"/>
              <a:t>Map projection</a:t>
            </a:r>
            <a:br>
              <a:rPr lang="en-US" b="1" dirty="0"/>
            </a:br>
            <a:r>
              <a:rPr lang="en-US" b="1" dirty="0"/>
              <a:t>Animation speed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5452"/>
            <a:ext cx="5375412" cy="27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6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Color &amp; Design Considerations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" y="2655452"/>
            <a:ext cx="5141592" cy="279458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59913" y="801234"/>
            <a:ext cx="18079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Color scale</a:t>
            </a:r>
            <a:br>
              <a:rPr lang="en-US" b="1" dirty="0"/>
            </a:br>
            <a:r>
              <a:rPr lang="en-US" b="1" dirty="0"/>
              <a:t>Color palette</a:t>
            </a:r>
            <a:br>
              <a:rPr lang="en-US" b="1" dirty="0"/>
            </a:br>
            <a:r>
              <a:rPr lang="en-US" b="1" dirty="0"/>
              <a:t>Legend</a:t>
            </a:r>
            <a:br>
              <a:rPr lang="en-US" b="1" dirty="0"/>
            </a:br>
            <a:r>
              <a:rPr lang="en-US" b="1" dirty="0"/>
              <a:t>Map projection</a:t>
            </a:r>
            <a:br>
              <a:rPr lang="en-US" b="1" dirty="0"/>
            </a:br>
            <a:r>
              <a:rPr lang="en-US" b="1" dirty="0"/>
              <a:t>Animation speed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5452"/>
            <a:ext cx="5375412" cy="27735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24077" y="801234"/>
            <a:ext cx="28070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Discrete</a:t>
            </a:r>
            <a:br>
              <a:rPr lang="en-US" dirty="0"/>
            </a:br>
            <a:r>
              <a:rPr lang="en-US" dirty="0"/>
              <a:t>Sequential -- clear hierarchy</a:t>
            </a:r>
            <a:br>
              <a:rPr lang="en-US" dirty="0"/>
            </a:br>
            <a:r>
              <a:rPr lang="en-US" dirty="0"/>
              <a:t>Labeled, prominent colors</a:t>
            </a:r>
            <a:br>
              <a:rPr lang="en-US" dirty="0"/>
            </a:br>
            <a:r>
              <a:rPr lang="en-US" dirty="0"/>
              <a:t>Familiar -- Miller projection</a:t>
            </a:r>
            <a:br>
              <a:rPr lang="en-US" dirty="0"/>
            </a:br>
            <a:r>
              <a:rPr lang="en-US" dirty="0"/>
              <a:t>Just slow enough to follow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6693" y="801234"/>
            <a:ext cx="41370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Continuous -- necessary to go up to 60%?</a:t>
            </a:r>
            <a:br>
              <a:rPr lang="en-US" dirty="0"/>
            </a:br>
            <a:r>
              <a:rPr lang="en-US" dirty="0"/>
              <a:t>Categorical -- which colors are high/low?</a:t>
            </a:r>
            <a:br>
              <a:rPr lang="en-US" dirty="0"/>
            </a:br>
            <a:r>
              <a:rPr lang="en-US" dirty="0"/>
              <a:t>No label, takes concentration to read</a:t>
            </a:r>
            <a:br>
              <a:rPr lang="en-US" dirty="0"/>
            </a:br>
            <a:r>
              <a:rPr lang="en-US" dirty="0"/>
              <a:t>Why is the northern US border curved?</a:t>
            </a:r>
            <a:br>
              <a:rPr lang="en-US" dirty="0"/>
            </a:br>
            <a:r>
              <a:rPr lang="en-US" dirty="0"/>
              <a:t>Fast</a:t>
            </a:r>
          </a:p>
        </p:txBody>
      </p:sp>
      <p:sp>
        <p:nvSpPr>
          <p:cNvPr id="2" name="Rectangle 1"/>
          <p:cNvSpPr/>
          <p:nvPr/>
        </p:nvSpPr>
        <p:spPr>
          <a:xfrm>
            <a:off x="4354720" y="5701651"/>
            <a:ext cx="42752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Important color-related questions to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right number of color thresholds?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far apart should they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color palette to choose?</a:t>
            </a:r>
          </a:p>
        </p:txBody>
      </p:sp>
    </p:spTree>
    <p:extLst>
      <p:ext uri="{BB962C8B-B14F-4D97-AF65-F5344CB8AC3E}">
        <p14:creationId xmlns:p14="http://schemas.microsoft.com/office/powerpoint/2010/main" val="140994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R Leaflet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6022" y="2137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4905" y="476974"/>
            <a:ext cx="962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Leaflet is a popular mapping package for JavaScript. It provides the framework for building fully zoomable, interactive maps.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44" y="1730905"/>
            <a:ext cx="6233112" cy="44637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3329" y="6516003"/>
            <a:ext cx="288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https://blueshift.io/philly-crime.html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344905" y="1138707"/>
            <a:ext cx="9627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 Leaflet </a:t>
            </a:r>
            <a:r>
              <a:rPr lang="en-US" dirty="0"/>
              <a:t>provides the JavaScript bindings for creating Leaflet maps in R – to be exported to the web.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2673" y="6179242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Philadelphia Crime, 2016</a:t>
            </a:r>
          </a:p>
        </p:txBody>
      </p:sp>
    </p:spTree>
    <p:extLst>
      <p:ext uri="{BB962C8B-B14F-4D97-AF65-F5344CB8AC3E}">
        <p14:creationId xmlns:p14="http://schemas.microsoft.com/office/powerpoint/2010/main" val="406512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R Leaflet: Map Tiles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41078" y="64923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https://b.tile.openstreetmap.org/17/129170/79988.png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5556" y="649118"/>
            <a:ext cx="9447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Map tiles: </a:t>
            </a:r>
            <a:r>
              <a:rPr lang="en-US" sz="2000" dirty="0"/>
              <a:t>Square-shaped images files that are loaded dynamically and stitched together to form the base map. They are reloaded each time the map is panned or zoomed.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72" y="1699597"/>
            <a:ext cx="7656957" cy="45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8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29702</TotalTime>
  <Words>326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204</cp:revision>
  <dcterms:created xsi:type="dcterms:W3CDTF">2017-01-24T21:41:13Z</dcterms:created>
  <dcterms:modified xsi:type="dcterms:W3CDTF">2017-03-29T05:40:08Z</dcterms:modified>
</cp:coreProperties>
</file>