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93" r:id="rId4"/>
    <p:sldId id="294" r:id="rId5"/>
    <p:sldId id="296" r:id="rId6"/>
    <p:sldId id="295" r:id="rId7"/>
    <p:sldId id="291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2.nhgis.org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Large Datasets /</a:t>
            </a:r>
            <a:br>
              <a:rPr lang="en-US" sz="5800" dirty="0">
                <a:latin typeface="Helvetica" panose="020B0500000000000000" pitchFamily="34" charset="0"/>
              </a:rPr>
            </a:br>
            <a:r>
              <a:rPr lang="en-US" sz="5800" dirty="0">
                <a:latin typeface="Helvetica" panose="020B0500000000000000" pitchFamily="34" charset="0"/>
              </a:rPr>
              <a:t>Intro to Databases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3562" y="4372232"/>
            <a:ext cx="84687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SQL</a:t>
            </a:r>
            <a:r>
              <a:rPr lang="en-US" sz="2600" dirty="0"/>
              <a:t>: Language for database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Google BigQuery</a:t>
            </a:r>
            <a:r>
              <a:rPr lang="en-US" sz="2600" dirty="0"/>
              <a:t>: </a:t>
            </a:r>
            <a:r>
              <a:rPr lang="en-US" sz="2600" dirty="0"/>
              <a:t>Cloud database for large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ArcMap</a:t>
            </a:r>
            <a:r>
              <a:rPr lang="en-US" sz="2600" dirty="0"/>
              <a:t>: Spatial joins &amp; layer styling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3562" y="384930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Joins: Calculate the Number of Taxi Pickups in Each Census Tract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09" y="985770"/>
            <a:ext cx="7081979" cy="4520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0955" y="526452"/>
            <a:ext cx="571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Spatial join tool:</a:t>
            </a:r>
            <a:r>
              <a:rPr lang="en-US" dirty="0"/>
              <a:t> Geoprocessing &gt; </a:t>
            </a:r>
            <a:r>
              <a:rPr lang="en-US" dirty="0" err="1"/>
              <a:t>ArcToolbox</a:t>
            </a:r>
            <a:r>
              <a:rPr lang="en-US" dirty="0"/>
              <a:t> &gt; Spatial Join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3961" y="5673744"/>
            <a:ext cx="5967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Features:</a:t>
            </a:r>
            <a:r>
              <a:rPr lang="en-US" dirty="0"/>
              <a:t> NYC census tracts polygon layer</a:t>
            </a:r>
            <a:br>
              <a:rPr lang="en-US" dirty="0"/>
            </a:br>
            <a:r>
              <a:rPr lang="en-US" b="1" dirty="0"/>
              <a:t>Join Features:</a:t>
            </a:r>
            <a:r>
              <a:rPr lang="en-US" dirty="0"/>
              <a:t> Taxi pickups point layer</a:t>
            </a:r>
          </a:p>
          <a:p>
            <a:r>
              <a:rPr lang="en-US" dirty="0"/>
              <a:t>For the “</a:t>
            </a:r>
            <a:r>
              <a:rPr lang="en-US" dirty="0" err="1"/>
              <a:t>num_pickups</a:t>
            </a:r>
            <a:r>
              <a:rPr lang="en-US" dirty="0"/>
              <a:t>” attribute, set the merge rule to “Sum”</a:t>
            </a:r>
          </a:p>
        </p:txBody>
      </p:sp>
    </p:spTree>
    <p:extLst>
      <p:ext uri="{BB962C8B-B14F-4D97-AF65-F5344CB8AC3E}">
        <p14:creationId xmlns:p14="http://schemas.microsoft.com/office/powerpoint/2010/main" val="156137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Apply a Color Ramp Based on Number of Taxi Pickups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6455" y="657954"/>
            <a:ext cx="603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Ramp:</a:t>
            </a:r>
            <a:r>
              <a:rPr lang="en-US" dirty="0"/>
              <a:t> Layer Properties &gt; </a:t>
            </a:r>
            <a:r>
              <a:rPr lang="en-US" dirty="0" err="1"/>
              <a:t>Symbology</a:t>
            </a:r>
            <a:r>
              <a:rPr lang="en-US" dirty="0"/>
              <a:t> &gt; Graduated Colors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46" y="1211952"/>
            <a:ext cx="10231659" cy="53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Assignment (Not Required)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086" y="2206869"/>
            <a:ext cx="4605110" cy="132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population data from the </a:t>
            </a:r>
            <a:r>
              <a:rPr lang="en-US" sz="2000" dirty="0">
                <a:hlinkClick r:id="rId2"/>
              </a:rPr>
              <a:t>U.S. Census</a:t>
            </a:r>
            <a:r>
              <a:rPr lang="en-US" sz="2000" dirty="0"/>
              <a:t>, color each census tract according to the number of taxi pickups </a:t>
            </a:r>
            <a:r>
              <a:rPr lang="en-US" sz="2000" i="1" dirty="0"/>
              <a:t>normalized by population</a:t>
            </a:r>
            <a:r>
              <a:rPr lang="en-US" sz="20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33334"/>
              </p:ext>
            </p:extLst>
          </p:nvPr>
        </p:nvGraphicFramePr>
        <p:xfrm>
          <a:off x="556223" y="4745736"/>
          <a:ext cx="4191000" cy="126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30142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803907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55704974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787839298"/>
                    </a:ext>
                  </a:extLst>
                </a:gridCol>
              </a:tblGrid>
              <a:tr h="203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Borough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Borough 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County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County 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33887"/>
                  </a:ext>
                </a:extLst>
              </a:tr>
              <a:tr h="211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Bronx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Bronx County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9423699"/>
                  </a:ext>
                </a:extLst>
              </a:tr>
              <a:tr h="211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Brooklyn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Kings County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98582"/>
                  </a:ext>
                </a:extLst>
              </a:tr>
              <a:tr h="211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Manhattan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York County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0347865"/>
                  </a:ext>
                </a:extLst>
              </a:tr>
              <a:tr h="211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Queens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Queens County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7124539"/>
                  </a:ext>
                </a:extLst>
              </a:tr>
              <a:tr h="211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Staten Island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Richmond County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464751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29100" y="4020654"/>
            <a:ext cx="3245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Borough &lt;-&gt; County Conversions for joining the Census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917" y="2206869"/>
            <a:ext cx="4867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 each NYC Census tract according to the average time it takes to get to JFK Airport by taxi.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015" y="1345781"/>
            <a:ext cx="1233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/>
              <a:t>Option 1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32615" y="1345781"/>
            <a:ext cx="1233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u="sng" dirty="0"/>
              <a:t>Option 2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0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Distribution of Taxi Pickups in NYC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62" y="891578"/>
            <a:ext cx="7699025" cy="54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 (Structured Query Language)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239" y="1117454"/>
            <a:ext cx="103566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typical SQL* query has the form:</a:t>
            </a:r>
          </a:p>
          <a:p>
            <a:pPr lvl="1"/>
            <a:r>
              <a:rPr lang="en-US" sz="3000" dirty="0"/>
              <a:t>SELECT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…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  <a:p>
            <a:pPr lvl="1"/>
            <a:r>
              <a:rPr lang="en-US" sz="3000" dirty="0"/>
              <a:t>FROM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database.datatable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sz="3000" dirty="0"/>
              <a:t>WHERE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AND/OR condition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AND/OR … condition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6189" y="4202778"/>
            <a:ext cx="4250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season,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sz="2400" dirty="0"/>
              <a:t>WHERE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 = ‘purple’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12" y="4083804"/>
            <a:ext cx="5048250" cy="1438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798" y="4788310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63" y="6352107"/>
            <a:ext cx="1173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Exact query syntax will vary from database to database, but most use a modified version </a:t>
            </a:r>
            <a:r>
              <a:rPr lang="en-US" dirty="0"/>
              <a:t>of </a:t>
            </a:r>
            <a:r>
              <a:rPr lang="en-US" dirty="0"/>
              <a:t>SQL with this general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Google BigQuery: Example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720" y="2333329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0" y="1133001"/>
            <a:ext cx="10810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Passenger_count, Pickup_longitude, Pickup_latitude</a:t>
            </a:r>
          </a:p>
          <a:p>
            <a:pPr lvl="1"/>
            <a:r>
              <a:rPr lang="en-US" sz="2200" dirty="0"/>
              <a:t>FROM [TaxiTrips.example_table]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411769"/>
            <a:ext cx="82133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*</a:t>
            </a:r>
          </a:p>
          <a:p>
            <a:pPr lvl="1"/>
            <a:r>
              <a:rPr lang="en-US" sz="2200" dirty="0"/>
              <a:t>FROM [TaxiTrips.example_table]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5195822"/>
            <a:ext cx="11206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Passenger_count, COUNT(*) AS </a:t>
            </a:r>
            <a:r>
              <a:rPr lang="en-US" sz="2200" dirty="0" err="1"/>
              <a:t>number_of_trip</a:t>
            </a:r>
            <a:r>
              <a:rPr lang="en-US" sz="2200" dirty="0"/>
              <a:t>, </a:t>
            </a:r>
            <a:r>
              <a:rPr lang="en-US" sz="2200" dirty="0" err="1"/>
              <a:t>AVG</a:t>
            </a:r>
            <a:r>
              <a:rPr lang="en-US" sz="2200" dirty="0"/>
              <a:t>(</a:t>
            </a:r>
            <a:r>
              <a:rPr lang="en-US" sz="2200" dirty="0" err="1"/>
              <a:t>Total_amount</a:t>
            </a:r>
            <a:r>
              <a:rPr lang="en-US" sz="2200" dirty="0"/>
              <a:t>) AS </a:t>
            </a:r>
            <a:r>
              <a:rPr lang="en-US" sz="2200" dirty="0" err="1"/>
              <a:t>average_fare</a:t>
            </a:r>
            <a:endParaRPr lang="en-US" sz="2200" dirty="0"/>
          </a:p>
          <a:p>
            <a:pPr lvl="1"/>
            <a:r>
              <a:rPr lang="en-US" sz="2200" dirty="0"/>
              <a:t>FROM [TaxiTrips.example_table]</a:t>
            </a:r>
          </a:p>
          <a:p>
            <a:pPr lvl="1"/>
            <a:r>
              <a:rPr lang="en-US" sz="2200" dirty="0"/>
              <a:t>GROUP BY Passenger_count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687595"/>
            <a:ext cx="5408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SELECT *</a:t>
            </a:r>
          </a:p>
          <a:p>
            <a:pPr lvl="1"/>
            <a:r>
              <a:rPr lang="en-US" sz="2200" dirty="0"/>
              <a:t>FROM [TaxiTrips.example_table]</a:t>
            </a:r>
          </a:p>
          <a:p>
            <a:pPr lvl="1"/>
            <a:r>
              <a:rPr lang="en-US" sz="2200" dirty="0"/>
              <a:t>WHERE </a:t>
            </a:r>
            <a:r>
              <a:rPr lang="en-US" sz="2200" dirty="0" err="1"/>
              <a:t>Trip_distance</a:t>
            </a:r>
            <a:r>
              <a:rPr lang="en-US" sz="2200" dirty="0"/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90636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Google BigQuery: Example Queries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133001"/>
            <a:ext cx="108106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Passenger_count, Pickup_longitude, Pickup_latitude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[TaxiTrips.example_table]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411769"/>
            <a:ext cx="82133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[TaxiTrips.example_table]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687595"/>
            <a:ext cx="54085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[TaxiTrips.example_table]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WHERE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Trip_distance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&gt;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5195822"/>
            <a:ext cx="114008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SELECT Passenger_count, COUNT(*) AS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number_of_trips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Total_amount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) AS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average_fare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FROM [TaxiTrips.example_table]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GROUP BY Passenger_count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762" y="2345917"/>
            <a:ext cx="286369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entire data table. * = All columns.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3762" y="3816807"/>
            <a:ext cx="273074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/>
              <a:t>Returns every taxi trip longer than 1 mile.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3762" y="797387"/>
            <a:ext cx="357705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passenger count and coordinates of every taxi pickup.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3762" y="5596053"/>
            <a:ext cx="286369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Returns the number of trips and average fare by passenger count</a:t>
            </a:r>
          </a:p>
        </p:txBody>
      </p:sp>
    </p:spTree>
    <p:extLst>
      <p:ext uri="{BB962C8B-B14F-4D97-AF65-F5344CB8AC3E}">
        <p14:creationId xmlns:p14="http://schemas.microsoft.com/office/powerpoint/2010/main" val="7115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Continued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2441" y="1130212"/>
            <a:ext cx="7269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 Pickup_longitude AS </a:t>
            </a:r>
            <a:r>
              <a:rPr lang="en-US" dirty="0" err="1"/>
              <a:t>lon</a:t>
            </a:r>
            <a:r>
              <a:rPr lang="en-US" dirty="0"/>
              <a:t>, Pickup_latitude AS </a:t>
            </a:r>
            <a:r>
              <a:rPr lang="en-US" dirty="0" err="1"/>
              <a:t>lat</a:t>
            </a:r>
            <a:endParaRPr lang="en-US" dirty="0"/>
          </a:p>
          <a:p>
            <a:pPr lvl="1"/>
            <a:r>
              <a:rPr lang="en-US" dirty="0"/>
              <a:t>FROM [TaxiTrips.example_table]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2441" y="4034513"/>
            <a:ext cx="9594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SELECT Passenger_count,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Total_amount</a:t>
            </a:r>
            <a:r>
              <a:rPr lang="en-US" dirty="0"/>
              <a:t>) as </a:t>
            </a:r>
            <a:r>
              <a:rPr lang="en-US" dirty="0" err="1"/>
              <a:t>avg_fare</a:t>
            </a:r>
            <a:r>
              <a:rPr lang="en-US" dirty="0"/>
              <a:t>, COUNT(*) as trips</a:t>
            </a:r>
          </a:p>
          <a:p>
            <a:pPr lvl="1"/>
            <a:r>
              <a:rPr lang="en-US" dirty="0"/>
              <a:t>FROM [TaxiTrips.example_table]</a:t>
            </a:r>
          </a:p>
          <a:p>
            <a:pPr lvl="1"/>
            <a:r>
              <a:rPr lang="en-US" dirty="0"/>
              <a:t>GROUP BY Passenger_count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440" y="730102"/>
            <a:ext cx="3187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AS</a:t>
            </a:r>
            <a:r>
              <a:rPr lang="en-US" sz="2000" u="sng" dirty="0"/>
              <a:t>: </a:t>
            </a:r>
            <a:r>
              <a:rPr lang="en-US" u="sng" dirty="0"/>
              <a:t>Assigns a name to a column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1222440" y="3634403"/>
            <a:ext cx="8412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SUM / COUNT / </a:t>
            </a:r>
            <a:r>
              <a:rPr lang="en-US" sz="2000" b="1" u="sng" dirty="0" err="1"/>
              <a:t>AVG</a:t>
            </a:r>
            <a:r>
              <a:rPr lang="en-US" sz="2000" b="1" u="sng" dirty="0"/>
              <a:t>  ….  GROUP BY</a:t>
            </a:r>
            <a:r>
              <a:rPr lang="en-US" sz="2000" u="sng" dirty="0"/>
              <a:t>: </a:t>
            </a:r>
            <a:r>
              <a:rPr lang="en-US" u="sng" dirty="0"/>
              <a:t>Aggregates the data with summary-level stats </a:t>
            </a:r>
            <a:endParaRPr lang="en-US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65" y="4957843"/>
            <a:ext cx="8570068" cy="1452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65" y="1819920"/>
            <a:ext cx="8570068" cy="1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1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GIS Refresher: Types of GIS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60" y="1206296"/>
            <a:ext cx="9378664" cy="52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GIS Refresher: Joins and Projections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64" y="941339"/>
            <a:ext cx="10002424" cy="4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54" y="1485928"/>
            <a:ext cx="5676190" cy="410476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GIS: Spatial 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1016" y="479112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features by location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39" y="2082322"/>
            <a:ext cx="6561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Uses for spatial joins</a:t>
            </a:r>
            <a:r>
              <a:rPr lang="en-US" sz="2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Associate each point with its corresponding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 the number of points in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each point’s nearest state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points that fall outside the U.S.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the map to show only points in Pennsylvania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others…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67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18327</TotalTime>
  <Words>630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135</cp:revision>
  <dcterms:created xsi:type="dcterms:W3CDTF">2017-01-24T21:41:13Z</dcterms:created>
  <dcterms:modified xsi:type="dcterms:W3CDTF">2017-02-16T15:33:29Z</dcterms:modified>
</cp:coreProperties>
</file>