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93" r:id="rId4"/>
    <p:sldId id="310" r:id="rId5"/>
    <p:sldId id="306" r:id="rId6"/>
    <p:sldId id="302" r:id="rId7"/>
    <p:sldId id="305" r:id="rId8"/>
    <p:sldId id="304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Spatial Databases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3562" y="4372232"/>
            <a:ext cx="84687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SQL Continued</a:t>
            </a:r>
            <a:r>
              <a:rPr lang="en-US" sz="2600" dirty="0"/>
              <a:t>: DISTINCT ON,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err="1"/>
              <a:t>PostGIS</a:t>
            </a:r>
            <a:r>
              <a:rPr lang="en-US" sz="2600" dirty="0"/>
              <a:t>: Spatial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ArcMap</a:t>
            </a:r>
            <a:r>
              <a:rPr lang="en-US" sz="2600" dirty="0"/>
              <a:t>: Database connections, spatial queries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3562" y="3849302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Spatial Queries in ArcMap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4405312" y="6316593"/>
            <a:ext cx="3381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File &gt; Add Data &gt; Add Query 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7" y="580292"/>
            <a:ext cx="11009580" cy="55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9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Distance from Nearest SEPTA Station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4342988" y="6382785"/>
            <a:ext cx="350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Census Block Groups, Philadelphia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76" y="700392"/>
            <a:ext cx="931639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3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611" y="9952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Database Concept: Indexing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93" y="1585609"/>
            <a:ext cx="5155602" cy="4416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91" y="1889974"/>
            <a:ext cx="5976730" cy="27793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2691" y="732995"/>
            <a:ext cx="3219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B-Tree: One-dimensional index for normal queries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7158" y="732995"/>
            <a:ext cx="3714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R-Tree: Multi-dimensional index for spatial queries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47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611" y="9952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SQL: Sorting (ORDER BY)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30445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0664" y="916149"/>
            <a:ext cx="103566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000" dirty="0"/>
              <a:t>SELECT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, 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, …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3000" dirty="0"/>
              <a:t>FROM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database.datatable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3000" dirty="0"/>
              <a:t>ORDER BY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x1 </a:t>
            </a:r>
            <a:r>
              <a:rPr lang="en-US" sz="3000" dirty="0"/>
              <a:t>[ASC / </a:t>
            </a:r>
            <a:r>
              <a:rPr lang="en-US" sz="3000" dirty="0" err="1"/>
              <a:t>DESC</a:t>
            </a:r>
            <a:r>
              <a:rPr lang="en-US" sz="3000" dirty="0"/>
              <a:t>], ….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field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xm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/>
              <a:t>[ASC / </a:t>
            </a:r>
            <a:r>
              <a:rPr lang="en-US" sz="3000" dirty="0" err="1"/>
              <a:t>DESC</a:t>
            </a:r>
            <a:r>
              <a:rPr lang="en-US" sz="3000" dirty="0"/>
              <a:t>]</a:t>
            </a:r>
          </a:p>
          <a:p>
            <a:pPr lvl="1"/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883" y="4188144"/>
            <a:ext cx="4990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SELECT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name, color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food.fruits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/>
              <a:t>ORDER BY name ASC, color </a:t>
            </a:r>
            <a:r>
              <a:rPr lang="en-US" sz="2400" dirty="0" err="1"/>
              <a:t>DESC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4553" y="4788309"/>
            <a:ext cx="254864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442" y="2783297"/>
            <a:ext cx="33051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611" y="9952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SQL: Removing Duplicates (DISTINCT 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30445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25449" y="680234"/>
            <a:ext cx="102237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/>
              <a:t>SELECT DISTINCT ON 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fieldk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field1, field2, …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fieldn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200" dirty="0"/>
              <a:t>FROM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database.datatable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200" dirty="0"/>
              <a:t>*ORDER BY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fieldk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/>
              <a:t>[ASC / </a:t>
            </a:r>
            <a:r>
              <a:rPr lang="en-US" sz="2200" dirty="0" err="1"/>
              <a:t>DESC</a:t>
            </a:r>
            <a:r>
              <a:rPr lang="en-US" sz="2200" dirty="0"/>
              <a:t>], ….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fieldxm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/>
              <a:t>[ASC / </a:t>
            </a:r>
            <a:r>
              <a:rPr lang="en-US" sz="2200" dirty="0" err="1"/>
              <a:t>DESC</a:t>
            </a:r>
            <a:r>
              <a:rPr lang="en-US" sz="2200" dirty="0"/>
              <a:t>] </a:t>
            </a:r>
          </a:p>
          <a:p>
            <a:pPr lvl="1"/>
            <a:br>
              <a:rPr lang="en-US" sz="22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49658" y="2777634"/>
            <a:ext cx="5787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SELECT DISTINCT ON 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name, color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food.fruits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/>
              <a:t>ORDER BY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2400" dirty="0"/>
              <a:t> ASC,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US" sz="2400" dirty="0"/>
              <a:t> </a:t>
            </a:r>
            <a:r>
              <a:rPr lang="en-US" sz="2400" dirty="0" err="1"/>
              <a:t>DESC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05761" y="3377799"/>
            <a:ext cx="254864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551" y="2072729"/>
            <a:ext cx="2208415" cy="22452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49658" y="4960505"/>
            <a:ext cx="5714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SELECT DISTINCT ON 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name, color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food.fruits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/>
              <a:t>ORDER BY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2400" dirty="0"/>
              <a:t> ASC,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US" sz="2400" dirty="0"/>
              <a:t> ASC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05761" y="5560670"/>
            <a:ext cx="254864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007" y="4529645"/>
            <a:ext cx="2151059" cy="22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PostgreSQL (Postgres) /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PostGIS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344" y="1702129"/>
            <a:ext cx="8589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Postgres</a:t>
            </a:r>
            <a:r>
              <a:rPr lang="en-US" sz="2400" dirty="0"/>
              <a:t>: just another SQL database (similar to MySQL, </a:t>
            </a:r>
            <a:r>
              <a:rPr lang="en-US" sz="2400" dirty="0" err="1"/>
              <a:t>MariaDB</a:t>
            </a:r>
            <a:r>
              <a:rPr lang="en-US" sz="2400" dirty="0"/>
              <a:t>, MS SQL Server, Google </a:t>
            </a:r>
            <a:r>
              <a:rPr lang="en-US" sz="2400" dirty="0" err="1"/>
              <a:t>BigQuery</a:t>
            </a:r>
            <a:r>
              <a:rPr lang="en-US" sz="2400" dirty="0"/>
              <a:t>, and others).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PostGIS</a:t>
            </a:r>
            <a:r>
              <a:rPr lang="en-US" sz="2400" dirty="0"/>
              <a:t>: extends Postgres, allowing SQL queries to be used on geospatial objects.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Adds Geometry (“</a:t>
            </a:r>
            <a:r>
              <a:rPr lang="en-US" sz="2400" dirty="0" err="1"/>
              <a:t>geom</a:t>
            </a:r>
            <a:r>
              <a:rPr lang="en-US" sz="2400" dirty="0"/>
              <a:t>”) field, to the database with its own set of operators.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Enables spatial searches using r-tree indexing,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27860" y="331751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132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PostgreSQL (Postgres) /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PostGIS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787" y="1279861"/>
            <a:ext cx="1218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Getting set up</a:t>
            </a:r>
            <a:r>
              <a:rPr lang="en-US" sz="2000" dirty="0"/>
              <a:t>: https://www.enterprisedb.com/downloads/postgres-postgresql-downloads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27860" y="331751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87" y="2379540"/>
            <a:ext cx="10700426" cy="36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Create a New Database in </a:t>
            </a:r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PGAdmin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91" y="1301262"/>
            <a:ext cx="10717217" cy="39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9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Database Connections in ArcMap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1422039"/>
            <a:ext cx="814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99" y="509958"/>
            <a:ext cx="10652001" cy="55155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9929" y="6258930"/>
            <a:ext cx="353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Catalog &gt; Add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232450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18904</TotalTime>
  <Words>260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152</cp:revision>
  <dcterms:created xsi:type="dcterms:W3CDTF">2017-01-24T21:41:13Z</dcterms:created>
  <dcterms:modified xsi:type="dcterms:W3CDTF">2017-02-24T16:08:16Z</dcterms:modified>
</cp:coreProperties>
</file>