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4" r:id="rId3"/>
    <p:sldId id="293" r:id="rId4"/>
    <p:sldId id="311" r:id="rId5"/>
    <p:sldId id="302" r:id="rId6"/>
    <p:sldId id="305" r:id="rId7"/>
    <p:sldId id="304" r:id="rId8"/>
    <p:sldId id="308" r:id="rId9"/>
    <p:sldId id="309" r:id="rId10"/>
    <p:sldId id="313" r:id="rId11"/>
    <p:sldId id="31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7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2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8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1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8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1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6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9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3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4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474F6-8970-4501-B194-9C1E57C8A1C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3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43583" y="466927"/>
            <a:ext cx="10354283" cy="2661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800" dirty="0">
                <a:latin typeface="Helvetica" panose="020B0500000000000000" pitchFamily="34" charset="0"/>
              </a:rPr>
              <a:t>Spatial Databases Cont. /</a:t>
            </a:r>
          </a:p>
          <a:p>
            <a:pPr algn="ctr"/>
            <a:r>
              <a:rPr lang="en-US" sz="5800" dirty="0">
                <a:latin typeface="Helvetica" panose="020B0500000000000000" pitchFamily="34" charset="0"/>
              </a:rPr>
              <a:t>Data Reshaping</a:t>
            </a:r>
            <a:endParaRPr lang="en-US" sz="4000" dirty="0">
              <a:latin typeface="Helvetica" panose="020B05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" y="6189346"/>
            <a:ext cx="3186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MUSA 620: </a:t>
            </a:r>
            <a:r>
              <a:rPr lang="en-US" sz="3000"/>
              <a:t>Week 7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2187103" y="3696496"/>
            <a:ext cx="846873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Setting up a </a:t>
            </a:r>
            <a:r>
              <a:rPr lang="en-US" sz="2600" b="1" dirty="0" err="1"/>
              <a:t>PostGIS</a:t>
            </a:r>
            <a:r>
              <a:rPr lang="en-US" sz="2600" b="1" dirty="0"/>
              <a:t>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Spatial queries</a:t>
            </a: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Data reshaping / manipulation: </a:t>
            </a:r>
            <a:r>
              <a:rPr lang="en-US" sz="2600" dirty="0" err="1"/>
              <a:t>dplyr</a:t>
            </a:r>
            <a:r>
              <a:rPr lang="en-US" sz="2600" dirty="0"/>
              <a:t> &amp; </a:t>
            </a:r>
            <a:r>
              <a:rPr lang="en-US" sz="2600" dirty="0" err="1"/>
              <a:t>tidyr</a:t>
            </a:r>
            <a:endParaRPr lang="en-US" sz="2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D3.js </a:t>
            </a:r>
            <a:r>
              <a:rPr lang="en-US" sz="2600" dirty="0"/>
              <a:t>???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2" name="Rectangle 1"/>
          <p:cNvSpPr/>
          <p:nvPr/>
        </p:nvSpPr>
        <p:spPr>
          <a:xfrm>
            <a:off x="2187103" y="3128152"/>
            <a:ext cx="101585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u="sng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509564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Database Connections in </a:t>
            </a:r>
            <a:r>
              <a:rPr lang="en-US" sz="2400" b="1" dirty="0" err="1">
                <a:solidFill>
                  <a:schemeClr val="tx1"/>
                </a:solidFill>
                <a:latin typeface="Helvetica" panose="020B0500000000000000" pitchFamily="34" charset="0"/>
              </a:rPr>
              <a:t>QGIS</a:t>
            </a:r>
            <a:endParaRPr lang="en-US" sz="2400" b="1" dirty="0">
              <a:solidFill>
                <a:schemeClr val="tx1"/>
              </a:solidFill>
              <a:latin typeface="Helvetica" panose="020B05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1723" y="1301262"/>
            <a:ext cx="691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36387" y="1422039"/>
            <a:ext cx="8144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51723" y="1301262"/>
            <a:ext cx="691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36387" y="1422039"/>
            <a:ext cx="8144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84377" y="898809"/>
            <a:ext cx="5196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new connection with the settings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= the database you created in </a:t>
            </a:r>
            <a:r>
              <a:rPr lang="en-US" dirty="0" err="1"/>
              <a:t>PGAdmin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Username = the username you created when you installed </a:t>
            </a:r>
            <a:r>
              <a:rPr lang="en-US" dirty="0" err="1"/>
              <a:t>PGAdmin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97132" y="1347428"/>
            <a:ext cx="4079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</a:t>
            </a:r>
            <a:r>
              <a:rPr lang="en-US" dirty="0" err="1"/>
              <a:t>QGIS</a:t>
            </a:r>
            <a:r>
              <a:rPr lang="en-US" dirty="0"/>
              <a:t>. In the menu at the top select Layer &gt; Add Layer &gt; Add </a:t>
            </a:r>
            <a:r>
              <a:rPr lang="en-US" dirty="0" err="1"/>
              <a:t>PostGIS</a:t>
            </a:r>
            <a:r>
              <a:rPr lang="en-US" dirty="0"/>
              <a:t> Layers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358" y="2391535"/>
            <a:ext cx="2927344" cy="41800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97" y="2019550"/>
            <a:ext cx="6187976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7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Spatial Queries in </a:t>
            </a:r>
            <a:r>
              <a:rPr lang="en-US" sz="2400" b="1" dirty="0" err="1">
                <a:solidFill>
                  <a:schemeClr val="tx1"/>
                </a:solidFill>
                <a:latin typeface="Helvetica" panose="020B0500000000000000" pitchFamily="34" charset="0"/>
              </a:rPr>
              <a:t>QGIS</a:t>
            </a:r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 (With </a:t>
            </a:r>
            <a:r>
              <a:rPr lang="en-US" sz="2400" b="1" dirty="0" err="1">
                <a:solidFill>
                  <a:schemeClr val="tx1"/>
                </a:solidFill>
                <a:latin typeface="Helvetica" panose="020B0500000000000000" pitchFamily="34" charset="0"/>
              </a:rPr>
              <a:t>DB</a:t>
            </a:r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 Manager Plugin)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1723" y="1301262"/>
            <a:ext cx="691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36387" y="1422039"/>
            <a:ext cx="8144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4075286" y="752177"/>
            <a:ext cx="4796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Database &gt; </a:t>
            </a:r>
            <a:r>
              <a:rPr lang="en-US" dirty="0" err="1"/>
              <a:t>DB</a:t>
            </a:r>
            <a:r>
              <a:rPr lang="en-US" dirty="0"/>
              <a:t> Manager &gt; </a:t>
            </a:r>
            <a:r>
              <a:rPr lang="en-US" dirty="0" err="1"/>
              <a:t>DB</a:t>
            </a:r>
            <a:r>
              <a:rPr lang="en-US" dirty="0"/>
              <a:t> Manager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797" y="1122910"/>
            <a:ext cx="8206154" cy="11822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445" y="3156465"/>
            <a:ext cx="4568858" cy="351005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300060" y="2738455"/>
            <a:ext cx="5617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2. Select the database and press the “SQL window” button</a:t>
            </a:r>
          </a:p>
        </p:txBody>
      </p:sp>
    </p:spTree>
    <p:extLst>
      <p:ext uri="{BB962C8B-B14F-4D97-AF65-F5344CB8AC3E}">
        <p14:creationId xmlns:p14="http://schemas.microsoft.com/office/powerpoint/2010/main" val="306012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Distance from Nearest SEPTA Station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1723" y="1301262"/>
            <a:ext cx="691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36387" y="1422039"/>
            <a:ext cx="8144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4241248" y="6381601"/>
            <a:ext cx="373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Philadelphia’s 600k real estate parcels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387" y="580292"/>
            <a:ext cx="8070651" cy="576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3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611" y="9952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Data Shaping: Same Data, Different Format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223" y="714955"/>
            <a:ext cx="8570229" cy="23819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8301" y="1480128"/>
            <a:ext cx="137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Wide format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223" y="3221627"/>
            <a:ext cx="6439712" cy="35425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8301" y="4730436"/>
            <a:ext cx="1612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Tall format</a:t>
            </a:r>
          </a:p>
          <a:p>
            <a:r>
              <a:rPr lang="en-US" dirty="0"/>
              <a:t>(usually better)</a:t>
            </a:r>
          </a:p>
        </p:txBody>
      </p:sp>
    </p:spTree>
    <p:extLst>
      <p:ext uri="{BB962C8B-B14F-4D97-AF65-F5344CB8AC3E}">
        <p14:creationId xmlns:p14="http://schemas.microsoft.com/office/powerpoint/2010/main" val="302475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611" y="9952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chemeClr val="tx1"/>
                </a:solidFill>
                <a:latin typeface="Helvetica" panose="020B0500000000000000" pitchFamily="34" charset="0"/>
              </a:rPr>
              <a:t>Data Shaping: Tall Format</a:t>
            </a:r>
            <a:endParaRPr lang="en-US" sz="2400" b="1" dirty="0">
              <a:solidFill>
                <a:schemeClr val="tx1"/>
              </a:solidFill>
              <a:latin typeface="Helvetica" panose="020B0500000000000000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251" y="1577653"/>
            <a:ext cx="6439712" cy="35425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97181" y="861840"/>
            <a:ext cx="140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 variables</a:t>
            </a:r>
          </a:p>
        </p:txBody>
      </p:sp>
      <p:sp>
        <p:nvSpPr>
          <p:cNvPr id="7" name="Right Brace 6"/>
          <p:cNvSpPr/>
          <p:nvPr/>
        </p:nvSpPr>
        <p:spPr>
          <a:xfrm rot="16200000">
            <a:off x="5438883" y="-1456254"/>
            <a:ext cx="323630" cy="57441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73668" y="861840"/>
            <a:ext cx="2149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measured variable(s)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 rot="16200000">
            <a:off x="8672842" y="1215533"/>
            <a:ext cx="346482" cy="3777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27741" y="861840"/>
            <a:ext cx="518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-vs-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63364" y="5716394"/>
            <a:ext cx="43034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measured variable gets one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row is one observation</a:t>
            </a:r>
          </a:p>
        </p:txBody>
      </p:sp>
    </p:spTree>
    <p:extLst>
      <p:ext uri="{BB962C8B-B14F-4D97-AF65-F5344CB8AC3E}">
        <p14:creationId xmlns:p14="http://schemas.microsoft.com/office/powerpoint/2010/main" val="10881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-427860" y="331751"/>
            <a:ext cx="8144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89498" y="1731523"/>
            <a:ext cx="10354283" cy="2661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800" dirty="0">
                <a:latin typeface="Helvetica" panose="020B0500000000000000" pitchFamily="34" charset="0"/>
              </a:rPr>
              <a:t>D3?</a:t>
            </a:r>
            <a:endParaRPr lang="en-US" sz="4000" dirty="0">
              <a:latin typeface="Helvetica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32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PostgreSQL (Postgres) / </a:t>
            </a:r>
            <a:r>
              <a:rPr lang="en-US" sz="2400" b="1" dirty="0" err="1">
                <a:solidFill>
                  <a:schemeClr val="tx1"/>
                </a:solidFill>
                <a:latin typeface="Helvetica" panose="020B0500000000000000" pitchFamily="34" charset="0"/>
              </a:rPr>
              <a:t>PostGIS</a:t>
            </a:r>
            <a:endParaRPr lang="en-US" sz="2400" b="1" dirty="0">
              <a:solidFill>
                <a:schemeClr val="tx1"/>
              </a:solidFill>
              <a:latin typeface="Helvetica" panose="020B05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5787" y="1279861"/>
            <a:ext cx="12182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Getting set up</a:t>
            </a:r>
            <a:r>
              <a:rPr lang="en-US" sz="2000" dirty="0"/>
              <a:t>: https://www.enterprisedb.com/downloads/postgres-postgresql-downloads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427860" y="331751"/>
            <a:ext cx="8144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87" y="2379540"/>
            <a:ext cx="10700426" cy="364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2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Create a New Database in </a:t>
            </a:r>
            <a:r>
              <a:rPr lang="en-US" sz="2400" b="1" dirty="0" err="1">
                <a:solidFill>
                  <a:schemeClr val="tx1"/>
                </a:solidFill>
                <a:latin typeface="Helvetica" panose="020B0500000000000000" pitchFamily="34" charset="0"/>
              </a:rPr>
              <a:t>PGAdmin</a:t>
            </a:r>
            <a:endParaRPr lang="en-US" sz="2400" b="1" dirty="0">
              <a:solidFill>
                <a:schemeClr val="tx1"/>
              </a:solidFill>
              <a:latin typeface="Helvetica" panose="020B05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1723" y="1301262"/>
            <a:ext cx="691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36387" y="1422039"/>
            <a:ext cx="8144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91" y="1301262"/>
            <a:ext cx="10717217" cy="393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9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Database Connections in ArcMap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1723" y="1301262"/>
            <a:ext cx="691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36387" y="1422039"/>
            <a:ext cx="8144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99" y="509958"/>
            <a:ext cx="10652001" cy="55155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39929" y="6258930"/>
            <a:ext cx="3537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Catalog &gt; Add Database Connection</a:t>
            </a:r>
          </a:p>
        </p:txBody>
      </p:sp>
    </p:spTree>
    <p:extLst>
      <p:ext uri="{BB962C8B-B14F-4D97-AF65-F5344CB8AC3E}">
        <p14:creationId xmlns:p14="http://schemas.microsoft.com/office/powerpoint/2010/main" val="2324506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Spatial Queries in ArcMap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1723" y="1301262"/>
            <a:ext cx="691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36387" y="1422039"/>
            <a:ext cx="8144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4405312" y="6316593"/>
            <a:ext cx="3381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File &gt; Add Data &gt; Add Query Layer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47" y="580292"/>
            <a:ext cx="11009580" cy="552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9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23954</TotalTime>
  <Words>213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Galka</dc:creator>
  <cp:lastModifiedBy>Max Galka</cp:lastModifiedBy>
  <cp:revision>159</cp:revision>
  <dcterms:created xsi:type="dcterms:W3CDTF">2017-01-24T21:41:13Z</dcterms:created>
  <dcterms:modified xsi:type="dcterms:W3CDTF">2017-03-02T04:20:14Z</dcterms:modified>
</cp:coreProperties>
</file>