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rsraksta sla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lv-LV"/>
              <a:t>Noklikšķiniet, lai rediģētu šablona apakšvirsraksta stilu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5699-86AA-4F17-8A0E-32F163764709}" type="datetimeFigureOut">
              <a:rPr lang="lv-LV" smtClean="0"/>
              <a:t>11.12.2019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CB63-AABA-4E81-8E37-87464D80A25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133411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āmas attēl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lv-LV"/>
              <a:t>Noklikšķiniet uz ikonas, lai pievienotu attēlu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5699-86AA-4F17-8A0E-32F163764709}" type="datetimeFigureOut">
              <a:rPr lang="lv-LV" smtClean="0"/>
              <a:t>11.12.2019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CB63-AABA-4E81-8E37-87464D80A25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46148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rsraksts un para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5699-86AA-4F17-8A0E-32F163764709}" type="datetimeFigureOut">
              <a:rPr lang="lv-LV" smtClean="0"/>
              <a:t>11.12.2019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CB63-AABA-4E81-8E37-87464D80A25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935993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āt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lv-LV"/>
              <a:t>Noklikšķiniet, lai rediģētu šablona teksta stilus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5699-86AA-4F17-8A0E-32F163764709}" type="datetimeFigureOut">
              <a:rPr lang="lv-LV" smtClean="0"/>
              <a:t>11.12.2019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CB63-AABA-4E81-8E37-87464D80A25B}" type="slidenum">
              <a:rPr lang="lv-LV" smtClean="0"/>
              <a:t>‹#›</a:t>
            </a:fld>
            <a:endParaRPr lang="lv-LV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911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zīt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5699-86AA-4F17-8A0E-32F163764709}" type="datetimeFigureOut">
              <a:rPr lang="lv-LV" smtClean="0"/>
              <a:t>11.12.2019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CB63-AABA-4E81-8E37-87464D80A25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246699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5699-86AA-4F17-8A0E-32F163764709}" type="datetimeFigureOut">
              <a:rPr lang="lv-LV" smtClean="0"/>
              <a:t>11.12.2019</a:t>
            </a:fld>
            <a:endParaRPr lang="lv-LV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CB63-AABA-4E81-8E37-87464D80A25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105939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ttēlu k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lv-LV"/>
              <a:t>Noklikšķiniet uz ikonas, lai pievienotu attēlu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lv-LV"/>
              <a:t>Noklikšķiniet uz ikonas, lai pievienotu attēlu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lv-LV"/>
              <a:t>Noklikšķiniet uz ikonas, lai pievienotu attēlu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5699-86AA-4F17-8A0E-32F163764709}" type="datetimeFigureOut">
              <a:rPr lang="lv-LV" smtClean="0"/>
              <a:t>11.12.2019</a:t>
            </a:fld>
            <a:endParaRPr lang="lv-LV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CB63-AABA-4E81-8E37-87464D80A25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0351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irsraksts un vertikāls te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5699-86AA-4F17-8A0E-32F163764709}" type="datetimeFigureOut">
              <a:rPr lang="lv-LV" smtClean="0"/>
              <a:t>11.12.2019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CB63-AABA-4E81-8E37-87464D80A25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9199874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āls virsraksts un te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5699-86AA-4F17-8A0E-32F163764709}" type="datetimeFigureOut">
              <a:rPr lang="lv-LV" smtClean="0"/>
              <a:t>11.12.2019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CB63-AABA-4E81-8E37-87464D80A25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27766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rsraksts un sat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5699-86AA-4F17-8A0E-32F163764709}" type="datetimeFigureOut">
              <a:rPr lang="lv-LV" smtClean="0"/>
              <a:t>11.12.2019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CB63-AABA-4E81-8E37-87464D80A25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91928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adaļas galve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5699-86AA-4F17-8A0E-32F163764709}" type="datetimeFigureOut">
              <a:rPr lang="lv-LV" smtClean="0"/>
              <a:t>11.12.2019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CB63-AABA-4E81-8E37-87464D80A25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645772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ivi satura blo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5699-86AA-4F17-8A0E-32F163764709}" type="datetimeFigureOut">
              <a:rPr lang="lv-LV" smtClean="0"/>
              <a:t>11.12.2019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CB63-AABA-4E81-8E37-87464D80A25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68274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līdzināj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5699-86AA-4F17-8A0E-32F163764709}" type="datetimeFigureOut">
              <a:rPr lang="lv-LV" smtClean="0"/>
              <a:t>11.12.2019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CB63-AABA-4E81-8E37-87464D80A25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45149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ai virsra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5699-86AA-4F17-8A0E-32F163764709}" type="datetimeFigureOut">
              <a:rPr lang="lv-LV" smtClean="0"/>
              <a:t>11.12.2019</a:t>
            </a:fld>
            <a:endParaRPr lang="lv-LV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CB63-AABA-4E81-8E37-87464D80A25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196712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k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5699-86AA-4F17-8A0E-32F163764709}" type="datetimeFigureOut">
              <a:rPr lang="lv-LV" smtClean="0"/>
              <a:t>11.12.2019</a:t>
            </a:fld>
            <a:endParaRPr lang="lv-LV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CB63-AABA-4E81-8E37-87464D80A25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09430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tur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5699-86AA-4F17-8A0E-32F163764709}" type="datetimeFigureOut">
              <a:rPr lang="lv-LV" smtClean="0"/>
              <a:t>11.12.2019</a:t>
            </a:fld>
            <a:endParaRPr lang="lv-LV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CB63-AABA-4E81-8E37-87464D80A25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276486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ttēl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lv-LV"/>
              <a:t>Noklikšķiniet uz ikonas, lai pievienotu attēlu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5699-86AA-4F17-8A0E-32F163764709}" type="datetimeFigureOut">
              <a:rPr lang="lv-LV" smtClean="0"/>
              <a:t>11.12.2019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CB63-AABA-4E81-8E37-87464D80A25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2304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DDB5699-86AA-4F17-8A0E-32F163764709}" type="datetimeFigureOut">
              <a:rPr lang="lv-LV" smtClean="0"/>
              <a:t>11.12.2019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ECB63-AABA-4E81-8E37-87464D80A25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3003539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engineeringprojects.com/2018/06/introduction-to-arduino-nano.html" TargetMode="External"/><Relationship Id="rId7" Type="http://schemas.openxmlformats.org/officeDocument/2006/relationships/hyperlink" Target="https://create.arduino.cc/projecthub/Arduino_Genuino/getting-started-with-the-arduino-desktop-ide-623be4" TargetMode="External"/><Relationship Id="rId2" Type="http://schemas.openxmlformats.org/officeDocument/2006/relationships/hyperlink" Target="https://blog.tigerstop.com/what-is-an-i/o-pi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heengineeringprojects.com/2017/08/introduction-to-atmega328.html" TargetMode="External"/><Relationship Id="rId5" Type="http://schemas.openxmlformats.org/officeDocument/2006/relationships/hyperlink" Target="https://github.com/" TargetMode="External"/><Relationship Id="rId4" Type="http://schemas.openxmlformats.org/officeDocument/2006/relationships/hyperlink" Target="https://learn.sparkfun.com/tutorials/what-is-an-arduino/al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3C10B20B-F0F6-4B01-8E15-B78504A584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 err="1"/>
              <a:t>Arduino</a:t>
            </a:r>
            <a:r>
              <a:rPr lang="lv-LV" dirty="0"/>
              <a:t>, </a:t>
            </a:r>
            <a:r>
              <a:rPr lang="lv-LV" dirty="0" err="1"/>
              <a:t>Atmega</a:t>
            </a:r>
            <a:r>
              <a:rPr lang="lv-LV" dirty="0"/>
              <a:t> 328, </a:t>
            </a:r>
            <a:r>
              <a:rPr lang="lv-LV" dirty="0" err="1"/>
              <a:t>Arduino</a:t>
            </a:r>
            <a:r>
              <a:rPr lang="lv-LV" dirty="0"/>
              <a:t> </a:t>
            </a:r>
            <a:r>
              <a:rPr lang="lv-LV" dirty="0" err="1"/>
              <a:t>Nano</a:t>
            </a:r>
            <a:endParaRPr lang="lv-LV" dirty="0"/>
          </a:p>
        </p:txBody>
      </p:sp>
      <p:sp>
        <p:nvSpPr>
          <p:cNvPr id="3" name="Apakšvirsraksts 2">
            <a:extLst>
              <a:ext uri="{FF2B5EF4-FFF2-40B4-BE49-F238E27FC236}">
                <a16:creationId xmlns:a16="http://schemas.microsoft.com/office/drawing/2014/main" id="{D0CB5373-832B-4F3A-91B4-1829882CD1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v-LV" dirty="0"/>
              <a:t>Veidoja: Kristers Jānītis 10.</a:t>
            </a:r>
            <a:r>
              <a:rPr lang="lv-LV" baseline="30000" dirty="0"/>
              <a:t>a</a:t>
            </a:r>
            <a:r>
              <a:rPr lang="lv-LV" dirty="0"/>
              <a:t> klase</a:t>
            </a:r>
          </a:p>
        </p:txBody>
      </p:sp>
    </p:spTree>
    <p:extLst>
      <p:ext uri="{BB962C8B-B14F-4D97-AF65-F5344CB8AC3E}">
        <p14:creationId xmlns:p14="http://schemas.microsoft.com/office/powerpoint/2010/main" val="1743817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2A62A132-D063-4965-B092-1967A7BEA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3 </a:t>
            </a:r>
            <a:r>
              <a:rPr lang="lv-LV" dirty="0" err="1"/>
              <a:t>arduino</a:t>
            </a:r>
            <a:r>
              <a:rPr lang="lv-LV" dirty="0"/>
              <a:t> projekti, kurus es vēlētos izveidot.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5FA76992-3876-4077-8DD1-75D9FF67E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2. AM mūzikas </a:t>
            </a:r>
            <a:r>
              <a:rPr lang="lv-LV" dirty="0" err="1"/>
              <a:t>transmiters</a:t>
            </a:r>
            <a:endParaRPr lang="lv-LV" dirty="0"/>
          </a:p>
          <a:p>
            <a:r>
              <a:rPr lang="lv-LV" dirty="0"/>
              <a:t>Vajadzīgs: </a:t>
            </a:r>
            <a:r>
              <a:rPr lang="lv-LV" dirty="0" err="1"/>
              <a:t>Arduino</a:t>
            </a:r>
            <a:r>
              <a:rPr lang="lv-LV" dirty="0"/>
              <a:t> </a:t>
            </a:r>
            <a:r>
              <a:rPr lang="lv-LV" dirty="0" err="1"/>
              <a:t>nano</a:t>
            </a:r>
            <a:r>
              <a:rPr lang="lv-LV" dirty="0"/>
              <a:t> r3, rezistors 10k, </a:t>
            </a:r>
            <a:r>
              <a:rPr lang="lv-LV" dirty="0" err="1"/>
              <a:t>condensātors</a:t>
            </a:r>
            <a:r>
              <a:rPr lang="lv-LV" dirty="0"/>
              <a:t> 10 µF, </a:t>
            </a:r>
            <a:r>
              <a:rPr lang="lv-LV" dirty="0" err="1"/>
              <a:t>breadboard</a:t>
            </a:r>
            <a:r>
              <a:rPr lang="lv-LV" dirty="0"/>
              <a:t>.</a:t>
            </a:r>
          </a:p>
          <a:p>
            <a:endParaRPr lang="lv-LV" dirty="0"/>
          </a:p>
        </p:txBody>
      </p:sp>
      <p:pic>
        <p:nvPicPr>
          <p:cNvPr id="7170" name="Picture 2" descr="https://hackster.imgix.net/uploads/attachments/1021963/_XbaBa5XZNb.blob?auto=compress%2Cformat&amp;w=900&amp;h=675&amp;fit=min">
            <a:extLst>
              <a:ext uri="{FF2B5EF4-FFF2-40B4-BE49-F238E27FC236}">
                <a16:creationId xmlns:a16="http://schemas.microsoft.com/office/drawing/2014/main" id="{C4B9BB2E-A85B-44DD-8586-EE6F9FFEE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787" y="3284420"/>
            <a:ext cx="3788617" cy="284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808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2ED13258-4970-4513-B87C-C679170C6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3 </a:t>
            </a:r>
            <a:r>
              <a:rPr lang="lv-LV" dirty="0" err="1"/>
              <a:t>arduino</a:t>
            </a:r>
            <a:r>
              <a:rPr lang="lv-LV" dirty="0"/>
              <a:t> projekti, kurus es vēlētos izveidot.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70A24762-0F36-44DE-AD70-86716C5F9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3. GPS lokācijas meklētājs.</a:t>
            </a:r>
          </a:p>
          <a:p>
            <a:r>
              <a:rPr lang="lv-LV" dirty="0"/>
              <a:t>Vajadzīgs: </a:t>
            </a:r>
            <a:r>
              <a:rPr lang="lv-LV" dirty="0" err="1"/>
              <a:t>Arduino</a:t>
            </a:r>
            <a:r>
              <a:rPr lang="lv-LV" dirty="0"/>
              <a:t> </a:t>
            </a:r>
            <a:r>
              <a:rPr lang="lv-LV" dirty="0" err="1"/>
              <a:t>uno</a:t>
            </a:r>
            <a:r>
              <a:rPr lang="lv-LV" dirty="0"/>
              <a:t>, </a:t>
            </a:r>
            <a:r>
              <a:rPr lang="lv-LV" dirty="0" err="1"/>
              <a:t>Genuino</a:t>
            </a:r>
            <a:r>
              <a:rPr lang="lv-LV" dirty="0"/>
              <a:t> </a:t>
            </a:r>
            <a:r>
              <a:rPr lang="lv-LV" dirty="0" err="1"/>
              <a:t>uno</a:t>
            </a:r>
            <a:r>
              <a:rPr lang="lv-LV" dirty="0"/>
              <a:t>, GPS modulis, </a:t>
            </a:r>
            <a:r>
              <a:rPr lang="lv-LV" dirty="0" err="1"/>
              <a:t>adafruit</a:t>
            </a:r>
            <a:r>
              <a:rPr lang="lv-LV" dirty="0"/>
              <a:t> </a:t>
            </a:r>
            <a:r>
              <a:rPr lang="lv-LV" dirty="0" err="1"/>
              <a:t>rgb</a:t>
            </a:r>
            <a:r>
              <a:rPr lang="lv-LV" dirty="0"/>
              <a:t> </a:t>
            </a:r>
            <a:r>
              <a:rPr lang="lv-LV" dirty="0" err="1"/>
              <a:t>blacklight</a:t>
            </a:r>
            <a:r>
              <a:rPr lang="lv-LV" dirty="0"/>
              <a:t> LCD</a:t>
            </a:r>
          </a:p>
        </p:txBody>
      </p:sp>
      <p:pic>
        <p:nvPicPr>
          <p:cNvPr id="9218" name="Picture 2" descr="https://hackster.imgix.net/uploads/attachments/1032431/_s1rIH47z1T.blob?auto=compress%2Cformat&amp;w=900&amp;h=675&amp;fit=min">
            <a:extLst>
              <a:ext uri="{FF2B5EF4-FFF2-40B4-BE49-F238E27FC236}">
                <a16:creationId xmlns:a16="http://schemas.microsoft.com/office/drawing/2014/main" id="{D8936AFD-61B5-47D4-BA18-2CDB82B43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207" y="3585014"/>
            <a:ext cx="3758390" cy="282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383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7FF9DC7A-3E04-4598-A9E2-476D8FB00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Paldies par uzmanību!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CDFD7070-7278-41F7-A4C5-B978589E2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980967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irsraksts 1">
            <a:extLst>
              <a:ext uri="{FF2B5EF4-FFF2-40B4-BE49-F238E27FC236}">
                <a16:creationId xmlns:a16="http://schemas.microsoft.com/office/drawing/2014/main" id="{43F86BB6-355F-4300-877C-D5754F5A7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lv-LV">
                <a:solidFill>
                  <a:srgbClr val="EBEBEB"/>
                </a:solidFill>
              </a:rPr>
              <a:t>Kas ir arduino?</a:t>
            </a:r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ABEE1661-36D1-471C-B2F2-FC4E8B690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lv-LV" sz="1900" err="1"/>
              <a:t>Arduino</a:t>
            </a:r>
            <a:r>
              <a:rPr lang="lv-LV" sz="1900"/>
              <a:t> ir atvērtā pirmkoda aparatūras un programmatūras uzņēmums, projekts un lietotāju kopiena, kas projektē un ražo </a:t>
            </a:r>
            <a:r>
              <a:rPr lang="lv-LV" sz="1900" err="1"/>
              <a:t>single</a:t>
            </a:r>
            <a:r>
              <a:rPr lang="lv-LV" sz="1900"/>
              <a:t> </a:t>
            </a:r>
            <a:r>
              <a:rPr lang="lv-LV" sz="1900" err="1"/>
              <a:t>board</a:t>
            </a:r>
            <a:r>
              <a:rPr lang="lv-LV" sz="1900"/>
              <a:t> </a:t>
            </a:r>
            <a:r>
              <a:rPr lang="lv-LV" sz="1900" err="1"/>
              <a:t>mikrokontrolierus</a:t>
            </a:r>
            <a:r>
              <a:rPr lang="lv-LV" sz="1900"/>
              <a:t> un </a:t>
            </a:r>
            <a:r>
              <a:rPr lang="lv-LV" sz="1900" err="1"/>
              <a:t>mikrokontrolieru</a:t>
            </a:r>
            <a:r>
              <a:rPr lang="lv-LV" sz="1900"/>
              <a:t> komplektus digitālo ierīču veidošanai. Tās produkti ir licencēti saskaņā ar GNU </a:t>
            </a:r>
            <a:r>
              <a:rPr lang="lv-LV" sz="1900" err="1"/>
              <a:t>Lesser</a:t>
            </a:r>
            <a:r>
              <a:rPr lang="lv-LV" sz="1900"/>
              <a:t> </a:t>
            </a:r>
            <a:r>
              <a:rPr lang="lv-LV" sz="1900" err="1"/>
              <a:t>General</a:t>
            </a:r>
            <a:r>
              <a:rPr lang="lv-LV" sz="1900"/>
              <a:t> </a:t>
            </a:r>
            <a:r>
              <a:rPr lang="lv-LV" sz="1900" err="1"/>
              <a:t>Public</a:t>
            </a:r>
            <a:r>
              <a:rPr lang="lv-LV" sz="1900"/>
              <a:t> </a:t>
            </a:r>
            <a:r>
              <a:rPr lang="lv-LV" sz="1900" err="1"/>
              <a:t>License</a:t>
            </a:r>
            <a:r>
              <a:rPr lang="lv-LV" sz="1900"/>
              <a:t> (LGPL) vai GNU </a:t>
            </a:r>
            <a:r>
              <a:rPr lang="lv-LV" sz="1900" err="1"/>
              <a:t>General</a:t>
            </a:r>
            <a:r>
              <a:rPr lang="lv-LV" sz="1900"/>
              <a:t> </a:t>
            </a:r>
            <a:r>
              <a:rPr lang="lv-LV" sz="1900" err="1"/>
              <a:t>Public</a:t>
            </a:r>
            <a:r>
              <a:rPr lang="lv-LV" sz="1900"/>
              <a:t> </a:t>
            </a:r>
            <a:r>
              <a:rPr lang="lv-LV" sz="1900" err="1"/>
              <a:t>License</a:t>
            </a:r>
            <a:r>
              <a:rPr lang="lv-LV" sz="1900"/>
              <a:t> (GPL) [1], kas ļauj ražot </a:t>
            </a:r>
            <a:r>
              <a:rPr lang="lv-LV" sz="1900" err="1"/>
              <a:t>Arduino</a:t>
            </a:r>
            <a:r>
              <a:rPr lang="lv-LV" sz="1900"/>
              <a:t> plates un izplatīt programmatūru jebkurai personai. </a:t>
            </a:r>
            <a:r>
              <a:rPr lang="lv-LV" sz="1900" err="1"/>
              <a:t>Arduino</a:t>
            </a:r>
            <a:r>
              <a:rPr lang="lv-LV" sz="1900"/>
              <a:t> dēļi ir nopērkami komerciālā veidā vai kā pašdarināti (DIY) komplekti.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1FE2D1A-B7B1-4617-B7BD-EC0F7AB3A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1916" y="2852834"/>
            <a:ext cx="5451627" cy="305291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042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irsraksts 1">
            <a:extLst>
              <a:ext uri="{FF2B5EF4-FFF2-40B4-BE49-F238E27FC236}">
                <a16:creationId xmlns:a16="http://schemas.microsoft.com/office/drawing/2014/main" id="{65D30DB7-81DB-4AF8-A9E9-C35422058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lv-LV">
                <a:solidFill>
                  <a:srgbClr val="EBEBEB"/>
                </a:solidFill>
              </a:rPr>
              <a:t>Kas ir atmega 328?</a:t>
            </a:r>
          </a:p>
        </p:txBody>
      </p:sp>
      <p:sp>
        <p:nvSpPr>
          <p:cNvPr id="73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956CB7C-FB39-448D-9B61-E769E7C0B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63742" y="1770607"/>
            <a:ext cx="3980139" cy="331678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76C5A917-31FA-476C-BBDD-0A5A89863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lv-LV" sz="1600">
                <a:solidFill>
                  <a:srgbClr val="FFFFFF"/>
                </a:solidFill>
              </a:rPr>
              <a:t>Atmega 328 ir viena čipa mikrokontrollieris. </a:t>
            </a:r>
          </a:p>
          <a:p>
            <a:pPr>
              <a:lnSpc>
                <a:spcPct val="90000"/>
              </a:lnSpc>
            </a:pPr>
            <a:r>
              <a:rPr lang="lv-LV" sz="1600" b="1">
                <a:solidFill>
                  <a:srgbClr val="FFFFFF"/>
                </a:solidFill>
              </a:rPr>
              <a:t>Specifikācijas:</a:t>
            </a:r>
            <a:r>
              <a:rPr lang="lv-LV" sz="1600">
                <a:solidFill>
                  <a:srgbClr val="FFFFFF"/>
                </a:solidFill>
              </a:rPr>
              <a:t> Atmel 8 bitu AVR RISC bāzes mikrokontrolleris apvieno 32 KB ISP zibatmiņu ar lasīšanas un rakstīšanas iespējām, 1 KB EEPROM, 2 KB SRAM, 23 vispārējas nozīmes I / O pini, 32 vispārēja lietojuma darba reģistrus, trīs elastīgus taimerus / skaitītāji ar salīdzināšanas režīmiem, iekšējie un ārējie pārtraukumi, seriāli programmējams USART, uz baitiem orientēts 2 vadu seriālais interfeiss, SPI seriālais ports, 6 kanālu 10 bitu A / D pārveidotājs (8 kanālu TQFP un QFN / MLF pakotnēs) , programmējams sargsuņa taimeris ar iekšējo oscilatoru un pieci programmatūras izvēles enerģijas taupīšanas režīmi. Ierīce darbojas no 1,8 līdz 5,5 voltiem. Ierīces caurlaidspēja tuvojas 1 MIPS / MHz. [1]</a:t>
            </a:r>
          </a:p>
        </p:txBody>
      </p:sp>
    </p:spTree>
    <p:extLst>
      <p:ext uri="{BB962C8B-B14F-4D97-AF65-F5344CB8AC3E}">
        <p14:creationId xmlns:p14="http://schemas.microsoft.com/office/powerpoint/2010/main" val="2018339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6E31A384-FE77-415F-8094-478FE6CCB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lv-LV" sz="2900"/>
              <a:t>Kas ir </a:t>
            </a:r>
            <a:r>
              <a:rPr lang="lv-LV" sz="2900" err="1"/>
              <a:t>arduino</a:t>
            </a:r>
            <a:r>
              <a:rPr lang="lv-LV" sz="2900"/>
              <a:t> </a:t>
            </a:r>
            <a:r>
              <a:rPr lang="lv-LV" sz="2900" err="1"/>
              <a:t>nano</a:t>
            </a:r>
            <a:r>
              <a:rPr lang="lv-LV" sz="2900"/>
              <a:t>?</a:t>
            </a:r>
            <a:br>
              <a:rPr lang="lv-LV" sz="2900"/>
            </a:br>
            <a:endParaRPr lang="lv-LV" sz="290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7DAA46B9-B7E8-4487-B28E-C63A6EB7A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5" name="Freeform 23">
            <a:extLst>
              <a:ext uri="{FF2B5EF4-FFF2-40B4-BE49-F238E27FC236}">
                <a16:creationId xmlns:a16="http://schemas.microsoft.com/office/drawing/2014/main" id="{C866818C-1E5F-475A-B310-3C06B555F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s://i1.wp.com/kazus.ru/nuke/objects/circuits/X/x3k917w5473092msv091x023nv98fw5e/image/msgeq7-schematic.jpg">
            <a:extLst>
              <a:ext uri="{FF2B5EF4-FFF2-40B4-BE49-F238E27FC236}">
                <a16:creationId xmlns:a16="http://schemas.microsoft.com/office/drawing/2014/main" id="{FE02FC1F-1DDA-44DD-89B3-59F56D31F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72481" y="647699"/>
            <a:ext cx="4293328" cy="268333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D12AFDE8-E1ED-4A49-B8B3-4953F4B8A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F75A3858-543C-41A3-BC0D-6BA0A661F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r>
              <a:rPr lang="lv-LV" dirty="0" err="1"/>
              <a:t>Arduino</a:t>
            </a:r>
            <a:r>
              <a:rPr lang="lv-LV" dirty="0"/>
              <a:t> </a:t>
            </a:r>
            <a:r>
              <a:rPr lang="lv-LV" dirty="0" err="1"/>
              <a:t>Nano</a:t>
            </a:r>
            <a:r>
              <a:rPr lang="lv-LV" dirty="0"/>
              <a:t> ir maza, pilnīga un </a:t>
            </a:r>
            <a:r>
              <a:rPr lang="lv-LV" dirty="0" err="1"/>
              <a:t>breadboardam</a:t>
            </a:r>
            <a:r>
              <a:rPr lang="lv-LV" dirty="0"/>
              <a:t> draudzīga plate, kuras pamatā ir ATmega328 (</a:t>
            </a:r>
            <a:r>
              <a:rPr lang="lv-LV" dirty="0" err="1"/>
              <a:t>Arduino</a:t>
            </a:r>
            <a:r>
              <a:rPr lang="lv-LV" dirty="0"/>
              <a:t> </a:t>
            </a:r>
            <a:r>
              <a:rPr lang="lv-LV" dirty="0" err="1"/>
              <a:t>Nano</a:t>
            </a:r>
            <a:r>
              <a:rPr lang="lv-LV" dirty="0"/>
              <a:t> 3.x). Tam ir vairāk vai mazāk tāda pati </a:t>
            </a:r>
            <a:r>
              <a:rPr lang="lv-LV" dirty="0" err="1"/>
              <a:t>Arduino</a:t>
            </a:r>
            <a:r>
              <a:rPr lang="lv-LV" dirty="0"/>
              <a:t> </a:t>
            </a:r>
            <a:r>
              <a:rPr lang="lv-LV" dirty="0" err="1"/>
              <a:t>Duemilanove</a:t>
            </a:r>
            <a:r>
              <a:rPr lang="lv-LV" dirty="0"/>
              <a:t> funkcionalitāte, bet citā paketē. Tam trūkst tikai līdzstrāvas kontaktligzdas, un tas darbojas ar Mini-B USB kabeli, nevis parasto.</a:t>
            </a:r>
          </a:p>
        </p:txBody>
      </p:sp>
      <p:pic>
        <p:nvPicPr>
          <p:cNvPr id="1026" name="Picture 2" descr="https://imgaz2.staticbg.com/thumb/large/oaupload/banggood/images/4D/75/bfacef5e-9ca0-4650-85a3-87a23e196292.JPG">
            <a:extLst>
              <a:ext uri="{FF2B5EF4-FFF2-40B4-BE49-F238E27FC236}">
                <a16:creationId xmlns:a16="http://schemas.microsoft.com/office/drawing/2014/main" id="{8CCA4397-497A-47AC-B10C-A118A9279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58432" y="3526971"/>
            <a:ext cx="2721427" cy="272142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291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C9305FE0-3EE3-4F08-B540-9D04143F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Kā var programmēt </a:t>
            </a:r>
            <a:r>
              <a:rPr lang="lv-LV" dirty="0" err="1"/>
              <a:t>arduino</a:t>
            </a:r>
            <a:r>
              <a:rPr lang="lv-LV" dirty="0"/>
              <a:t>?</a:t>
            </a:r>
            <a:br>
              <a:rPr lang="lv-LV" dirty="0"/>
            </a:br>
            <a:endParaRPr lang="lv-LV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93FA260F-6DA4-481E-8B24-7A76FF905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err="1"/>
              <a:t>Arduino</a:t>
            </a:r>
            <a:r>
              <a:rPr lang="lv-LV" dirty="0"/>
              <a:t> funkcijas tiek programmētas Java un izmantotas C/C++ </a:t>
            </a:r>
            <a:r>
              <a:rPr lang="lv-LV" dirty="0" err="1"/>
              <a:t>programēšnas</a:t>
            </a:r>
            <a:r>
              <a:rPr lang="lv-LV" dirty="0"/>
              <a:t> valodas.</a:t>
            </a:r>
          </a:p>
          <a:p>
            <a:r>
              <a:rPr lang="lv-LV" dirty="0"/>
              <a:t>Atvērtā pirmkoda </a:t>
            </a:r>
            <a:r>
              <a:rPr lang="lv-LV" dirty="0" err="1"/>
              <a:t>Arduino</a:t>
            </a:r>
            <a:r>
              <a:rPr lang="lv-LV" dirty="0"/>
              <a:t> programmatūra (IDE) ļauj ērti rakstīt kodu un augšupielādēt to </a:t>
            </a:r>
            <a:r>
              <a:rPr lang="lv-LV" dirty="0" err="1"/>
              <a:t>boardā</a:t>
            </a:r>
            <a:r>
              <a:rPr lang="lv-LV" dirty="0"/>
              <a:t>. Tas darbojas sistēmās Windows, Mac OS X un </a:t>
            </a:r>
            <a:r>
              <a:rPr lang="lv-LV" dirty="0" err="1"/>
              <a:t>Linux</a:t>
            </a:r>
            <a:r>
              <a:rPr lang="lv-LV" dirty="0"/>
              <a:t>. Vide ir rakstīta Java un balstīta uz </a:t>
            </a:r>
            <a:r>
              <a:rPr lang="lv-LV" dirty="0" err="1"/>
              <a:t>Processing</a:t>
            </a:r>
            <a:r>
              <a:rPr lang="lv-LV" dirty="0"/>
              <a:t> un citu atvērtā pirmkoda programmatūru.</a:t>
            </a:r>
          </a:p>
          <a:p>
            <a:r>
              <a:rPr lang="lv-LV" dirty="0"/>
              <a:t>Esmu </a:t>
            </a:r>
            <a:r>
              <a:rPr lang="lv-LV" dirty="0" err="1"/>
              <a:t>saskāries</a:t>
            </a:r>
            <a:r>
              <a:rPr lang="lv-LV" dirty="0"/>
              <a:t> ar Java un </a:t>
            </a:r>
            <a:r>
              <a:rPr lang="lv-LV" dirty="0" err="1"/>
              <a:t>JavaScript</a:t>
            </a:r>
            <a:r>
              <a:rPr lang="lv-LV" dirty="0"/>
              <a:t> programmēšanas valodām, un ar to palīdzību līdz šim veidoju </a:t>
            </a:r>
            <a:r>
              <a:rPr lang="lv-LV" dirty="0" err="1"/>
              <a:t>web</a:t>
            </a:r>
            <a:r>
              <a:rPr lang="lv-LV" dirty="0"/>
              <a:t> lapu.</a:t>
            </a:r>
          </a:p>
        </p:txBody>
      </p:sp>
    </p:spTree>
    <p:extLst>
      <p:ext uri="{BB962C8B-B14F-4D97-AF65-F5344CB8AC3E}">
        <p14:creationId xmlns:p14="http://schemas.microsoft.com/office/powerpoint/2010/main" val="2321496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irsraksts 1">
            <a:extLst>
              <a:ext uri="{FF2B5EF4-FFF2-40B4-BE49-F238E27FC236}">
                <a16:creationId xmlns:a16="http://schemas.microsoft.com/office/drawing/2014/main" id="{ACEFC9BD-26F4-4C04-83DC-2C7631537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lv-LV" sz="3600">
                <a:solidFill>
                  <a:srgbClr val="EBEBEB"/>
                </a:solidFill>
              </a:rPr>
              <a:t>Kā sagatavoties darbam ar Arduino?</a:t>
            </a:r>
          </a:p>
        </p:txBody>
      </p:sp>
      <p:sp>
        <p:nvSpPr>
          <p:cNvPr id="73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098" name="Picture 2" descr="https://i.pinimg.com/originals/f7/4e/a0/f74ea0aab7362819f8c5a1f514be6ab6.jpg">
            <a:extLst>
              <a:ext uri="{FF2B5EF4-FFF2-40B4-BE49-F238E27FC236}">
                <a16:creationId xmlns:a16="http://schemas.microsoft.com/office/drawing/2014/main" id="{1A8E08B8-71B0-4FED-9D5F-B61B029C9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3992" y="1896217"/>
            <a:ext cx="5449889" cy="306556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1B7DAB16-4D36-4E0C-B831-9547BD901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lv-LV" sz="1700">
                <a:solidFill>
                  <a:srgbClr val="EBEBEB"/>
                </a:solidFill>
              </a:rPr>
              <a:t>Pieslēgt pamatplati strāvas avotam (ar DC konektoru)</a:t>
            </a:r>
          </a:p>
          <a:p>
            <a:pPr>
              <a:lnSpc>
                <a:spcPct val="90000"/>
              </a:lnSpc>
            </a:pPr>
            <a:r>
              <a:rPr lang="lv-LV" sz="1700">
                <a:solidFill>
                  <a:srgbClr val="EBEBEB"/>
                </a:solidFill>
              </a:rPr>
              <a:t>Izveidot savienojumu ar internetu</a:t>
            </a:r>
          </a:p>
          <a:p>
            <a:pPr>
              <a:lnSpc>
                <a:spcPct val="90000"/>
              </a:lnSpc>
            </a:pPr>
            <a:r>
              <a:rPr lang="lv-LV" sz="1700">
                <a:solidFill>
                  <a:srgbClr val="EBEBEB"/>
                </a:solidFill>
              </a:rPr>
              <a:t>Uz pc instalēt arduino programmu</a:t>
            </a:r>
          </a:p>
          <a:p>
            <a:pPr>
              <a:lnSpc>
                <a:spcPct val="90000"/>
              </a:lnSpc>
            </a:pPr>
            <a:r>
              <a:rPr lang="lv-LV" sz="1700">
                <a:solidFill>
                  <a:srgbClr val="EBEBEB"/>
                </a:solidFill>
              </a:rPr>
              <a:t>Instalēt arduino programmatūru</a:t>
            </a:r>
          </a:p>
          <a:p>
            <a:pPr>
              <a:lnSpc>
                <a:spcPct val="90000"/>
              </a:lnSpc>
            </a:pPr>
            <a:r>
              <a:rPr lang="lv-LV" sz="1700">
                <a:solidFill>
                  <a:srgbClr val="EBEBEB"/>
                </a:solidFill>
              </a:rPr>
              <a:t>Pievienot vajadzīgās komponentes</a:t>
            </a:r>
          </a:p>
          <a:p>
            <a:pPr>
              <a:lnSpc>
                <a:spcPct val="90000"/>
              </a:lnSpc>
            </a:pPr>
            <a:r>
              <a:rPr lang="lv-LV" sz="1700">
                <a:solidFill>
                  <a:srgbClr val="EBEBEB"/>
                </a:solidFill>
              </a:rPr>
              <a:t>Uzprogrammēt vajadzīgās funkcijas</a:t>
            </a:r>
          </a:p>
        </p:txBody>
      </p:sp>
    </p:spTree>
    <p:extLst>
      <p:ext uri="{BB962C8B-B14F-4D97-AF65-F5344CB8AC3E}">
        <p14:creationId xmlns:p14="http://schemas.microsoft.com/office/powerpoint/2010/main" val="2191007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irsraksts 1">
            <a:extLst>
              <a:ext uri="{FF2B5EF4-FFF2-40B4-BE49-F238E27FC236}">
                <a16:creationId xmlns:a16="http://schemas.microsoft.com/office/drawing/2014/main" id="{7FBEDA9A-03C1-47C8-A88B-391060B05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lv-LV">
                <a:solidFill>
                  <a:srgbClr val="EBEBEB"/>
                </a:solidFill>
              </a:rPr>
              <a:t>Kas ir I/O pini?</a:t>
            </a:r>
          </a:p>
        </p:txBody>
      </p:sp>
      <p:sp>
        <p:nvSpPr>
          <p:cNvPr id="73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122" name="Picture 2" descr="https://blog.tigerstop.com/hs-fs/hubfs/What-is-an-Io-Pin-683x514.jpg?width=683&amp;name=What-is-an-Io-Pin-683x514.jpg">
            <a:extLst>
              <a:ext uri="{FF2B5EF4-FFF2-40B4-BE49-F238E27FC236}">
                <a16:creationId xmlns:a16="http://schemas.microsoft.com/office/drawing/2014/main" id="{F9279B14-1E80-4312-B1AC-B2E374139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3992" y="1378478"/>
            <a:ext cx="5449889" cy="410104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30A63DCF-AC2C-48C1-9EBA-8F4CB0E56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lv-LV">
                <a:solidFill>
                  <a:srgbClr val="EBEBEB"/>
                </a:solidFill>
              </a:rPr>
              <a:t>I/O pins ir gan inputs, gan outputs un ir iespējams izmantot abas funkcijas vienlaicīgi. Input pini tiek izmantoti ārpasaules nolasīšanai un output pini tiek izmantoti ārpasaules controlēšanai.</a:t>
            </a:r>
          </a:p>
        </p:txBody>
      </p:sp>
    </p:spTree>
    <p:extLst>
      <p:ext uri="{BB962C8B-B14F-4D97-AF65-F5344CB8AC3E}">
        <p14:creationId xmlns:p14="http://schemas.microsoft.com/office/powerpoint/2010/main" val="1746411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49A65C41-A399-4D96-BADC-4B6B4AA9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Saiti, ar kuru palīdzību sameklēt informāciju, par </a:t>
            </a:r>
            <a:r>
              <a:rPr lang="lv-LV" dirty="0" err="1"/>
              <a:t>arduino</a:t>
            </a:r>
            <a:r>
              <a:rPr lang="lv-LV" dirty="0"/>
              <a:t>?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54D036E8-0139-4480-82B5-C970B0EC8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lv-LV" dirty="0"/>
              <a:t>Par I/O </a:t>
            </a:r>
            <a:r>
              <a:rPr lang="lv-LV" dirty="0" err="1"/>
              <a:t>piniem</a:t>
            </a:r>
            <a:r>
              <a:rPr lang="lv-LV" dirty="0"/>
              <a:t>. </a:t>
            </a:r>
            <a:r>
              <a:rPr lang="lv-LV" dirty="0">
                <a:hlinkClick r:id="rId2" tooltip="https://blog.tigerstop.com/what-is-an-i/o-pin"/>
              </a:rPr>
              <a:t>https://blog.tigerstop.com/what-is-an-i/o-pin</a:t>
            </a:r>
            <a:r>
              <a:rPr lang="lv-LV" dirty="0"/>
              <a:t> </a:t>
            </a:r>
          </a:p>
          <a:p>
            <a:r>
              <a:rPr lang="lv-LV" dirty="0" err="1"/>
              <a:t>Arduino</a:t>
            </a:r>
            <a:r>
              <a:rPr lang="lv-LV" dirty="0"/>
              <a:t> </a:t>
            </a:r>
            <a:r>
              <a:rPr lang="lv-LV" dirty="0" err="1"/>
              <a:t>nano.</a:t>
            </a:r>
            <a:r>
              <a:rPr lang="lv-LV" dirty="0" err="1">
                <a:hlinkClick r:id="rId3" tooltip="https://www.theengineeringprojects.com/2018/06/introduction-to-arduino-nano.html"/>
              </a:rPr>
              <a:t>https</a:t>
            </a:r>
            <a:r>
              <a:rPr lang="lv-LV" dirty="0">
                <a:hlinkClick r:id="rId3" tooltip="https://www.theengineeringprojects.com/2018/06/introduction-to-arduino-nano.html"/>
              </a:rPr>
              <a:t>://www.theengineeringprojects.com/2018/06/introduction-to-arduino-nano.html</a:t>
            </a:r>
            <a:r>
              <a:rPr lang="lv-LV" dirty="0"/>
              <a:t> </a:t>
            </a:r>
          </a:p>
          <a:p>
            <a:r>
              <a:rPr lang="lv-LV" dirty="0" err="1"/>
              <a:t>Arduino</a:t>
            </a:r>
            <a:r>
              <a:rPr lang="lv-LV" dirty="0"/>
              <a:t> skaidrojums. </a:t>
            </a:r>
            <a:r>
              <a:rPr lang="lv-LV" dirty="0">
                <a:hlinkClick r:id="rId4" tooltip="https://learn.sparkfun.com/tutorials/what-is-an-arduino/all"/>
              </a:rPr>
              <a:t>https://learn.sparkfun.com/tutorials/what-is-an-arduino/all</a:t>
            </a:r>
            <a:r>
              <a:rPr lang="lv-LV" dirty="0"/>
              <a:t> </a:t>
            </a:r>
          </a:p>
          <a:p>
            <a:r>
              <a:rPr lang="lv-LV" dirty="0"/>
              <a:t>Atrast </a:t>
            </a:r>
            <a:r>
              <a:rPr lang="lv-LV" dirty="0" err="1"/>
              <a:t>Arduino</a:t>
            </a:r>
            <a:r>
              <a:rPr lang="lv-LV" dirty="0"/>
              <a:t> projektus. </a:t>
            </a:r>
            <a:r>
              <a:rPr lang="lv-LV" dirty="0">
                <a:hlinkClick r:id="rId5" tooltip="https://github.com/"/>
              </a:rPr>
              <a:t>https://github.com/</a:t>
            </a:r>
            <a:r>
              <a:rPr lang="lv-LV" dirty="0"/>
              <a:t> </a:t>
            </a:r>
          </a:p>
          <a:p>
            <a:r>
              <a:rPr lang="lv-LV" dirty="0" err="1"/>
              <a:t>Atmega</a:t>
            </a:r>
            <a:r>
              <a:rPr lang="lv-LV" dirty="0"/>
              <a:t> 328 skaidrojums. </a:t>
            </a:r>
            <a:r>
              <a:rPr lang="lv-LV" dirty="0">
                <a:hlinkClick r:id="rId6" tooltip="https://www.theengineeringprojects.com/2017/08/introduction-to-atmega328.html"/>
              </a:rPr>
              <a:t>https://www.theengineeringprojects.com/2017/08/introduction-to-atmega328.html</a:t>
            </a:r>
            <a:r>
              <a:rPr lang="lv-LV" dirty="0"/>
              <a:t> </a:t>
            </a:r>
          </a:p>
          <a:p>
            <a:r>
              <a:rPr lang="lv-LV" dirty="0" err="1"/>
              <a:t>Arduino</a:t>
            </a:r>
            <a:r>
              <a:rPr lang="lv-LV" dirty="0"/>
              <a:t> </a:t>
            </a:r>
            <a:r>
              <a:rPr lang="lv-LV" dirty="0" err="1"/>
              <a:t>desktop</a:t>
            </a:r>
            <a:r>
              <a:rPr lang="lv-LV" dirty="0"/>
              <a:t> IDE izmantošana. </a:t>
            </a:r>
            <a:r>
              <a:rPr lang="lv-LV" dirty="0">
                <a:hlinkClick r:id="rId7" tooltip="https://create.arduino.cc/projecthub/Arduino_Genuino/getting-started-with-the-arduino-desktop-ide-623be4"/>
              </a:rPr>
              <a:t>https://create.arduino.cc/projecthub/Arduino_Genuino/getting-started-with-the-arduino-desktop-ide-623be4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462269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6F20E931-8FCA-479D-8500-4D5EFB767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3 </a:t>
            </a:r>
            <a:r>
              <a:rPr lang="lv-LV" dirty="0" err="1"/>
              <a:t>arduino</a:t>
            </a:r>
            <a:r>
              <a:rPr lang="lv-LV" dirty="0"/>
              <a:t> projekti, kurus es vēlētos izveidot.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5F2A2A1C-D2CF-494A-A2FE-E32F1360A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86474"/>
            <a:ext cx="8946541" cy="4195481"/>
          </a:xfrm>
        </p:spPr>
        <p:txBody>
          <a:bodyPr/>
          <a:lstStyle/>
          <a:p>
            <a:r>
              <a:rPr lang="lv-LV" dirty="0"/>
              <a:t>1. Pirkstu nospieduma durvju slēdzis.</a:t>
            </a:r>
          </a:p>
          <a:p>
            <a:r>
              <a:rPr lang="lv-LV" dirty="0"/>
              <a:t>Vajadzīgs: </a:t>
            </a:r>
            <a:r>
              <a:rPr lang="lv-LV" dirty="0" err="1"/>
              <a:t>Arduino</a:t>
            </a:r>
            <a:r>
              <a:rPr lang="lv-LV" dirty="0"/>
              <a:t>, 9V baterija, pirkstu nospiedumu lasītājs, mini motors, kurš pagriež vītni, Dators, ar </a:t>
            </a:r>
            <a:r>
              <a:rPr lang="lv-LV" dirty="0" err="1"/>
              <a:t>Arduino</a:t>
            </a:r>
            <a:r>
              <a:rPr lang="lv-LV" dirty="0"/>
              <a:t> IDE, prasmes programmēt.</a:t>
            </a:r>
          </a:p>
        </p:txBody>
      </p:sp>
      <p:pic>
        <p:nvPicPr>
          <p:cNvPr id="4" name="Picture 2" descr="https://i.pinimg.com/originals/f7/4e/a0/f74ea0aab7362819f8c5a1f514be6ab6.jpg">
            <a:extLst>
              <a:ext uri="{FF2B5EF4-FFF2-40B4-BE49-F238E27FC236}">
                <a16:creationId xmlns:a16="http://schemas.microsoft.com/office/drawing/2014/main" id="{DD63CAFE-2D01-4A9A-86DD-209363FAF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60400" y="3904561"/>
            <a:ext cx="3650403" cy="205335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5901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s">
  <a:themeElements>
    <a:clrScheme name="Jons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Jons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520</Words>
  <Application>Microsoft Office PowerPoint</Application>
  <PresentationFormat>Platekrāna</PresentationFormat>
  <Paragraphs>39</Paragraphs>
  <Slides>12</Slides>
  <Notes>0</Notes>
  <HiddenSlides>0</HiddenSlides>
  <MMClips>0</MMClips>
  <ScaleCrop>false</ScaleCrop>
  <HeadingPairs>
    <vt:vector size="6" baseType="variant">
      <vt:variant>
        <vt:lpstr>Lietotie fonti</vt:lpstr>
      </vt:variant>
      <vt:variant>
        <vt:i4>3</vt:i4>
      </vt:variant>
      <vt:variant>
        <vt:lpstr>Dizains</vt:lpstr>
      </vt:variant>
      <vt:variant>
        <vt:i4>1</vt:i4>
      </vt:variant>
      <vt:variant>
        <vt:lpstr>Slaidu virsraksti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Jons</vt:lpstr>
      <vt:lpstr>Arduino, Atmega 328, Arduino Nano</vt:lpstr>
      <vt:lpstr>Kas ir arduino?</vt:lpstr>
      <vt:lpstr>Kas ir atmega 328?</vt:lpstr>
      <vt:lpstr>Kas ir arduino nano? </vt:lpstr>
      <vt:lpstr>Kā var programmēt arduino? </vt:lpstr>
      <vt:lpstr>Kā sagatavoties darbam ar Arduino?</vt:lpstr>
      <vt:lpstr>Kas ir I/O pini?</vt:lpstr>
      <vt:lpstr>Saiti, ar kuru palīdzību sameklēt informāciju, par arduino?</vt:lpstr>
      <vt:lpstr>3 arduino projekti, kurus es vēlētos izveidot.</vt:lpstr>
      <vt:lpstr>3 arduino projekti, kurus es vēlētos izveidot.</vt:lpstr>
      <vt:lpstr>3 arduino projekti, kurus es vēlētos izveidot.</vt:lpstr>
      <vt:lpstr>Paldies par uzmanību!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Arduino, Atmega 328, Arduino Nano</dc:title>
  <dc:creator>Kristers Jānītis</dc:creator>
  <cp:lastModifiedBy>Kristers Jānītis</cp:lastModifiedBy>
  <cp:revision>4</cp:revision>
  <dcterms:created xsi:type="dcterms:W3CDTF">2019-12-11T20:52:40Z</dcterms:created>
  <dcterms:modified xsi:type="dcterms:W3CDTF">2019-12-11T21:24:35Z</dcterms:modified>
</cp:coreProperties>
</file>