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7" r:id="rId4"/>
    <p:sldId id="289" r:id="rId5"/>
    <p:sldId id="288" r:id="rId6"/>
    <p:sldId id="290" r:id="rId7"/>
    <p:sldId id="307" r:id="rId8"/>
    <p:sldId id="304" r:id="rId9"/>
    <p:sldId id="291" r:id="rId10"/>
    <p:sldId id="305" r:id="rId11"/>
    <p:sldId id="306" r:id="rId12"/>
    <p:sldId id="292" r:id="rId13"/>
    <p:sldId id="294" r:id="rId14"/>
    <p:sldId id="293" r:id="rId15"/>
    <p:sldId id="295" r:id="rId16"/>
    <p:sldId id="296" r:id="rId17"/>
    <p:sldId id="298" r:id="rId18"/>
    <p:sldId id="300" r:id="rId19"/>
    <p:sldId id="301" r:id="rId20"/>
    <p:sldId id="302" r:id="rId21"/>
    <p:sldId id="303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A46704E4-362E-06A1-6D3C-5804FF13B2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EED5156-6FA5-AFF3-92DF-77C5C8D4A1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F92E-A7FE-4BF6-9639-903C908879A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E33743-1D94-E408-4513-E813119A4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9683DF7-FC46-6FE6-1DFF-D4489D310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600DE-C26B-4CBD-9524-2F646D04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7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AAF97-48FA-41BA-B1FB-13F1C08DB9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8E551-74F0-4713-891E-F4406996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0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8E551-74F0-4713-891E-F440699634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8E551-74F0-4713-891E-F440699634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52F-35A6-4E54-91B0-935672E73B36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BF5E-1D8A-406C-8128-D47204A87EAE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E593-6F62-4F2C-B789-337BED2974D9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BE4-68C2-4AE3-AF0D-A7B1432BE754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DFA7-77BC-437B-A2FE-094A910DBD2E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5C7-7C8E-42E6-A28B-CE95CFCE940C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1FE2A1F8-9898-4FA3-80B0-9C92FFF9BE7B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85B4-BFCB-49C9-86D3-284B1A7C7F02}" type="datetime1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0D94-A437-4596-B158-BDAE46581148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5434-19B2-4D3C-9B9B-7DEBAA3B7FA4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E461-1E33-4787-A934-F9B0BBDBA06B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Κοχλιαρίδης Βασίλειος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1756-AF5F-4BFD-B8B3-3FC39A2C3768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Κοχλιαρίδης Βασίλειος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4F230F15-2FD2-3266-4447-72FC33CE7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49F742D-92AD-4B63-4E33-EBE422C1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Lecture 3 – Ensemble Methods &amp; Time Series</a:t>
            </a:r>
          </a:p>
        </p:txBody>
      </p:sp>
      <p:pic>
        <p:nvPicPr>
          <p:cNvPr id="49" name="Picture 3" descr="Εικόνα που περιέχει πολυχρωμία, πασχαλιά, ροζ, δι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F5A26BA-590B-15A6-633B-BE4E3F24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" r="4765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Θέση αριθμού διαφάνειας 16">
            <a:extLst>
              <a:ext uri="{FF2B5EF4-FFF2-40B4-BE49-F238E27FC236}">
                <a16:creationId xmlns:a16="http://schemas.microsoft.com/office/drawing/2014/main" id="{472A7D57-3C48-C0A9-36FA-115EB433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FF68FE-ADD7-1536-E7BD-BDEAD12F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F367E9-0EC6-A54B-7A0B-25F94CBF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A89CCA0-21B0-B184-0EE8-32B0E337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C34C9A4-EF88-5FF1-DDB6-6AF5C9E3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Gradient Boosting (XG-Boost)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1495DF-86EF-BAED-6354-68F60B4C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940658D-3531-DF66-96B8-297C3603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E22763-65B2-A23D-57B3-6AA6E761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Multi-Class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E3450FC-1D92-043F-FFFE-26EC7C7388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0"/>
                <a:ext cx="10325000" cy="4292865"/>
              </a:xfrm>
            </p:spPr>
            <p:txBody>
              <a:bodyPr>
                <a:normAutofit/>
              </a:bodyPr>
              <a:lstStyle/>
              <a:p>
                <a:r>
                  <a:rPr lang="el-GR" dirty="0"/>
                  <a:t>Αφορούν προβλήματα ταξινόμησης με </a:t>
                </a:r>
                <a:r>
                  <a:rPr lang="en-US" i="1" dirty="0"/>
                  <a:t>N</a:t>
                </a:r>
                <a:r>
                  <a:rPr lang="el-GR" i="1" dirty="0"/>
                  <a:t> </a:t>
                </a:r>
                <a:r>
                  <a:rPr lang="el-GR" dirty="0"/>
                  <a:t>κλάσεις (0, 1, 2, …, </a:t>
                </a:r>
                <a:r>
                  <a:rPr lang="en-US" i="1" dirty="0"/>
                  <a:t>N-1)</a:t>
                </a:r>
                <a:r>
                  <a:rPr lang="el-GR" dirty="0"/>
                  <a:t>.</a:t>
                </a:r>
              </a:p>
              <a:p>
                <a:r>
                  <a:rPr lang="el-GR" dirty="0"/>
                  <a:t>Υπάρχουν αλγόριθμοι που δουλεύουν μόνο σε δυαδική ταξινόμηση (πχ </a:t>
                </a:r>
                <a:r>
                  <a:rPr lang="en-US" dirty="0"/>
                  <a:t>Logistic Regression, SVM, </a:t>
                </a:r>
                <a:r>
                  <a:rPr lang="el-GR" dirty="0"/>
                  <a:t>κλπ.</a:t>
                </a:r>
                <a:r>
                  <a:rPr lang="en-US" dirty="0"/>
                  <a:t>)</a:t>
                </a:r>
                <a:r>
                  <a:rPr lang="el-GR" dirty="0"/>
                  <a:t>, ενώ άλλοι που μπορούν να χειριστούν διαφορετικές κλάσεις (πχ </a:t>
                </a:r>
                <a:r>
                  <a:rPr lang="en-US" dirty="0"/>
                  <a:t>KNN, </a:t>
                </a:r>
                <a:r>
                  <a:rPr lang="el-GR" dirty="0"/>
                  <a:t>Νευρωνικά Δίκτυα, κλπ.).</a:t>
                </a:r>
              </a:p>
              <a:p>
                <a:r>
                  <a:rPr lang="el-GR" dirty="0"/>
                  <a:t>Μετατροπή σε Δυαδική Ταξινόμηση:</a:t>
                </a:r>
              </a:p>
              <a:p>
                <a:pPr lvl="1"/>
                <a:r>
                  <a:rPr lang="en-US" b="1" dirty="0"/>
                  <a:t>One vs Rest</a:t>
                </a:r>
                <a:r>
                  <a:rPr lang="en-US" dirty="0"/>
                  <a:t>: </a:t>
                </a:r>
                <a:r>
                  <a:rPr lang="el-GR" dirty="0"/>
                  <a:t>Για κάθε κλάση, δημιουργούμε ένα μοντέλο που προβλέπει την πιθανότητα κάποιο παράδειγμα ανήκει στην κλάση ή όχι. Επιλέγουμε τη κλάση με τη μεγαλύτερη πιθανότητα</a:t>
                </a:r>
                <a:endParaRPr lang="en-US" dirty="0"/>
              </a:p>
              <a:p>
                <a:pPr lvl="1"/>
                <a:r>
                  <a:rPr lang="en-US" b="1" dirty="0"/>
                  <a:t>One vs One</a:t>
                </a:r>
                <a:r>
                  <a:rPr lang="en-US" dirty="0"/>
                  <a:t>:</a:t>
                </a:r>
                <a:r>
                  <a:rPr lang="el-GR" dirty="0"/>
                  <a:t> Δημιουργούμε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Ν</m:t>
                        </m:r>
                        <m:d>
                          <m:dPr>
                            <m:ctrlPr>
                              <a:rPr lang="el-G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Ν</m:t>
                            </m:r>
                            <m:r>
                              <a:rPr lang="el-G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l-GR" dirty="0"/>
                  <a:t> δυαδικούς ταξινομητές, τους αναθέτουμε 2 κλάσεις τον καθένα και αυτοί αποφασίζουν σε ποια από τις 2 κλάσεις (πχ 0 ή 1) ανήκει ένα παράδειγμα. Στη συνέχεια, επιλέγουμε τη κλάση με τους περισσότερους ψήφους.</a:t>
                </a:r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E3450FC-1D92-043F-FFFE-26EC7C738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0"/>
                <a:ext cx="10325000" cy="4292865"/>
              </a:xfrm>
              <a:blipFill>
                <a:blip r:embed="rId2"/>
                <a:stretch>
                  <a:fillRect l="-177" t="-852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300BEF0-29CA-3774-D1EA-605182DB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38EF86-3F1C-1F8F-98E0-D3302E1F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One-vs-One &amp; One-vs-Rest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4059D2D-C9B7-9A6D-90EC-05DF5B43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AC0EA60-E61C-5BDF-3706-9B659EB6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89" y="2573686"/>
            <a:ext cx="5203121" cy="364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93846DA-30F0-DB5E-73B8-D71A4EA8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104" y="2573686"/>
            <a:ext cx="5203120" cy="36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22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A43871-03E1-360A-C9EF-733B36F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Time Series (1)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939DC57-767C-FFCB-FAF7-91C83C97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7109313" cy="4051338"/>
          </a:xfrm>
        </p:spPr>
        <p:txBody>
          <a:bodyPr>
            <a:normAutofit/>
          </a:bodyPr>
          <a:lstStyle/>
          <a:p>
            <a:r>
              <a:rPr lang="en-US" dirty="0"/>
              <a:t>Sequential Data </a:t>
            </a:r>
            <a:r>
              <a:rPr lang="el-GR" dirty="0"/>
              <a:t>(</a:t>
            </a:r>
            <a:r>
              <a:rPr lang="en-US" dirty="0"/>
              <a:t>Time-dependent variables</a:t>
            </a:r>
            <a:r>
              <a:rPr lang="el-GR" dirty="0"/>
              <a:t>).</a:t>
            </a:r>
          </a:p>
          <a:p>
            <a:r>
              <a:rPr lang="en-US" dirty="0"/>
              <a:t>Time series analysis:</a:t>
            </a:r>
            <a:endParaRPr lang="el-GR" dirty="0"/>
          </a:p>
          <a:p>
            <a:pPr lvl="1"/>
            <a:r>
              <a:rPr lang="en-US" b="1" dirty="0"/>
              <a:t>Trend</a:t>
            </a:r>
            <a:r>
              <a:rPr lang="en-US" dirty="0"/>
              <a:t>: Whether the values increase or decrease (move away from the average) or remain around the average over a specified period.</a:t>
            </a:r>
          </a:p>
          <a:p>
            <a:pPr lvl="1"/>
            <a:r>
              <a:rPr lang="en-US" b="1" dirty="0"/>
              <a:t>Seasonality</a:t>
            </a:r>
            <a:r>
              <a:rPr lang="en-US" dirty="0"/>
              <a:t>: Typical shifts in the trend (e.g., the temperature increases every summer, while it decreases during winter).</a:t>
            </a:r>
          </a:p>
          <a:p>
            <a:pPr lvl="1"/>
            <a:r>
              <a:rPr lang="en-US" b="1" dirty="0"/>
              <a:t>Cyclicality</a:t>
            </a:r>
            <a:r>
              <a:rPr lang="en-US" dirty="0"/>
              <a:t>: Unusual shifts in the trend</a:t>
            </a:r>
            <a:r>
              <a:rPr lang="el-GR" dirty="0"/>
              <a:t>, </a:t>
            </a:r>
            <a:r>
              <a:rPr lang="en-US" dirty="0"/>
              <a:t>without obvious patterns (e.g., Cryptocurrency trend shifts).</a:t>
            </a:r>
          </a:p>
          <a:p>
            <a:pPr lvl="1"/>
            <a:r>
              <a:rPr lang="en-US" b="1" dirty="0"/>
              <a:t>Irregularity</a:t>
            </a:r>
            <a:r>
              <a:rPr lang="en-US" dirty="0"/>
              <a:t>: Small increases or decreases of the variable that cannot easily be explained (e.g., noise).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49CCC5F-9489-D5E8-C5C1-4824960D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89C132A-2122-D566-5589-9E2FABDB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(2)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941A303-AE0B-38F7-66A3-40EBE0BE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5F11660E-7C8B-09B2-9A42-9CAADDA80355}"/>
              </a:ext>
            </a:extLst>
          </p:cNvPr>
          <p:cNvGrpSpPr/>
          <p:nvPr/>
        </p:nvGrpSpPr>
        <p:grpSpPr>
          <a:xfrm>
            <a:off x="2465517" y="2413853"/>
            <a:ext cx="6974887" cy="3902862"/>
            <a:chOff x="2465517" y="2413853"/>
            <a:chExt cx="6974887" cy="3902862"/>
          </a:xfrm>
        </p:grpSpPr>
        <p:pic>
          <p:nvPicPr>
            <p:cNvPr id="3074" name="Picture 2" descr="Time Series Analysis: Understanding Seasonality and Cyclicality | by Rahul  S | Medium">
              <a:extLst>
                <a:ext uri="{FF2B5EF4-FFF2-40B4-BE49-F238E27FC236}">
                  <a16:creationId xmlns:a16="http://schemas.microsoft.com/office/drawing/2014/main" id="{EF860176-69F6-0278-5CE5-A8E81BB68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517" y="2413853"/>
              <a:ext cx="6974887" cy="3484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A9D86A1-27E8-D627-A7D4-C78A56494789}"/>
                    </a:ext>
                  </a:extLst>
                </p:cNvPr>
                <p:cNvSpPr txBox="1"/>
                <p:nvPr/>
              </p:nvSpPr>
              <p:spPr>
                <a:xfrm>
                  <a:off x="4764024" y="5947383"/>
                  <a:ext cx="28244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A9D86A1-27E8-D627-A7D4-C78A56494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024" y="5947383"/>
                  <a:ext cx="282449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824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CAAF6E-981B-2E4E-C495-80231FF6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38CE13-5138-14C3-CC43-82D20715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2330987"/>
            <a:ext cx="5205868" cy="3564436"/>
          </a:xfrm>
        </p:spPr>
        <p:txBody>
          <a:bodyPr/>
          <a:lstStyle/>
          <a:p>
            <a:r>
              <a:rPr lang="en-US" b="1" dirty="0"/>
              <a:t>Non-stationary</a:t>
            </a:r>
            <a:r>
              <a:rPr lang="en-US" dirty="0"/>
              <a:t>: A time series which constantly shifts its value away from the average.</a:t>
            </a:r>
          </a:p>
          <a:p>
            <a:r>
              <a:rPr lang="en-US" b="1" dirty="0"/>
              <a:t>Stationary</a:t>
            </a:r>
            <a:r>
              <a:rPr lang="en-US" dirty="0"/>
              <a:t>: A time series whose value stays around the average.</a:t>
            </a:r>
          </a:p>
          <a:p>
            <a:r>
              <a:rPr lang="en-US" b="1" dirty="0"/>
              <a:t>It’s always easier to estimate stationary values.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B389D02-B2AC-6BC8-9288-21CBCD65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 descr="Stationarity in Time Series. Stationary vs non-Stationary Time… | by Ritu  Santra | Medium">
            <a:extLst>
              <a:ext uri="{FF2B5EF4-FFF2-40B4-BE49-F238E27FC236}">
                <a16:creationId xmlns:a16="http://schemas.microsoft.com/office/drawing/2014/main" id="{555EE128-FFA3-CD11-209C-3D16E092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828" y="1535545"/>
            <a:ext cx="4840478" cy="468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06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A84858-1B7E-28D5-5AB9-5A46EC7A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Non-Stationary to Stationary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75AB4A99-3669-2466-F5AE-CA0D50B01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0"/>
                <a:ext cx="10325000" cy="42161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Absolute values have different scale depending on the time (e.g., bitcoin started with very small value and drastically increased over the time).</a:t>
                </a:r>
              </a:p>
              <a:p>
                <a:r>
                  <a:rPr lang="en-US" b="1" dirty="0"/>
                  <a:t>Differencing</a:t>
                </a:r>
                <a:r>
                  <a:rPr lang="en-US" dirty="0"/>
                  <a:t>: Computes the differences of the time series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). The goal is to estimate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will change on the next timestep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can be estimated 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Second Order Differencing</a:t>
                </a:r>
                <a:r>
                  <a:rPr lang="en-US" dirty="0"/>
                  <a:t>: Computes the differences of the differences (similar to computing the 2</a:t>
                </a:r>
                <a:r>
                  <a:rPr lang="en-US" baseline="30000" dirty="0"/>
                  <a:t>nd</a:t>
                </a:r>
                <a:r>
                  <a:rPr lang="en-US" dirty="0"/>
                  <a:t> derivative of a function):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Returns</a:t>
                </a:r>
                <a:r>
                  <a:rPr lang="en-US" dirty="0"/>
                  <a:t>: It is possible that the variance of differences is also large, making it quite difficult to compute (e.g., the prices of bitcoin could increase up to 5000$ in a day). In such cases, the percentage returns can be utilized: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%=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75AB4A99-3669-2466-F5AE-CA0D50B01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0"/>
                <a:ext cx="10325000" cy="4216117"/>
              </a:xfrm>
              <a:blipFill>
                <a:blip r:embed="rId2"/>
                <a:stretch>
                  <a:fillRect l="-177" t="-868" r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F93FA69-B9E8-200B-74DF-A11A0071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E92EF-9E14-017C-C4CF-4275676C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9B67E3-3367-E4B4-2FF5-780C3CBE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Non-Stationary to Stationary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1CFC8F3-D529-E0A9-8177-7A58062BD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0"/>
                <a:ext cx="10325000" cy="42161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Absolute values have different scale depending on the time (e.g., bitcoin started with very small value and drastically increased over the time).</a:t>
                </a:r>
              </a:p>
              <a:p>
                <a:r>
                  <a:rPr lang="en-US" b="1" dirty="0"/>
                  <a:t>Differencing</a:t>
                </a:r>
                <a:r>
                  <a:rPr lang="en-US" dirty="0"/>
                  <a:t>: Computes the differences of the time series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). The goal is to estimate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will change on the next timestep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can be estimated 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Second Order Differencing</a:t>
                </a:r>
                <a:r>
                  <a:rPr lang="en-US" dirty="0"/>
                  <a:t>: Computes the differences of the differences (similar to computing the 2</a:t>
                </a:r>
                <a:r>
                  <a:rPr lang="en-US" baseline="30000" dirty="0"/>
                  <a:t>nd</a:t>
                </a:r>
                <a:r>
                  <a:rPr lang="en-US" dirty="0"/>
                  <a:t> derivative of a function):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Returns</a:t>
                </a:r>
                <a:r>
                  <a:rPr lang="en-US" dirty="0"/>
                  <a:t>: It is possible that the variance of differences is also large, making it quite difficult to compute (e.g., the prices of bitcoin could increase up to 5000$ in a day). In such cases, the percentage returns can be utilized: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%=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1CFC8F3-D529-E0A9-8177-7A58062BD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0"/>
                <a:ext cx="10325000" cy="4216117"/>
              </a:xfrm>
              <a:blipFill>
                <a:blip r:embed="rId2"/>
                <a:stretch>
                  <a:fillRect l="-177" t="-868" r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5908C94-06B9-DC38-AB63-29F79924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0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448A-0AE7-6DE8-A233-2CBE85B7A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4971CC-7EDA-3127-6277-1100F34C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225004"/>
            <a:ext cx="10325000" cy="1442463"/>
          </a:xfrm>
        </p:spPr>
        <p:txBody>
          <a:bodyPr/>
          <a:lstStyle/>
          <a:p>
            <a:r>
              <a:rPr lang="en-US" dirty="0"/>
              <a:t>Log Returns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0FC0837-BE43-5DE7-2B76-0462F1B6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8" y="1911096"/>
                <a:ext cx="11132113" cy="48737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Benefits:</a:t>
                </a:r>
              </a:p>
              <a:p>
                <a:pPr lvl="1"/>
                <a:r>
                  <a:rPr lang="en-US" b="1" dirty="0"/>
                  <a:t>Symmetry: </a:t>
                </a:r>
                <a:r>
                  <a:rPr lang="en-US" dirty="0"/>
                  <a:t>Decreases in price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%&lt;1.0)</m:t>
                    </m:r>
                  </m:oMath>
                </a14:m>
                <a:r>
                  <a:rPr lang="en-US" dirty="0"/>
                  <a:t> lead to negative log returns, while positive increases lead to positive log returns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&gt;0,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mr>
                      <m:m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&lt;0, 0&lt;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mr>
                    </m:m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b="1" dirty="0"/>
                  <a:t>Normality: </a:t>
                </a:r>
                <a:r>
                  <a:rPr lang="en-US" dirty="0"/>
                  <a:t>Converts the distribution of the variable to a distribution closer to normal.</a:t>
                </a:r>
              </a:p>
              <a:p>
                <a:pPr lvl="1"/>
                <a:r>
                  <a:rPr lang="en-US" b="1" dirty="0"/>
                  <a:t>Cumulative Returns: </a:t>
                </a:r>
                <a:r>
                  <a:rPr lang="en-US" dirty="0"/>
                  <a:t>The percentage returns cannot be added (e.g., if a variables increases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</m:oMath>
                </a14:m>
                <a:r>
                  <a:rPr lang="en-US" dirty="0"/>
                  <a:t>in the first step and another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the second step, it does not mean that it increased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). On the other land, log returns can be added: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Approximation: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close to 0.0,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(e.g.,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=0.09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0FC0837-BE43-5DE7-2B76-0462F1B6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8" y="1911096"/>
                <a:ext cx="11132113" cy="4873752"/>
              </a:xfrm>
              <a:blipFill>
                <a:blip r:embed="rId3"/>
                <a:stretch>
                  <a:fillRect l="-164" r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886E3F7-E9FB-55B5-C505-E27421D0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3B545C-8F39-8F58-E073-8D2B0832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225004"/>
            <a:ext cx="10325000" cy="14424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DB516D-B15E-8018-3158-3105A9F1E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49" y="1903238"/>
            <a:ext cx="10325000" cy="47297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Ensemble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Bagging</a:t>
            </a:r>
            <a:endParaRPr lang="el-G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Voting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XG-Boost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Multi-Class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Series</a:t>
            </a:r>
            <a:endParaRPr lang="el-G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Series Forecasting Methods</a:t>
            </a: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D788F22-A074-30CE-9127-2BAA8039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2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1BDCD7-F57F-3314-EBB9-5DFBA72A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Time Series Forecasting Methods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9579F13-35C4-9ADC-0593-C708B3D6E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0"/>
                <a:ext cx="6285793" cy="396008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2 common methods to estimate time series:</a:t>
                </a:r>
              </a:p>
              <a:p>
                <a:pPr lvl="1"/>
                <a:r>
                  <a:rPr lang="en-US" dirty="0"/>
                  <a:t>Statistical Methods</a:t>
                </a:r>
              </a:p>
              <a:p>
                <a:pPr lvl="1"/>
                <a:r>
                  <a:rPr lang="en-US" dirty="0"/>
                  <a:t>Machine Learning (ML) Methods</a:t>
                </a:r>
              </a:p>
              <a:p>
                <a:r>
                  <a:rPr lang="en-US" dirty="0"/>
                  <a:t>ML methods discover patterns inside a given timeframe.</a:t>
                </a:r>
              </a:p>
              <a:p>
                <a:r>
                  <a:rPr lang="en-US" dirty="0"/>
                  <a:t>Timeframe: A window (of size </a:t>
                </a:r>
                <a:r>
                  <a:rPr lang="en-US" i="1" dirty="0"/>
                  <a:t>N</a:t>
                </a:r>
                <a:r>
                  <a:rPr lang="en-US" dirty="0"/>
                  <a:t>) of time series observations.</a:t>
                </a:r>
              </a:p>
              <a:p>
                <a:r>
                  <a:rPr lang="en-US" dirty="0"/>
                  <a:t>If ML algorithms support vectors as inputs, the timeframe inputs must be converted to vectors.</a:t>
                </a:r>
              </a:p>
              <a:p>
                <a:r>
                  <a:rPr lang="en-US" dirty="0"/>
                  <a:t>Example: given timeframe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size </a:t>
                </a:r>
                <a:r>
                  <a:rPr lang="en-US" i="1" dirty="0"/>
                  <a:t>N </a:t>
                </a:r>
                <a:r>
                  <a:rPr lang="en-US" dirty="0"/>
                  <a:t>as input</a:t>
                </a:r>
                <a:r>
                  <a:rPr lang="en-US" i="1" dirty="0"/>
                  <a:t>,</a:t>
                </a:r>
                <a:r>
                  <a:rPr lang="en-US" dirty="0"/>
                  <a:t> estimate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9579F13-35C4-9ADC-0593-C708B3D6E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0"/>
                <a:ext cx="6285793" cy="3960085"/>
              </a:xfrm>
              <a:blipFill>
                <a:blip r:embed="rId2"/>
                <a:stretch>
                  <a:fillRect l="-194" t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DD375C9-0189-9690-45D1-6A77655A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194226F8-CCA8-D1F0-80BE-FDB289CB1BDE}"/>
              </a:ext>
            </a:extLst>
          </p:cNvPr>
          <p:cNvGrpSpPr/>
          <p:nvPr/>
        </p:nvGrpSpPr>
        <p:grpSpPr>
          <a:xfrm>
            <a:off x="7137918" y="2872337"/>
            <a:ext cx="4618218" cy="3078812"/>
            <a:chOff x="7137918" y="2872337"/>
            <a:chExt cx="4618218" cy="3078812"/>
          </a:xfrm>
        </p:grpSpPr>
        <p:pic>
          <p:nvPicPr>
            <p:cNvPr id="5122" name="Picture 2" descr="Time Series Analysis Introduction - Statistics By Jim">
              <a:extLst>
                <a:ext uri="{FF2B5EF4-FFF2-40B4-BE49-F238E27FC236}">
                  <a16:creationId xmlns:a16="http://schemas.microsoft.com/office/drawing/2014/main" id="{901C8507-6655-F9DF-4DE4-74F1DDA2C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7918" y="2872337"/>
              <a:ext cx="4618218" cy="307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E23177E5-6AEC-A897-E35E-D8DFF89FA42E}"/>
                </a:ext>
              </a:extLst>
            </p:cNvPr>
            <p:cNvSpPr/>
            <p:nvPr/>
          </p:nvSpPr>
          <p:spPr>
            <a:xfrm>
              <a:off x="7651847" y="4514896"/>
              <a:ext cx="1222311" cy="951723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D137FC4-D277-299B-FD14-A0BD0DFA84C5}"/>
                    </a:ext>
                  </a:extLst>
                </p:cNvPr>
                <p:cNvSpPr txBox="1"/>
                <p:nvPr/>
              </p:nvSpPr>
              <p:spPr>
                <a:xfrm>
                  <a:off x="7994595" y="4145564"/>
                  <a:ext cx="536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D137FC4-D277-299B-FD14-A0BD0DFA8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4595" y="4145564"/>
                  <a:ext cx="5368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249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51350F-4E6F-27FA-BA3B-776B31F0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Time Series Forecasting Methods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79939BE7-8115-5D42-A6F8-AFA80A491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1"/>
                <a:ext cx="10325000" cy="2039845"/>
              </a:xfrm>
            </p:spPr>
            <p:txBody>
              <a:bodyPr/>
              <a:lstStyle/>
              <a:p>
                <a:r>
                  <a:rPr lang="en-US" dirty="0"/>
                  <a:t>There is no way to know which timeframe works best for each algorithm, in each dataset</a:t>
                </a:r>
                <a:r>
                  <a:rPr lang="en-US" b="1" dirty="0"/>
                  <a:t>. It requires tuning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Typically:</a:t>
                </a:r>
              </a:p>
              <a:p>
                <a:pPr lvl="1"/>
                <a:r>
                  <a:rPr lang="en-US" dirty="0"/>
                  <a:t>Small timeframes are useful when estimating values for the near future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timeframes are useful when estimating values far the distant future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79939BE7-8115-5D42-A6F8-AFA80A491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1"/>
                <a:ext cx="10325000" cy="2039845"/>
              </a:xfrm>
              <a:blipFill>
                <a:blip r:embed="rId2"/>
                <a:stretch>
                  <a:fillRect l="-177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1455433-ABD4-EE33-D29F-99F7C777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21</a:t>
            </a:fld>
            <a:endParaRPr lang="en-US"/>
          </a:p>
        </p:txBody>
      </p:sp>
      <p:grpSp>
        <p:nvGrpSpPr>
          <p:cNvPr id="23" name="Ομάδα 22">
            <a:extLst>
              <a:ext uri="{FF2B5EF4-FFF2-40B4-BE49-F238E27FC236}">
                <a16:creationId xmlns:a16="http://schemas.microsoft.com/office/drawing/2014/main" id="{13AB0A62-B3CE-244A-A0D9-F1A4C665553A}"/>
              </a:ext>
            </a:extLst>
          </p:cNvPr>
          <p:cNvGrpSpPr/>
          <p:nvPr/>
        </p:nvGrpSpPr>
        <p:grpSpPr>
          <a:xfrm>
            <a:off x="1496408" y="4443681"/>
            <a:ext cx="4126451" cy="2256405"/>
            <a:chOff x="1496408" y="4443681"/>
            <a:chExt cx="4126451" cy="2256405"/>
          </a:xfrm>
        </p:grpSpPr>
        <p:grpSp>
          <p:nvGrpSpPr>
            <p:cNvPr id="19" name="Ομάδα 18">
              <a:extLst>
                <a:ext uri="{FF2B5EF4-FFF2-40B4-BE49-F238E27FC236}">
                  <a16:creationId xmlns:a16="http://schemas.microsoft.com/office/drawing/2014/main" id="{666D9FD9-3580-FD62-ED73-B4A907ACA1DD}"/>
                </a:ext>
              </a:extLst>
            </p:cNvPr>
            <p:cNvGrpSpPr/>
            <p:nvPr/>
          </p:nvGrpSpPr>
          <p:grpSpPr>
            <a:xfrm>
              <a:off x="2148923" y="4443681"/>
              <a:ext cx="2821422" cy="1880948"/>
              <a:chOff x="1400863" y="4614713"/>
              <a:chExt cx="2821422" cy="1880948"/>
            </a:xfrm>
          </p:grpSpPr>
          <p:grpSp>
            <p:nvGrpSpPr>
              <p:cNvPr id="5" name="Ομάδα 4">
                <a:extLst>
                  <a:ext uri="{FF2B5EF4-FFF2-40B4-BE49-F238E27FC236}">
                    <a16:creationId xmlns:a16="http://schemas.microsoft.com/office/drawing/2014/main" id="{FCDAE530-1408-EE53-B7CB-FDEA72ED6F4A}"/>
                  </a:ext>
                </a:extLst>
              </p:cNvPr>
              <p:cNvGrpSpPr/>
              <p:nvPr/>
            </p:nvGrpSpPr>
            <p:grpSpPr>
              <a:xfrm>
                <a:off x="1400863" y="4614713"/>
                <a:ext cx="2821422" cy="1880948"/>
                <a:chOff x="7137918" y="2872337"/>
                <a:chExt cx="4618218" cy="3078812"/>
              </a:xfrm>
            </p:grpSpPr>
            <p:pic>
              <p:nvPicPr>
                <p:cNvPr id="6" name="Picture 2" descr="Time Series Analysis Introduction - Statistics By Jim">
                  <a:extLst>
                    <a:ext uri="{FF2B5EF4-FFF2-40B4-BE49-F238E27FC236}">
                      <a16:creationId xmlns:a16="http://schemas.microsoft.com/office/drawing/2014/main" id="{BB700F39-5B50-EE01-A085-5D5DCE4DF9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7918" y="2872337"/>
                  <a:ext cx="4618218" cy="3078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Ορθογώνιο 6">
                  <a:extLst>
                    <a:ext uri="{FF2B5EF4-FFF2-40B4-BE49-F238E27FC236}">
                      <a16:creationId xmlns:a16="http://schemas.microsoft.com/office/drawing/2014/main" id="{076763BE-B2BA-611B-FEF4-A230716B332C}"/>
                    </a:ext>
                  </a:extLst>
                </p:cNvPr>
                <p:cNvSpPr/>
                <p:nvPr/>
              </p:nvSpPr>
              <p:spPr>
                <a:xfrm>
                  <a:off x="7651847" y="4514897"/>
                  <a:ext cx="879561" cy="951723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7E7C4F34-AD02-6DB6-9C4E-7EFB9761FC54}"/>
                  </a:ext>
                </a:extLst>
              </p:cNvPr>
              <p:cNvSpPr/>
              <p:nvPr/>
            </p:nvSpPr>
            <p:spPr>
              <a:xfrm>
                <a:off x="2305883" y="5618207"/>
                <a:ext cx="537353" cy="58143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A6F807-0257-3099-FC56-F0531B0D276F}"/>
                </a:ext>
              </a:extLst>
            </p:cNvPr>
            <p:cNvSpPr txBox="1"/>
            <p:nvPr/>
          </p:nvSpPr>
          <p:spPr>
            <a:xfrm>
              <a:off x="1496408" y="6330754"/>
              <a:ext cx="4126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Discovers patterns for the near future</a:t>
              </a:r>
            </a:p>
          </p:txBody>
        </p:sp>
      </p:grpSp>
      <p:grpSp>
        <p:nvGrpSpPr>
          <p:cNvPr id="24" name="Ομάδα 23">
            <a:extLst>
              <a:ext uri="{FF2B5EF4-FFF2-40B4-BE49-F238E27FC236}">
                <a16:creationId xmlns:a16="http://schemas.microsoft.com/office/drawing/2014/main" id="{DB2EB118-F059-C69E-8EBA-C13640B7A2D1}"/>
              </a:ext>
            </a:extLst>
          </p:cNvPr>
          <p:cNvGrpSpPr/>
          <p:nvPr/>
        </p:nvGrpSpPr>
        <p:grpSpPr>
          <a:xfrm>
            <a:off x="5958840" y="4443681"/>
            <a:ext cx="4362092" cy="2275246"/>
            <a:chOff x="5958840" y="4443681"/>
            <a:chExt cx="4362092" cy="2275246"/>
          </a:xfrm>
        </p:grpSpPr>
        <p:grpSp>
          <p:nvGrpSpPr>
            <p:cNvPr id="9" name="Ομάδα 8">
              <a:extLst>
                <a:ext uri="{FF2B5EF4-FFF2-40B4-BE49-F238E27FC236}">
                  <a16:creationId xmlns:a16="http://schemas.microsoft.com/office/drawing/2014/main" id="{A47703D9-1C51-8F4E-702E-B88849D08328}"/>
                </a:ext>
              </a:extLst>
            </p:cNvPr>
            <p:cNvGrpSpPr/>
            <p:nvPr/>
          </p:nvGrpSpPr>
          <p:grpSpPr>
            <a:xfrm>
              <a:off x="6417066" y="4443681"/>
              <a:ext cx="2821422" cy="1880948"/>
              <a:chOff x="7137918" y="2872337"/>
              <a:chExt cx="4618219" cy="3078812"/>
            </a:xfrm>
          </p:grpSpPr>
          <p:pic>
            <p:nvPicPr>
              <p:cNvPr id="10" name="Picture 2" descr="Time Series Analysis Introduction - Statistics By Jim">
                <a:extLst>
                  <a:ext uri="{FF2B5EF4-FFF2-40B4-BE49-F238E27FC236}">
                    <a16:creationId xmlns:a16="http://schemas.microsoft.com/office/drawing/2014/main" id="{953D40C4-1952-E200-5B58-C856254A48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7918" y="2872337"/>
                <a:ext cx="4618219" cy="3078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F18F9560-DD4D-7A11-3E08-0C47BD21D882}"/>
                  </a:ext>
                </a:extLst>
              </p:cNvPr>
              <p:cNvSpPr/>
              <p:nvPr/>
            </p:nvSpPr>
            <p:spPr>
              <a:xfrm>
                <a:off x="7651847" y="4514897"/>
                <a:ext cx="1869177" cy="95172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1CD722A9-E94F-DBF9-E846-A8B34066F340}"/>
                </a:ext>
              </a:extLst>
            </p:cNvPr>
            <p:cNvSpPr/>
            <p:nvPr/>
          </p:nvSpPr>
          <p:spPr>
            <a:xfrm>
              <a:off x="7918704" y="5007203"/>
              <a:ext cx="1141942" cy="581439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081CCE-F606-51B5-AB31-F7091A302A2D}"/>
                </a:ext>
              </a:extLst>
            </p:cNvPr>
            <p:cNvSpPr txBox="1"/>
            <p:nvPr/>
          </p:nvSpPr>
          <p:spPr>
            <a:xfrm>
              <a:off x="5958840" y="6349595"/>
              <a:ext cx="4362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Discovers patterns for the distant 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34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B2E19-2D86-6E51-1885-9C9B7F8D7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9E2474-4EF1-4096-DC99-3BC23DFB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3117D5C-2F09-7EE1-62D2-A40F0D8A8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Lecture 3 – Ensemble Methods &amp; Time Series</a:t>
            </a:r>
          </a:p>
        </p:txBody>
      </p:sp>
      <p:pic>
        <p:nvPicPr>
          <p:cNvPr id="49" name="Picture 3" descr="Εικόνα που περιέχει πολυχρωμία, πασχαλιά, ροζ, δι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D5D647D0-E18F-C48A-713F-46E4A7DB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" r="4765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Θέση αριθμού διαφάνειας 16">
            <a:extLst>
              <a:ext uri="{FF2B5EF4-FFF2-40B4-BE49-F238E27FC236}">
                <a16:creationId xmlns:a16="http://schemas.microsoft.com/office/drawing/2014/main" id="{1912B6D7-1C44-2BA9-5535-BA78B57E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2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F98AA7-033F-47EE-8994-8DD0C175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644206"/>
            <a:ext cx="10325000" cy="1442463"/>
          </a:xfrm>
        </p:spPr>
        <p:txBody>
          <a:bodyPr/>
          <a:lstStyle/>
          <a:p>
            <a:r>
              <a:rPr lang="en-US" sz="4400" dirty="0"/>
              <a:t>Ensemble Methods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E1FEBE9-7905-9238-C10D-12672934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49" y="2213400"/>
            <a:ext cx="10325000" cy="1939261"/>
          </a:xfrm>
        </p:spPr>
        <p:txBody>
          <a:bodyPr>
            <a:normAutofit/>
          </a:bodyPr>
          <a:lstStyle/>
          <a:p>
            <a:r>
              <a:rPr lang="en-US" b="1" dirty="0"/>
              <a:t>Idea</a:t>
            </a:r>
            <a:r>
              <a:rPr lang="el-GR" dirty="0"/>
              <a:t>: </a:t>
            </a:r>
            <a:r>
              <a:rPr lang="en-US" dirty="0"/>
              <a:t>The combination of multiple estimators </a:t>
            </a:r>
            <a:r>
              <a:rPr lang="el-GR" dirty="0"/>
              <a:t>(</a:t>
            </a:r>
            <a:r>
              <a:rPr lang="en-US" dirty="0"/>
              <a:t>Classifier/Regressor</a:t>
            </a:r>
            <a:r>
              <a:rPr lang="el-GR" dirty="0"/>
              <a:t>) </a:t>
            </a:r>
            <a:r>
              <a:rPr lang="en-US" dirty="0"/>
              <a:t>is better than a single estimator</a:t>
            </a:r>
            <a:r>
              <a:rPr lang="el-GR" dirty="0"/>
              <a:t>.</a:t>
            </a:r>
          </a:p>
          <a:p>
            <a:r>
              <a:rPr lang="en-US" dirty="0"/>
              <a:t>Estimators are typically decision trees, but any estimator can be used (e.g. Multiple Linear/Logistic Regressions).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5962D3E-2244-C07D-45D4-8EE42BF7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ACE6371-8A7E-4A38-4C68-D20B702C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55" y="4279392"/>
            <a:ext cx="7677223" cy="23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3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9BC49E-0134-5CD9-A161-C15A6A4D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574622"/>
            <a:ext cx="10325000" cy="1442463"/>
          </a:xfrm>
        </p:spPr>
        <p:txBody>
          <a:bodyPr/>
          <a:lstStyle/>
          <a:p>
            <a:r>
              <a:rPr lang="en-US" dirty="0"/>
              <a:t>Voting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655E01-5D5F-7C7D-2BB5-9846A2AF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74" y="2033060"/>
            <a:ext cx="6916732" cy="4709160"/>
          </a:xfrm>
        </p:spPr>
        <p:txBody>
          <a:bodyPr>
            <a:normAutofit fontScale="92500"/>
          </a:bodyPr>
          <a:lstStyle/>
          <a:p>
            <a:r>
              <a:rPr lang="en-US" dirty="0"/>
              <a:t>Train multiple estimators of different type (algorithm) in the same training set.</a:t>
            </a:r>
          </a:p>
          <a:p>
            <a:r>
              <a:rPr lang="en-US" dirty="0"/>
              <a:t>For each new instance</a:t>
            </a:r>
            <a:r>
              <a:rPr lang="el-GR" dirty="0"/>
              <a:t>:</a:t>
            </a:r>
          </a:p>
          <a:p>
            <a:pPr lvl="1"/>
            <a:r>
              <a:rPr lang="en-US" dirty="0"/>
              <a:t>Each estimator generates an output</a:t>
            </a:r>
            <a:r>
              <a:rPr lang="el-GR" dirty="0"/>
              <a:t>.</a:t>
            </a:r>
          </a:p>
          <a:p>
            <a:pPr lvl="1"/>
            <a:r>
              <a:rPr lang="en-US" dirty="0"/>
              <a:t>The final output is decided using</a:t>
            </a:r>
            <a:r>
              <a:rPr lang="el-GR" dirty="0"/>
              <a:t> </a:t>
            </a:r>
            <a:r>
              <a:rPr lang="en-US" dirty="0"/>
              <a:t>hard or</a:t>
            </a:r>
            <a:r>
              <a:rPr lang="el-GR" dirty="0"/>
              <a:t> </a:t>
            </a:r>
            <a:r>
              <a:rPr lang="en-US" dirty="0"/>
              <a:t>soft voting.</a:t>
            </a:r>
          </a:p>
          <a:p>
            <a:r>
              <a:rPr lang="en-US" b="1" dirty="0"/>
              <a:t>Hard Voting</a:t>
            </a:r>
            <a:r>
              <a:rPr lang="en-US" dirty="0"/>
              <a:t>: </a:t>
            </a:r>
            <a:r>
              <a:rPr lang="el-GR" dirty="0"/>
              <a:t> </a:t>
            </a:r>
            <a:r>
              <a:rPr lang="en-US" dirty="0"/>
              <a:t>The output becomes the majority vote </a:t>
            </a:r>
            <a:r>
              <a:rPr lang="el-GR" dirty="0"/>
              <a:t>(</a:t>
            </a:r>
            <a:r>
              <a:rPr lang="en-US" dirty="0"/>
              <a:t>Classification</a:t>
            </a:r>
            <a:r>
              <a:rPr lang="el-GR" dirty="0"/>
              <a:t>).</a:t>
            </a:r>
            <a:endParaRPr lang="en-US" dirty="0"/>
          </a:p>
          <a:p>
            <a:r>
              <a:rPr lang="en-US" dirty="0"/>
              <a:t>Soft Voting: </a:t>
            </a:r>
            <a:endParaRPr lang="el-GR" dirty="0"/>
          </a:p>
          <a:p>
            <a:pPr lvl="1"/>
            <a:r>
              <a:rPr lang="en-US" dirty="0"/>
              <a:t>Classification: Each estimator produces a probability of the instance belonging to a specific class</a:t>
            </a:r>
            <a:r>
              <a:rPr lang="el-GR" dirty="0"/>
              <a:t>. </a:t>
            </a:r>
            <a:r>
              <a:rPr lang="en-US" dirty="0"/>
              <a:t>Then, we compute the average probability for each class. Finally, we select the class with the highest assigned probability.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n-US" dirty="0"/>
              <a:t>Regression: The output is the average output of all estimators.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29AC8CE-1D0A-C0D9-927C-E78CAD5F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Ομάδα 21">
            <a:extLst>
              <a:ext uri="{FF2B5EF4-FFF2-40B4-BE49-F238E27FC236}">
                <a16:creationId xmlns:a16="http://schemas.microsoft.com/office/drawing/2014/main" id="{F28E5122-5069-08F1-1083-2CC298C012AF}"/>
              </a:ext>
            </a:extLst>
          </p:cNvPr>
          <p:cNvGrpSpPr/>
          <p:nvPr/>
        </p:nvGrpSpPr>
        <p:grpSpPr>
          <a:xfrm>
            <a:off x="7607810" y="2544633"/>
            <a:ext cx="4439249" cy="3143689"/>
            <a:chOff x="7882130" y="2550504"/>
            <a:chExt cx="4439249" cy="3143689"/>
          </a:xfrm>
        </p:grpSpPr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B91E5369-CB02-046A-5E33-52476B3C9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2130" y="2550504"/>
              <a:ext cx="2791215" cy="3143689"/>
            </a:xfrm>
            <a:prstGeom prst="rect">
              <a:avLst/>
            </a:prstGeom>
          </p:spPr>
        </p:pic>
        <p:cxnSp>
          <p:nvCxnSpPr>
            <p:cNvPr id="10" name="Ευθύγραμμο βέλος σύνδεσης 9">
              <a:extLst>
                <a:ext uri="{FF2B5EF4-FFF2-40B4-BE49-F238E27FC236}">
                  <a16:creationId xmlns:a16="http://schemas.microsoft.com/office/drawing/2014/main" id="{200CE787-B1C7-B111-5F9F-D81B6D447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7072" y="3060441"/>
              <a:ext cx="594920" cy="10481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ύγραμμο βέλος σύνδεσης 11">
              <a:extLst>
                <a:ext uri="{FF2B5EF4-FFF2-40B4-BE49-F238E27FC236}">
                  <a16:creationId xmlns:a16="http://schemas.microsoft.com/office/drawing/2014/main" id="{AC697CF3-C517-BD7E-362F-BAEE143405CA}"/>
                </a:ext>
              </a:extLst>
            </p:cNvPr>
            <p:cNvCxnSpPr>
              <a:cxnSpLocks/>
            </p:cNvCxnSpPr>
            <p:nvPr/>
          </p:nvCxnSpPr>
          <p:spPr>
            <a:xfrm>
              <a:off x="8577072" y="4108560"/>
              <a:ext cx="59492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ύγραμμο βέλος σύνδεσης 16">
              <a:extLst>
                <a:ext uri="{FF2B5EF4-FFF2-40B4-BE49-F238E27FC236}">
                  <a16:creationId xmlns:a16="http://schemas.microsoft.com/office/drawing/2014/main" id="{323D062C-80F7-0EAB-BD67-D1C3C1BE24D0}"/>
                </a:ext>
              </a:extLst>
            </p:cNvPr>
            <p:cNvCxnSpPr>
              <a:cxnSpLocks/>
            </p:cNvCxnSpPr>
            <p:nvPr/>
          </p:nvCxnSpPr>
          <p:spPr>
            <a:xfrm>
              <a:off x="8577072" y="4108560"/>
              <a:ext cx="594920" cy="113777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ύγραμμο βέλος σύνδεσης 19">
              <a:extLst>
                <a:ext uri="{FF2B5EF4-FFF2-40B4-BE49-F238E27FC236}">
                  <a16:creationId xmlns:a16="http://schemas.microsoft.com/office/drawing/2014/main" id="{82329702-6712-ECCD-1D69-A9E8F7891C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5885" y="4108560"/>
              <a:ext cx="59492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Ορθογώνιο: Στρογγύλεμα γωνιών 20">
              <a:extLst>
                <a:ext uri="{FF2B5EF4-FFF2-40B4-BE49-F238E27FC236}">
                  <a16:creationId xmlns:a16="http://schemas.microsoft.com/office/drawing/2014/main" id="{30A7DD36-C4FE-013B-4BAF-D0B513BAE8B2}"/>
                </a:ext>
              </a:extLst>
            </p:cNvPr>
            <p:cNvSpPr/>
            <p:nvPr/>
          </p:nvSpPr>
          <p:spPr>
            <a:xfrm>
              <a:off x="11003649" y="3823608"/>
              <a:ext cx="1317730" cy="5699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Hard/Soft Voting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22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9EE7F4-3FB7-FFAF-FE99-536F3188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F4219C-3029-D9D2-3AA8-6BBAEDF9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2340130"/>
            <a:ext cx="5895638" cy="42928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Combines multiple estimators of the same type.</a:t>
            </a:r>
            <a:endParaRPr lang="el-GR" dirty="0"/>
          </a:p>
          <a:p>
            <a:r>
              <a:rPr lang="en-US" dirty="0"/>
              <a:t>Each estimator is trained on a subset of the initial training set (different observations). The subsets are created using sampling with replacement</a:t>
            </a:r>
            <a:r>
              <a:rPr lang="el-GR" dirty="0"/>
              <a:t>.</a:t>
            </a:r>
          </a:p>
          <a:p>
            <a:r>
              <a:rPr lang="en-US" dirty="0"/>
              <a:t>For each new instance, each model produces an output. Then, we calculate the final output as below:</a:t>
            </a:r>
          </a:p>
          <a:p>
            <a:pPr lvl="1"/>
            <a:r>
              <a:rPr lang="en-US" b="1" dirty="0"/>
              <a:t>Averaging</a:t>
            </a:r>
            <a:r>
              <a:rPr lang="en-US" dirty="0"/>
              <a:t>: The average value of all estimators (Regression).</a:t>
            </a:r>
          </a:p>
          <a:p>
            <a:pPr lvl="1"/>
            <a:r>
              <a:rPr lang="en-US" b="1" dirty="0"/>
              <a:t>Majority Vote</a:t>
            </a:r>
            <a:r>
              <a:rPr lang="en-US" dirty="0"/>
              <a:t>: The class with most of the votes (Classification).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6C031CF-D141-C4F5-E495-BD43A4B9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8D5528BD-FF95-027A-B5FA-AF6998E8675A}"/>
              </a:ext>
            </a:extLst>
          </p:cNvPr>
          <p:cNvGrpSpPr/>
          <p:nvPr/>
        </p:nvGrpSpPr>
        <p:grpSpPr>
          <a:xfrm>
            <a:off x="6740622" y="2241828"/>
            <a:ext cx="5338602" cy="3787471"/>
            <a:chOff x="6902999" y="2244352"/>
            <a:chExt cx="5338602" cy="3787471"/>
          </a:xfrm>
        </p:grpSpPr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034B10AF-28E8-D55E-F03C-88DAF1C8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2999" y="2244352"/>
              <a:ext cx="4629132" cy="378747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CE832E-EE57-6BF3-208B-D58969D35D7E}"/>
                    </a:ext>
                  </a:extLst>
                </p:cNvPr>
                <p:cNvSpPr txBox="1"/>
                <p:nvPr/>
              </p:nvSpPr>
              <p:spPr>
                <a:xfrm>
                  <a:off x="10875633" y="2826264"/>
                  <a:ext cx="472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CE832E-EE57-6BF3-208B-D58969D35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5633" y="2826264"/>
                  <a:ext cx="47205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279" r="-5128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64A837-CA74-8A6E-7175-EB2856F7FDA0}"/>
                    </a:ext>
                  </a:extLst>
                </p:cNvPr>
                <p:cNvSpPr txBox="1"/>
                <p:nvPr/>
              </p:nvSpPr>
              <p:spPr>
                <a:xfrm>
                  <a:off x="10506825" y="3491723"/>
                  <a:ext cx="4773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64A837-CA74-8A6E-7175-EB2856F7F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6825" y="3491723"/>
                  <a:ext cx="47737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3279" r="-6410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DB486A-5F67-52F1-1D06-0C1556189C69}"/>
                    </a:ext>
                  </a:extLst>
                </p:cNvPr>
                <p:cNvSpPr txBox="1"/>
                <p:nvPr/>
              </p:nvSpPr>
              <p:spPr>
                <a:xfrm>
                  <a:off x="10900852" y="4752309"/>
                  <a:ext cx="4773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DB486A-5F67-52F1-1D06-0C1556189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0852" y="4752309"/>
                  <a:ext cx="47737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279" r="-6410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Ορθογώνιο 11">
              <a:extLst>
                <a:ext uri="{FF2B5EF4-FFF2-40B4-BE49-F238E27FC236}">
                  <a16:creationId xmlns:a16="http://schemas.microsoft.com/office/drawing/2014/main" id="{D3D5FEDD-786C-CBB9-B04D-132F7EA0DA69}"/>
                </a:ext>
              </a:extLst>
            </p:cNvPr>
            <p:cNvSpPr/>
            <p:nvPr/>
          </p:nvSpPr>
          <p:spPr>
            <a:xfrm>
              <a:off x="10984201" y="3631238"/>
              <a:ext cx="1257400" cy="6200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Hard </a:t>
              </a:r>
              <a:r>
                <a:rPr lang="el-GR" sz="1600" dirty="0"/>
                <a:t>ή </a:t>
              </a:r>
              <a:r>
                <a:rPr lang="en-US" sz="1600" dirty="0"/>
                <a:t>Soft</a:t>
              </a:r>
              <a:br>
                <a:rPr lang="en-US" sz="1600" dirty="0"/>
              </a:br>
              <a:r>
                <a:rPr lang="en-US" sz="1600" dirty="0"/>
                <a:t>Voting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81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477786-E524-312A-6631-F473AC6D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vs Bagging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D61B53C-923B-BFF5-D063-1CB6B4C7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Πίνακας 10">
            <a:extLst>
              <a:ext uri="{FF2B5EF4-FFF2-40B4-BE49-F238E27FC236}">
                <a16:creationId xmlns:a16="http://schemas.microsoft.com/office/drawing/2014/main" id="{1EBC978F-2503-17D0-04EF-B08D0A15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23564"/>
              </p:ext>
            </p:extLst>
          </p:nvPr>
        </p:nvGraphicFramePr>
        <p:xfrm>
          <a:off x="585509" y="3193777"/>
          <a:ext cx="11397291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720">
                  <a:extLst>
                    <a:ext uri="{9D8B030D-6E8A-4147-A177-3AD203B41FA5}">
                      <a16:colId xmlns:a16="http://schemas.microsoft.com/office/drawing/2014/main" val="1177197326"/>
                    </a:ext>
                  </a:extLst>
                </a:gridCol>
                <a:gridCol w="3968496">
                  <a:extLst>
                    <a:ext uri="{9D8B030D-6E8A-4147-A177-3AD203B41FA5}">
                      <a16:colId xmlns:a16="http://schemas.microsoft.com/office/drawing/2014/main" val="443110877"/>
                    </a:ext>
                  </a:extLst>
                </a:gridCol>
                <a:gridCol w="5148075">
                  <a:extLst>
                    <a:ext uri="{9D8B030D-6E8A-4147-A177-3AD203B41FA5}">
                      <a16:colId xmlns:a16="http://schemas.microsoft.com/office/drawing/2014/main" val="666138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8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Estimator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Subsets (same features, different samples)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7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Combine strengths of diverse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variance and prevent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01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Sampling with replacement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Output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Hard/Soft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Averaging/Majority 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3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Voting: (Logistic + Decision Tree)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 (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dirty="0"/>
                        <a:t> Decision Trees)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9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58E74C-F369-7216-1837-63C013DC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D55BC20-C26E-65DD-5DF0-6BB3B43B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bagging to train multiple decision trees.</a:t>
            </a:r>
          </a:p>
          <a:p>
            <a:r>
              <a:rPr lang="en-US" dirty="0"/>
              <a:t>Differs from bagging by also utilizing random features for each decision tree.</a:t>
            </a:r>
          </a:p>
          <a:p>
            <a:r>
              <a:rPr lang="en-US" dirty="0"/>
              <a:t>Idea: Multiple trees will examine how multiple combinations of the features affect the final decision.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Improves generalization.</a:t>
            </a:r>
          </a:p>
          <a:p>
            <a:pPr lvl="1"/>
            <a:r>
              <a:rPr lang="en-US" dirty="0"/>
              <a:t>Becomes robust to outliers (extremely uncommon inputs) &amp; noisy observations.</a:t>
            </a:r>
          </a:p>
          <a:p>
            <a:pPr lvl="1"/>
            <a:r>
              <a:rPr lang="en-US" dirty="0"/>
              <a:t>Usually works well for classification tasks with small amount of observations.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D74D1A2-6CE6-7950-701C-EB921B48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98C493-DDC6-B543-2A64-8F5E8CEB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398008"/>
            <a:ext cx="10325000" cy="1442463"/>
          </a:xfrm>
        </p:spPr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614B78-2D9E-2D35-83AF-C58D2682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57" y="2131568"/>
            <a:ext cx="5283958" cy="4589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Idea: Different model types extract different patterns from each dataset, which result in different predictions. A meta-learner can be trained to utilize these predictions and estimate the final output.</a:t>
            </a:r>
          </a:p>
          <a:p>
            <a:r>
              <a:rPr lang="en-US" dirty="0"/>
              <a:t>Meta-learners are typically simple models, such as Linear Regression or Logistic Regression that are trained using the outputs of each model.</a:t>
            </a:r>
          </a:p>
          <a:p>
            <a:r>
              <a:rPr lang="en-US" dirty="0"/>
              <a:t>Similar to voting, but utilize an ML method to combine the outputs, instead of hard/soft voting.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EFDEFAB-F4B6-6E86-E3AB-2671D98B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  <p:grpSp>
        <p:nvGrpSpPr>
          <p:cNvPr id="22" name="Ομάδα 21">
            <a:extLst>
              <a:ext uri="{FF2B5EF4-FFF2-40B4-BE49-F238E27FC236}">
                <a16:creationId xmlns:a16="http://schemas.microsoft.com/office/drawing/2014/main" id="{29FADE91-CE15-6605-FB98-4890D0AC022A}"/>
              </a:ext>
            </a:extLst>
          </p:cNvPr>
          <p:cNvGrpSpPr/>
          <p:nvPr/>
        </p:nvGrpSpPr>
        <p:grpSpPr>
          <a:xfrm>
            <a:off x="5841149" y="2043021"/>
            <a:ext cx="6235213" cy="4279955"/>
            <a:chOff x="5886722" y="2168414"/>
            <a:chExt cx="6235213" cy="4279955"/>
          </a:xfrm>
        </p:grpSpPr>
        <p:grpSp>
          <p:nvGrpSpPr>
            <p:cNvPr id="20" name="Ομάδα 19">
              <a:extLst>
                <a:ext uri="{FF2B5EF4-FFF2-40B4-BE49-F238E27FC236}">
                  <a16:creationId xmlns:a16="http://schemas.microsoft.com/office/drawing/2014/main" id="{EC4F90DC-EB7D-2C27-4A0A-EB3F0F74C8C7}"/>
                </a:ext>
              </a:extLst>
            </p:cNvPr>
            <p:cNvGrpSpPr/>
            <p:nvPr/>
          </p:nvGrpSpPr>
          <p:grpSpPr>
            <a:xfrm>
              <a:off x="5886722" y="2168414"/>
              <a:ext cx="6235213" cy="3143689"/>
              <a:chOff x="1175921" y="3489307"/>
              <a:chExt cx="6235213" cy="3143689"/>
            </a:xfrm>
          </p:grpSpPr>
          <p:grpSp>
            <p:nvGrpSpPr>
              <p:cNvPr id="11" name="Ομάδα 10">
                <a:extLst>
                  <a:ext uri="{FF2B5EF4-FFF2-40B4-BE49-F238E27FC236}">
                    <a16:creationId xmlns:a16="http://schemas.microsoft.com/office/drawing/2014/main" id="{A89ED9F4-FF40-FAB6-A055-67092F6DB552}"/>
                  </a:ext>
                </a:extLst>
              </p:cNvPr>
              <p:cNvGrpSpPr/>
              <p:nvPr/>
            </p:nvGrpSpPr>
            <p:grpSpPr>
              <a:xfrm>
                <a:off x="1175921" y="3489307"/>
                <a:ext cx="3088675" cy="3143689"/>
                <a:chOff x="7882130" y="2550504"/>
                <a:chExt cx="3088675" cy="3143689"/>
              </a:xfrm>
            </p:grpSpPr>
            <p:pic>
              <p:nvPicPr>
                <p:cNvPr id="12" name="Εικόνα 11">
                  <a:extLst>
                    <a:ext uri="{FF2B5EF4-FFF2-40B4-BE49-F238E27FC236}">
                      <a16:creationId xmlns:a16="http://schemas.microsoft.com/office/drawing/2014/main" id="{53AF8AC1-E5B8-CD3D-C026-9A0D700C5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882130" y="2550504"/>
                  <a:ext cx="2791215" cy="3143689"/>
                </a:xfrm>
                <a:prstGeom prst="rect">
                  <a:avLst/>
                </a:prstGeom>
              </p:spPr>
            </p:pic>
            <p:cxnSp>
              <p:nvCxnSpPr>
                <p:cNvPr id="13" name="Ευθύγραμμο βέλος σύνδεσης 12">
                  <a:extLst>
                    <a:ext uri="{FF2B5EF4-FFF2-40B4-BE49-F238E27FC236}">
                      <a16:creationId xmlns:a16="http://schemas.microsoft.com/office/drawing/2014/main" id="{B7E339B7-BF2E-94E0-59BF-DACB6D64F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77072" y="3060441"/>
                  <a:ext cx="594920" cy="10481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Ευθύγραμμο βέλος σύνδεσης 13">
                  <a:extLst>
                    <a:ext uri="{FF2B5EF4-FFF2-40B4-BE49-F238E27FC236}">
                      <a16:creationId xmlns:a16="http://schemas.microsoft.com/office/drawing/2014/main" id="{DFC844FF-896C-23D0-4F1B-4366CF1D2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7072" y="4108560"/>
                  <a:ext cx="59492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Ευθύγραμμο βέλος σύνδεσης 14">
                  <a:extLst>
                    <a:ext uri="{FF2B5EF4-FFF2-40B4-BE49-F238E27FC236}">
                      <a16:creationId xmlns:a16="http://schemas.microsoft.com/office/drawing/2014/main" id="{368E3742-0DE2-F2E9-2541-81B5A0CEF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7072" y="4108560"/>
                  <a:ext cx="594920" cy="113777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Ευθύγραμμο βέλος σύνδεσης 15">
                  <a:extLst>
                    <a:ext uri="{FF2B5EF4-FFF2-40B4-BE49-F238E27FC236}">
                      <a16:creationId xmlns:a16="http://schemas.microsoft.com/office/drawing/2014/main" id="{CD658DB0-BF28-8899-A8FF-0FE9C6DA0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5885" y="4108560"/>
                  <a:ext cx="59492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Εικόνα 18">
                <a:extLst>
                  <a:ext uri="{FF2B5EF4-FFF2-40B4-BE49-F238E27FC236}">
                    <a16:creationId xmlns:a16="http://schemas.microsoft.com/office/drawing/2014/main" id="{9C94177D-5053-1C17-C92F-06C31D1DD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6024" y="4122349"/>
                <a:ext cx="3115110" cy="1724266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BD9DE5-804F-FD60-52AF-AD57255851CC}"/>
                </a:ext>
              </a:extLst>
            </p:cNvPr>
            <p:cNvSpPr txBox="1"/>
            <p:nvPr/>
          </p:nvSpPr>
          <p:spPr>
            <a:xfrm>
              <a:off x="6216964" y="5525039"/>
              <a:ext cx="42434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Meta-Learner (Estimator)</a:t>
              </a:r>
            </a:p>
            <a:p>
              <a:r>
                <a:rPr lang="en-US" b="1" dirty="0"/>
                <a:t>Input</a:t>
              </a:r>
              <a:r>
                <a:rPr lang="en-US" dirty="0"/>
                <a:t>: </a:t>
              </a:r>
              <a:r>
                <a:rPr lang="en-US" i="1" dirty="0" err="1"/>
                <a:t>ModelA</a:t>
              </a:r>
              <a:r>
                <a:rPr lang="en-US" i="1" dirty="0"/>
                <a:t>(x), </a:t>
              </a:r>
              <a:r>
                <a:rPr lang="en-US" i="1" dirty="0" err="1"/>
                <a:t>ModelB</a:t>
              </a:r>
              <a:r>
                <a:rPr lang="en-US" i="1" dirty="0"/>
                <a:t>(x), </a:t>
              </a:r>
              <a:r>
                <a:rPr lang="en-US" i="1" dirty="0" err="1"/>
                <a:t>ModelC</a:t>
              </a:r>
              <a:r>
                <a:rPr lang="en-US" i="1" dirty="0"/>
                <a:t>(x)</a:t>
              </a:r>
            </a:p>
            <a:p>
              <a:r>
                <a:rPr lang="en-US" b="1" dirty="0"/>
                <a:t>Output: </a:t>
              </a:r>
              <a:r>
                <a:rPr lang="en-US" dirty="0"/>
                <a:t>Target </a:t>
              </a:r>
              <a:r>
                <a:rPr lang="en-US" i="1" dirty="0"/>
                <a:t>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69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3ACB3B-9361-5E41-B988-37EC0982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5CDA175-0580-33D6-487C-AA811857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5C98519-80D4-75DE-755A-E4E6FF4B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8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4DB0B2"/>
      </a:accent1>
      <a:accent2>
        <a:srgbClr val="59A5E0"/>
      </a:accent2>
      <a:accent3>
        <a:srgbClr val="7787E5"/>
      </a:accent3>
      <a:accent4>
        <a:srgbClr val="7D59E0"/>
      </a:accent4>
      <a:accent5>
        <a:srgbClr val="C377E5"/>
      </a:accent5>
      <a:accent6>
        <a:srgbClr val="E059D2"/>
      </a:accent6>
      <a:hlink>
        <a:srgbClr val="AE6B6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1517</Words>
  <Application>Microsoft Office PowerPoint</Application>
  <PresentationFormat>Ευρεία οθόνη</PresentationFormat>
  <Paragraphs>154</Paragraphs>
  <Slides>22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8" baseType="lpstr">
      <vt:lpstr>Aptos</vt:lpstr>
      <vt:lpstr>Arial</vt:lpstr>
      <vt:lpstr>Cambria Math</vt:lpstr>
      <vt:lpstr>Grandview</vt:lpstr>
      <vt:lpstr>Wingdings</vt:lpstr>
      <vt:lpstr>CosineVTI</vt:lpstr>
      <vt:lpstr>Machine Learning</vt:lpstr>
      <vt:lpstr>Overview</vt:lpstr>
      <vt:lpstr>Ensemble Methods</vt:lpstr>
      <vt:lpstr>Voting</vt:lpstr>
      <vt:lpstr>Bagging</vt:lpstr>
      <vt:lpstr>Voting vs Bagging</vt:lpstr>
      <vt:lpstr>Random Forest</vt:lpstr>
      <vt:lpstr>Stacking</vt:lpstr>
      <vt:lpstr>Boosting</vt:lpstr>
      <vt:lpstr>Gradient Boosting</vt:lpstr>
      <vt:lpstr>Extreme Gradient Boosting (XG-Boost)</vt:lpstr>
      <vt:lpstr>Multi-Class Classification</vt:lpstr>
      <vt:lpstr>One-vs-One &amp; One-vs-Rest</vt:lpstr>
      <vt:lpstr>Time Series (1)</vt:lpstr>
      <vt:lpstr>Time Series (2)</vt:lpstr>
      <vt:lpstr>Stationarity</vt:lpstr>
      <vt:lpstr>Non-Stationary to Stationary</vt:lpstr>
      <vt:lpstr>Non-Stationary to Stationary</vt:lpstr>
      <vt:lpstr>Log Returns</vt:lpstr>
      <vt:lpstr>Time Series Forecasting Methods (1)</vt:lpstr>
      <vt:lpstr>Time Series Forecasting Methods (2)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Vasilis Kochliaridis</dc:creator>
  <cp:lastModifiedBy>Vasilis Kochliaridis</cp:lastModifiedBy>
  <cp:revision>188</cp:revision>
  <dcterms:created xsi:type="dcterms:W3CDTF">2024-10-01T09:54:40Z</dcterms:created>
  <dcterms:modified xsi:type="dcterms:W3CDTF">2024-11-01T13:41:40Z</dcterms:modified>
</cp:coreProperties>
</file>