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34" r:id="rId4"/>
    <p:sldId id="335" r:id="rId5"/>
    <p:sldId id="336" r:id="rId6"/>
    <p:sldId id="350" r:id="rId7"/>
    <p:sldId id="337" r:id="rId8"/>
    <p:sldId id="338" r:id="rId9"/>
    <p:sldId id="339" r:id="rId10"/>
    <p:sldId id="340" r:id="rId11"/>
    <p:sldId id="341" r:id="rId12"/>
    <p:sldId id="342" r:id="rId13"/>
    <p:sldId id="355" r:id="rId14"/>
    <p:sldId id="343" r:id="rId15"/>
    <p:sldId id="344" r:id="rId16"/>
    <p:sldId id="345" r:id="rId17"/>
    <p:sldId id="347" r:id="rId18"/>
    <p:sldId id="356" r:id="rId19"/>
    <p:sldId id="348" r:id="rId20"/>
    <p:sldId id="357" r:id="rId21"/>
    <p:sldId id="351" r:id="rId22"/>
    <p:sldId id="352" r:id="rId23"/>
    <p:sldId id="353" r:id="rId24"/>
    <p:sldId id="354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A46704E4-362E-06A1-6D3C-5804FF13B2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EED5156-6FA5-AFF3-92DF-77C5C8D4A1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F92E-A7FE-4BF6-9639-903C908879A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E33743-1D94-E408-4513-E813119A4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9683DF7-FC46-6FE6-1DFF-D4489D310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600DE-C26B-4CBD-9524-2F646D04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7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AAF97-48FA-41BA-B1FB-13F1C08DB99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8E551-74F0-4713-891E-F4406996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0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8E551-74F0-4713-891E-F440699634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52F-35A6-4E54-91B0-935672E73B36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BF5E-1D8A-406C-8128-D47204A87EAE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E593-6F62-4F2C-B789-337BED2974D9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BE4-68C2-4AE3-AF0D-A7B1432BE754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DFA7-77BC-437B-A2FE-094A910DBD2E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5C7-7C8E-42E6-A28B-CE95CFCE940C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1FE2A1F8-9898-4FA3-80B0-9C92FFF9BE7B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85B4-BFCB-49C9-86D3-284B1A7C7F02}" type="datetime1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0D94-A437-4596-B158-BDAE46581148}" type="datetime1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5434-19B2-4D3C-9B9B-7DEBAA3B7FA4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E461-1E33-4787-A934-F9B0BBDBA06B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1756-AF5F-4BFD-B8B3-3FC39A2C3768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4F230F15-2FD2-3266-4447-72FC33CE7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49F742D-92AD-4B63-4E33-EBE422C1E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dirty="0"/>
              <a:t>Lecture 5 – KNN &amp; Dimensionality Reduction</a:t>
            </a:r>
          </a:p>
        </p:txBody>
      </p:sp>
      <p:pic>
        <p:nvPicPr>
          <p:cNvPr id="49" name="Picture 3" descr="Εικόνα που περιέχει πολυχρωμία, πασχαλιά, ροζ, δι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EF5A26BA-590B-15A6-633B-BE4E3F24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" r="4765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Θέση αριθμού διαφάνειας 16">
            <a:extLst>
              <a:ext uri="{FF2B5EF4-FFF2-40B4-BE49-F238E27FC236}">
                <a16:creationId xmlns:a16="http://schemas.microsoft.com/office/drawing/2014/main" id="{472A7D57-3C48-C0A9-36FA-115EB433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A89ADB-F56B-7156-43A6-CA873DFB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 Tree Construction Demo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6127D76-7173-DFE9-A697-4FD67142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Kd -Tree and Ball Tree Algorithms | by NithyaSri | Medium">
            <a:extLst>
              <a:ext uri="{FF2B5EF4-FFF2-40B4-BE49-F238E27FC236}">
                <a16:creationId xmlns:a16="http://schemas.microsoft.com/office/drawing/2014/main" id="{59E11BC6-257D-E812-C92A-CE47DAC10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657474"/>
            <a:ext cx="7600561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0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DF7548-ECC5-8921-8E6D-56F57603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2CC66B-D78A-AFCB-1B3E-0577E7E1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1654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performance of several algorithms (including Linear Regression, KNN, etc.) depends on:</a:t>
            </a:r>
          </a:p>
          <a:p>
            <a:pPr lvl="1"/>
            <a:r>
              <a:rPr lang="en-US" dirty="0"/>
              <a:t>The different scales between the variables (e.g., the value range affect the distance metric in KNN).</a:t>
            </a:r>
          </a:p>
          <a:p>
            <a:pPr lvl="1"/>
            <a:r>
              <a:rPr lang="en-US" dirty="0"/>
              <a:t>The distribution of the variables (e.g., linear regression assumes the variables follow normal distribution).</a:t>
            </a:r>
          </a:p>
          <a:p>
            <a:r>
              <a:rPr lang="en-US" dirty="0"/>
              <a:t>Normalization process tries to correct these issues and improve model performance. Common normalizers are:</a:t>
            </a:r>
          </a:p>
          <a:p>
            <a:pPr lvl="1"/>
            <a:r>
              <a:rPr lang="en-US" b="1" dirty="0" err="1"/>
              <a:t>MinMax</a:t>
            </a:r>
            <a:endParaRPr lang="en-US" b="1" dirty="0"/>
          </a:p>
          <a:p>
            <a:pPr lvl="1"/>
            <a:r>
              <a:rPr lang="en-US" b="1" dirty="0" err="1"/>
              <a:t>MaxAbs</a:t>
            </a:r>
            <a:endParaRPr lang="en-US" b="1" dirty="0"/>
          </a:p>
          <a:p>
            <a:pPr lvl="1"/>
            <a:r>
              <a:rPr lang="en-US" b="1" dirty="0"/>
              <a:t>Standard </a:t>
            </a:r>
          </a:p>
          <a:p>
            <a:pPr lvl="1"/>
            <a:r>
              <a:rPr lang="en-US" b="1" dirty="0"/>
              <a:t>Robust</a:t>
            </a:r>
          </a:p>
          <a:p>
            <a:pPr lvl="1"/>
            <a:r>
              <a:rPr lang="en-US" b="1" dirty="0"/>
              <a:t>Time Series Normalization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C5F7185-69FD-2177-82CE-CDBEBABF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8B808B-3058-A81F-1141-5963A6DF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24420"/>
            <a:ext cx="10325000" cy="1442463"/>
          </a:xfrm>
        </p:spPr>
        <p:txBody>
          <a:bodyPr/>
          <a:lstStyle/>
          <a:p>
            <a:r>
              <a:rPr lang="en-US" dirty="0" err="1"/>
              <a:t>MinMax</a:t>
            </a:r>
            <a:r>
              <a:rPr lang="en-US" dirty="0"/>
              <a:t> Scaler</a:t>
            </a:r>
            <a:r>
              <a:rPr lang="el-GR" dirty="0"/>
              <a:t>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63BBD2A-DF48-3B31-B722-CBD5C3CCA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667467"/>
                <a:ext cx="10766353" cy="50990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Scales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into a specific feature range.</a:t>
                </a:r>
                <a:endParaRPr lang="el-G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dirty="0"/>
                  <a:t> (</a:t>
                </a:r>
                <a:r>
                  <a:rPr lang="en-US" dirty="0"/>
                  <a:t>By default, minmax scales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vector, the minmax is applied to each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independently.</a:t>
                </a:r>
              </a:p>
              <a:p>
                <a:r>
                  <a:rPr lang="en-US" dirty="0"/>
                  <a:t>Advantages: 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dirty="0"/>
                  <a:t>Does not affect the distribution of the variable (how the values are spread).</a:t>
                </a:r>
                <a:endParaRPr lang="el-GR" dirty="0"/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dirty="0"/>
                  <a:t>Forces all features to contribute equally: Both small and big values are transformed into the same feature range. This is beneficial for algorithms, such as KNN.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dirty="0"/>
                  <a:t>Allows the coefficients of several algorithms (e.g., Linear/Logistic regression) to be smaller.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dirty="0"/>
                  <a:t>Good option when the variable is bounded into a specific range (e.g., [-100, 200]).</a:t>
                </a:r>
              </a:p>
              <a:p>
                <a:r>
                  <a:rPr lang="en-US" dirty="0"/>
                  <a:t>Disadvantage: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dirty="0"/>
                  <a:t>Negative values might become positive, making them less interpretable and harder to distinct from positive ones.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dirty="0"/>
                  <a:t>It is highly affected by outliers (e.g., very large or small values, away from the average).</a:t>
                </a:r>
                <a:endParaRPr lang="el-GR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63BBD2A-DF48-3B31-B722-CBD5C3CCA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667467"/>
                <a:ext cx="10766353" cy="5099093"/>
              </a:xfrm>
              <a:blipFill>
                <a:blip r:embed="rId2"/>
                <a:stretch>
                  <a:fillRect l="-170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BB53DE7-7495-B9A0-36BC-74B88F6F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2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1EA706-1553-3710-9433-7C1640FC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25004"/>
            <a:ext cx="10325000" cy="1442463"/>
          </a:xfrm>
        </p:spPr>
        <p:txBody>
          <a:bodyPr/>
          <a:lstStyle/>
          <a:p>
            <a:r>
              <a:rPr lang="en-US" dirty="0" err="1"/>
              <a:t>MinMax</a:t>
            </a:r>
            <a:r>
              <a:rPr lang="en-US" dirty="0"/>
              <a:t> Scaler</a:t>
            </a:r>
            <a:r>
              <a:rPr lang="el-GR" dirty="0"/>
              <a:t> (2)</a:t>
            </a:r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F0C2431-D8DE-C301-F25B-02AC1EE3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207A661-91A7-11E4-3F53-1566F2D7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59" y="2112264"/>
            <a:ext cx="8952481" cy="43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4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6AB8CB-E702-0A81-DE3C-725BF3E5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MaxAbs</a:t>
            </a:r>
            <a:r>
              <a:rPr lang="en-US" dirty="0"/>
              <a:t> Scaler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A9F7340-0762-A893-4E97-EF3F35475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Maxabs</a:t>
                </a:r>
                <a:r>
                  <a:rPr lang="en-US" dirty="0"/>
                  <a:t> scales variables into [-1.0, 0.0] for negative values and [0.0, 1.0] for positive ones.</a:t>
                </a:r>
              </a:p>
              <a:p>
                <a:r>
                  <a:rPr lang="en-US" dirty="0"/>
                  <a:t>It does not affect the data distribution.</a:t>
                </a:r>
              </a:p>
              <a:p>
                <a:r>
                  <a:rPr lang="en-US" dirty="0"/>
                  <a:t>More preferable than minmax for features with both positive and negative values.</a:t>
                </a:r>
              </a:p>
              <a:p>
                <a:r>
                  <a:rPr lang="en-US" dirty="0"/>
                  <a:t>Similar to minmax, it is highly affected by outliers.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A9F7340-0762-A893-4E97-EF3F35475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51E204F-0D6E-F592-9E61-6BF6614A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FF1A2C-4EB6-B21F-2AAE-7012746E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Scaler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8AC4C85-5F51-D915-AE05-CFD19053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1"/>
                <a:ext cx="6513712" cy="35644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Centers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en-US" dirty="0"/>
                  <a:t>by subtracting with the average and dividing by standard deviation.</a:t>
                </a:r>
              </a:p>
              <a:p>
                <a:r>
                  <a:rPr lang="en-US" b="0" dirty="0"/>
                  <a:t>Standardization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scores are estimated from the training set.</a:t>
                </a:r>
              </a:p>
              <a:p>
                <a:r>
                  <a:rPr lang="en-US" dirty="0"/>
                  <a:t>Transforms the distribution to have an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similar to Gaussian distribution, </a:t>
                </a:r>
                <a:r>
                  <a:rPr lang="en-US" b="1" dirty="0"/>
                  <a:t>although it is not necessarily Gaussian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It is highly affected by outliers (It moves the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en-US" dirty="0"/>
                  <a:t>away from the actual ones</a:t>
                </a:r>
                <a:r>
                  <a:rPr lang="el-GR" dirty="0"/>
                  <a:t>)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8AC4C85-5F51-D915-AE05-CFD19053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1"/>
                <a:ext cx="6513712" cy="3564436"/>
              </a:xfrm>
              <a:blipFill>
                <a:blip r:embed="rId2"/>
                <a:stretch>
                  <a:fillRect l="-281" t="-1026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B4781D6-9458-E547-5568-77CAF36F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94F2999-5334-E0C3-743D-7D505CC0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91" y="2340131"/>
            <a:ext cx="487748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9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2F0D90-B57C-EECC-255A-F4A26C3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25004"/>
            <a:ext cx="10325000" cy="1442463"/>
          </a:xfrm>
        </p:spPr>
        <p:txBody>
          <a:bodyPr/>
          <a:lstStyle/>
          <a:p>
            <a:r>
              <a:rPr lang="en-US" dirty="0"/>
              <a:t>Robust Scaler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D2F33B6-FB99-6B2B-77A4-71147A737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737360"/>
                <a:ext cx="10702345" cy="50200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Replaces average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with median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l-GR" dirty="0"/>
                  <a:t>. </a:t>
                </a:r>
                <a:endParaRPr lang="en-US" dirty="0"/>
              </a:p>
              <a:p>
                <a:r>
                  <a:rPr lang="en-US" dirty="0"/>
                  <a:t>Replaces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with the Interquartile Range of 25</a:t>
                </a:r>
                <a:r>
                  <a:rPr lang="en-US" baseline="30000" dirty="0"/>
                  <a:t>th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75</a:t>
                </a:r>
                <a:r>
                  <a:rPr lang="en-US" baseline="30000" dirty="0"/>
                  <a:t>th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percentiles.</a:t>
                </a:r>
              </a:p>
              <a:p>
                <a:r>
                  <a:rPr lang="en-US" b="0" dirty="0"/>
                  <a:t>Transformation: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Order your data set from lowest to highest values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Find the median. This is the second quartile Q</a:t>
                </a:r>
                <a:r>
                  <a:rPr lang="en-US" b="0" i="0" baseline="-2500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2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At Q</a:t>
                </a:r>
                <a:r>
                  <a:rPr lang="en-US" b="0" i="0" baseline="-2500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2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 split the ordered data set into two halves.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The lower quartile Q</a:t>
                </a:r>
                <a:r>
                  <a:rPr lang="en-US" b="0" i="0" baseline="-2500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1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 is the median of the lower half of the data.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The upper quartile Q</a:t>
                </a:r>
                <a:r>
                  <a:rPr lang="en-US" b="0" i="0" baseline="-2500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3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Grandview (Κυρίως κείμενο)"/>
                  </a:rPr>
                  <a:t> is the median of the upper half of the data.</a:t>
                </a:r>
              </a:p>
              <a:p>
                <a:r>
                  <a:rPr lang="en-US" dirty="0"/>
                  <a:t>Advantages: Similar to standard scaler, but more robust (less sensitive) to outliers.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D2F33B6-FB99-6B2B-77A4-71147A737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737360"/>
                <a:ext cx="10702345" cy="5020055"/>
              </a:xfrm>
              <a:blipFill>
                <a:blip r:embed="rId2"/>
                <a:stretch>
                  <a:fillRect l="-171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897392F-AA81-4B03-2890-3017C1CE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9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A3ECD9-9E0E-9741-784A-A6D8435F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Normalization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A5F8F8F-7887-C852-2B1C-2EF75C9B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Minmax/</a:t>
            </a:r>
            <a:r>
              <a:rPr lang="en-US" dirty="0" err="1"/>
              <a:t>Maxabs</a:t>
            </a:r>
            <a:r>
              <a:rPr lang="en-US" dirty="0"/>
              <a:t> scalers can be used if the time series are bounded.</a:t>
            </a:r>
          </a:p>
          <a:p>
            <a:r>
              <a:rPr lang="en-US" dirty="0"/>
              <a:t>Standard/Robust scalers are typically a good option, if the time series is static: its average does not shift over the time (in different time periods).</a:t>
            </a:r>
          </a:p>
          <a:p>
            <a:r>
              <a:rPr lang="en-US" dirty="0"/>
              <a:t>Log returns is also a quite good option, especially in finance.</a:t>
            </a:r>
          </a:p>
          <a:p>
            <a:r>
              <a:rPr lang="en-US" dirty="0"/>
              <a:t>The best normalization technique does not exist. Fine-tuning is required.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029F37F-4DFC-5740-9F00-CEA52D20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8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27CB94-48DF-38D1-645B-7346C9BC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0B5DBDDB-138A-DB30-C392-C400C28E7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RGB pixels are bounded in range [0, 255].</a:t>
                </a:r>
              </a:p>
              <a:p>
                <a:r>
                  <a:rPr lang="en-US" dirty="0"/>
                  <a:t>Typically, </a:t>
                </a:r>
                <a:r>
                  <a:rPr lang="en-US" dirty="0" err="1"/>
                  <a:t>MinMax</a:t>
                </a:r>
                <a:r>
                  <a:rPr lang="en-US" dirty="0"/>
                  <a:t> scaler works well:</a:t>
                </a:r>
              </a:p>
              <a:p>
                <a:pPr lvl="1"/>
                <a:r>
                  <a:rPr lang="en-US" dirty="0"/>
                  <a:t>Scaling into [0.0, 1.0]: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Scaling into [-1.0, 1.0]: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127.5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scaler also works quite well in some datasets (e.g. in MNIST, ImageNet dataset).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0B5DBDDB-138A-DB30-C392-C400C28E7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39706E6-2149-AA30-4612-6BD7818E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9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8A750F-8C9E-F340-5F74-E97E52E8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(1)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30E338-014E-CE8D-048C-E2825818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9531913" cy="4292865"/>
          </a:xfrm>
        </p:spPr>
        <p:txBody>
          <a:bodyPr/>
          <a:lstStyle/>
          <a:p>
            <a:r>
              <a:rPr lang="en-US" dirty="0"/>
              <a:t>A typical ML algorithm can easily fit on low-feature datasets (low dimensionality).</a:t>
            </a:r>
          </a:p>
          <a:p>
            <a:r>
              <a:rPr lang="en-US" dirty="0"/>
              <a:t>However, datasets with high dimensionality (e.g., images) can pose several challenges:</a:t>
            </a:r>
          </a:p>
          <a:p>
            <a:pPr lvl="1"/>
            <a:r>
              <a:rPr lang="en-US" dirty="0"/>
              <a:t>Increases model complexity, as it requires further parameters to be estimated for each feature.</a:t>
            </a:r>
          </a:p>
          <a:p>
            <a:pPr lvl="1"/>
            <a:r>
              <a:rPr lang="en-US" dirty="0"/>
              <a:t>Reduces model performance, as not all features are helpful and act as “noise” to the model.</a:t>
            </a:r>
          </a:p>
          <a:p>
            <a:pPr lvl="1"/>
            <a:r>
              <a:rPr lang="en-US" dirty="0"/>
              <a:t>Can cause a model to underfit or overfit, because it requires more complicated patterns to be discovered, which is difficult.</a:t>
            </a:r>
          </a:p>
          <a:p>
            <a:r>
              <a:rPr lang="en-US" dirty="0"/>
              <a:t>This problem is well-known as “curse of dimensionality”.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FB45960-ACAC-2AF5-8997-F0FA5ED1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7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3B545C-8F39-8F58-E073-8D2B0832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225004"/>
            <a:ext cx="10325000" cy="14424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DB516D-B15E-8018-3158-3105A9F1E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49" y="1903238"/>
            <a:ext cx="10325000" cy="47297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Instance-based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K-Nearest Neighbors (KNN)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KD-Tree &amp; Ball Tree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Dimensionality Reduction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Singular Value Decomposition (SVD)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Principal Component Analysis (PCA)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Discriminant Analysis (LDA)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UMAP</a:t>
            </a: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D788F22-A074-30CE-9127-2BAA8039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2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FA786D6-DC55-9372-4463-6F1CA4F9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148593"/>
            <a:ext cx="10325000" cy="1442463"/>
          </a:xfrm>
        </p:spPr>
        <p:txBody>
          <a:bodyPr/>
          <a:lstStyle/>
          <a:p>
            <a:r>
              <a:rPr lang="en-US" dirty="0"/>
              <a:t>Dimensionality Reduction (2)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AC6E27-1913-D457-2B62-23B29C21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49" y="1828800"/>
            <a:ext cx="10092983" cy="488060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Correlation techniques (e.g., Pearson, Kendall, etc.) can be used to remove specific features that are correlated, but such methods do not provide information about the quality of a feature.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Typically, the quality of a feature is measured by its variance (spread). Low variance, means that a value is more-less the same and can be eliminated. However, this method might drop important information from the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permutation techniques using brute-force can also be used, but they can be quite time-consuming.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Decomposition/Compression techniques:</a:t>
            </a:r>
          </a:p>
          <a:p>
            <a:pPr lvl="1"/>
            <a:r>
              <a:rPr lang="en-US" dirty="0"/>
              <a:t>SVD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LDA</a:t>
            </a:r>
          </a:p>
          <a:p>
            <a:pPr lvl="1"/>
            <a:r>
              <a:rPr lang="en-US" dirty="0"/>
              <a:t>UMAP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E934AB6-D42D-64FD-162C-E9F75FC0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82852E7-D781-0B77-405E-071B4758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1B515D5-EBA6-7F3C-E192-AD0A08A0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6A38EC3-4DDA-7E36-D75B-F9593B34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EAEC07-3CFB-7912-29BE-8E51CD77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26C08E7-39C9-2972-052B-E204D134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7EFF0CD-BFDA-B547-2650-F7768AA5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252EC-300B-015B-E6D1-825F16EF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5439EB-D58D-DBC9-F456-A70F5FD9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 (LDA)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3F7D3BD-A87F-CD92-EDE0-9F446D80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E59DF5-3D5D-4AFB-DE34-760D2EB1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8E3F3-693D-1E87-6055-76D3B1F16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D53145-F88E-C947-205A-BD2615F7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14EAEDC-890F-938D-5262-196F8AB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957C1DE-1B83-2807-3B04-3B0932C0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10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4AA8B-E3C4-7099-A758-E2816DFD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37E709-0E99-0413-C016-A8B2703DE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9BB5CF5-D56C-FFDD-59FB-E31D8B500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dirty="0"/>
              <a:t>Lecture 5 – KNN &amp; Dimensionality Reduction</a:t>
            </a:r>
          </a:p>
        </p:txBody>
      </p:sp>
      <p:pic>
        <p:nvPicPr>
          <p:cNvPr id="49" name="Picture 3" descr="Εικόνα που περιέχει πολυχρωμία, πασχαλιά, ροζ, δι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18E8D108-1CBD-569A-DE8E-BC299431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" r="4765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Θέση αριθμού διαφάνειας 16">
            <a:extLst>
              <a:ext uri="{FF2B5EF4-FFF2-40B4-BE49-F238E27FC236}">
                <a16:creationId xmlns:a16="http://schemas.microsoft.com/office/drawing/2014/main" id="{065DE220-7789-9580-B8E9-6A1E2826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B1B6B1-49BC-FA07-ABD8-2138F34A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1268"/>
            <a:ext cx="10325000" cy="1442463"/>
          </a:xfrm>
        </p:spPr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A91D0CE-7D3D-243B-FD01-6717CDFA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49" y="1616199"/>
            <a:ext cx="10325000" cy="5190533"/>
          </a:xfrm>
        </p:spPr>
        <p:txBody>
          <a:bodyPr>
            <a:normAutofit/>
          </a:bodyPr>
          <a:lstStyle/>
          <a:p>
            <a:r>
              <a:rPr lang="en-US" dirty="0"/>
              <a:t>Instance-based learning algorithms make predictions by identifying similar samples inside the training set.</a:t>
            </a:r>
          </a:p>
          <a:p>
            <a:r>
              <a:rPr lang="en-US" dirty="0"/>
              <a:t>For each new (unseen) sample, the classifier/regressor searches the target output of similar samples. Then, it uses voting/averaging to output the prediction.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No training is required.</a:t>
            </a:r>
          </a:p>
          <a:p>
            <a:pPr lvl="1"/>
            <a:r>
              <a:rPr lang="en-US" dirty="0"/>
              <a:t>Easy to adapt/fit on new training samples, without requiring training.</a:t>
            </a:r>
          </a:p>
          <a:p>
            <a:pPr lvl="1"/>
            <a:r>
              <a:rPr lang="en-US" dirty="0"/>
              <a:t>Easy to implement.</a:t>
            </a:r>
          </a:p>
          <a:p>
            <a:pPr lvl="1"/>
            <a:r>
              <a:rPr lang="en-US" dirty="0"/>
              <a:t>Less sensitive to outliers.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Depend on the training set quality (e.g., the amount of noise)</a:t>
            </a:r>
          </a:p>
          <a:p>
            <a:pPr lvl="1"/>
            <a:r>
              <a:rPr lang="en-US" dirty="0"/>
              <a:t>Finding similar samples can be quite time-consuming in very large datasets.</a:t>
            </a:r>
          </a:p>
          <a:p>
            <a:pPr lvl="1"/>
            <a:r>
              <a:rPr lang="en-US" dirty="0"/>
              <a:t>Sensitive to irrelevant features.</a:t>
            </a:r>
          </a:p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E689A35-FB5A-E123-E7AE-16A63BD6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B5E727-28C1-D457-81F3-42691703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74" y="335232"/>
            <a:ext cx="10325000" cy="1442463"/>
          </a:xfrm>
        </p:spPr>
        <p:txBody>
          <a:bodyPr/>
          <a:lstStyle/>
          <a:p>
            <a:r>
              <a:rPr lang="en-US" dirty="0"/>
              <a:t>K-Nearest Neighbors (1)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353A444-1598-2BCA-9955-335510D4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49" y="2009569"/>
            <a:ext cx="10325000" cy="1225429"/>
          </a:xfrm>
        </p:spPr>
        <p:txBody>
          <a:bodyPr/>
          <a:lstStyle/>
          <a:p>
            <a:r>
              <a:rPr lang="en-US" dirty="0"/>
              <a:t>It selects K most similar samples (nearest neighbors) using a distance metric.</a:t>
            </a:r>
          </a:p>
          <a:p>
            <a:r>
              <a:rPr lang="en-US" dirty="0"/>
              <a:t>Quite popular in database systems.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E28309C-4B4A-BDDC-46C7-A18429D0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D891E2-5670-D779-FF29-6C3976E5F669}"/>
                  </a:ext>
                </a:extLst>
              </p:cNvPr>
              <p:cNvSpPr txBox="1"/>
              <p:nvPr/>
            </p:nvSpPr>
            <p:spPr>
              <a:xfrm>
                <a:off x="5250319" y="4706925"/>
                <a:ext cx="845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D891E2-5670-D779-FF29-6C3976E5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319" y="4706925"/>
                <a:ext cx="8456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Ομάδα 13">
            <a:extLst>
              <a:ext uri="{FF2B5EF4-FFF2-40B4-BE49-F238E27FC236}">
                <a16:creationId xmlns:a16="http://schemas.microsoft.com/office/drawing/2014/main" id="{A87CC764-DE31-E603-B2C1-8DCCD853E73A}"/>
              </a:ext>
            </a:extLst>
          </p:cNvPr>
          <p:cNvGrpSpPr/>
          <p:nvPr/>
        </p:nvGrpSpPr>
        <p:grpSpPr>
          <a:xfrm>
            <a:off x="1507236" y="3249622"/>
            <a:ext cx="8114779" cy="3481819"/>
            <a:chOff x="1545336" y="2942614"/>
            <a:chExt cx="8114779" cy="3481819"/>
          </a:xfrm>
        </p:grpSpPr>
        <p:grpSp>
          <p:nvGrpSpPr>
            <p:cNvPr id="9" name="Ομάδα 8">
              <a:extLst>
                <a:ext uri="{FF2B5EF4-FFF2-40B4-BE49-F238E27FC236}">
                  <a16:creationId xmlns:a16="http://schemas.microsoft.com/office/drawing/2014/main" id="{5B7F11CA-3A42-1390-7DED-85D8271A8BED}"/>
                </a:ext>
              </a:extLst>
            </p:cNvPr>
            <p:cNvGrpSpPr/>
            <p:nvPr/>
          </p:nvGrpSpPr>
          <p:grpSpPr>
            <a:xfrm>
              <a:off x="1545336" y="2942614"/>
              <a:ext cx="8114779" cy="3481819"/>
              <a:chOff x="1545336" y="2942614"/>
              <a:chExt cx="8114779" cy="3481819"/>
            </a:xfrm>
          </p:grpSpPr>
          <p:grpSp>
            <p:nvGrpSpPr>
              <p:cNvPr id="7" name="Ομάδα 6">
                <a:extLst>
                  <a:ext uri="{FF2B5EF4-FFF2-40B4-BE49-F238E27FC236}">
                    <a16:creationId xmlns:a16="http://schemas.microsoft.com/office/drawing/2014/main" id="{58FBB84A-1C3A-23F3-1127-2C8B6B195508}"/>
                  </a:ext>
                </a:extLst>
              </p:cNvPr>
              <p:cNvGrpSpPr/>
              <p:nvPr/>
            </p:nvGrpSpPr>
            <p:grpSpPr>
              <a:xfrm>
                <a:off x="1545336" y="2942614"/>
                <a:ext cx="8114779" cy="3481819"/>
                <a:chOff x="1545336" y="2942614"/>
                <a:chExt cx="8114779" cy="3481819"/>
              </a:xfrm>
            </p:grpSpPr>
            <p:pic>
              <p:nvPicPr>
                <p:cNvPr id="5" name="Εικόνα 4">
                  <a:extLst>
                    <a:ext uri="{FF2B5EF4-FFF2-40B4-BE49-F238E27FC236}">
                      <a16:creationId xmlns:a16="http://schemas.microsoft.com/office/drawing/2014/main" id="{4F177399-2079-A356-147C-85BB9D037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96477" y="2942614"/>
                  <a:ext cx="6963638" cy="3481819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B8C84C9-7E2E-9E6E-C3C5-890760B24DCF}"/>
                    </a:ext>
                  </a:extLst>
                </p:cNvPr>
                <p:cNvSpPr txBox="1"/>
                <p:nvPr/>
              </p:nvSpPr>
              <p:spPr>
                <a:xfrm>
                  <a:off x="1545336" y="5498872"/>
                  <a:ext cx="14302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Set</a:t>
                  </a:r>
                </a:p>
              </p:txBody>
            </p:sp>
          </p:grpSp>
          <p:sp>
            <p:nvSpPr>
              <p:cNvPr id="8" name="Οβάλ 7">
                <a:extLst>
                  <a:ext uri="{FF2B5EF4-FFF2-40B4-BE49-F238E27FC236}">
                    <a16:creationId xmlns:a16="http://schemas.microsoft.com/office/drawing/2014/main" id="{17ABEE56-90A2-2FD6-B9E5-D666F74B588B}"/>
                  </a:ext>
                </a:extLst>
              </p:cNvPr>
              <p:cNvSpPr/>
              <p:nvPr/>
            </p:nvSpPr>
            <p:spPr>
              <a:xfrm>
                <a:off x="3296412" y="4067485"/>
                <a:ext cx="955548" cy="95554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Οβάλ 12">
              <a:extLst>
                <a:ext uri="{FF2B5EF4-FFF2-40B4-BE49-F238E27FC236}">
                  <a16:creationId xmlns:a16="http://schemas.microsoft.com/office/drawing/2014/main" id="{11D28F98-82BA-62B1-75B4-2FB3ADB43E0E}"/>
                </a:ext>
              </a:extLst>
            </p:cNvPr>
            <p:cNvSpPr/>
            <p:nvPr/>
          </p:nvSpPr>
          <p:spPr>
            <a:xfrm>
              <a:off x="7198238" y="4067485"/>
              <a:ext cx="955548" cy="955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016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EF421E-105A-D95F-C075-BAD3B0F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47F949A-0ED4-4318-DAC4-0ABB7E707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1"/>
                <a:ext cx="7324209" cy="4032094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Select an odd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 number (Requires fine-tuning)</a:t>
                </a:r>
              </a:p>
              <a:p>
                <a:r>
                  <a:rPr lang="en-US" i="1" dirty="0"/>
                  <a:t>For each unknown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i="1" dirty="0"/>
                  <a:t>:</a:t>
                </a:r>
              </a:p>
              <a:p>
                <a:pPr lvl="1"/>
                <a:r>
                  <a:rPr lang="en-US" sz="2000" i="1" dirty="0"/>
                  <a:t>For each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/>
                  <a:t>,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, using a distance metric.</a:t>
                </a:r>
              </a:p>
              <a:p>
                <a:pPr lvl="1"/>
                <a:r>
                  <a:rPr lang="en-US" sz="2000" i="1" dirty="0"/>
                  <a:t>Select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i="1" dirty="0"/>
                  <a:t> nearest samples (with the minimum distance).</a:t>
                </a:r>
              </a:p>
              <a:p>
                <a:r>
                  <a:rPr lang="en-US" i="1" dirty="0"/>
                  <a:t>Use voting (e.g., majority vote) to predict the class for classification tasks.</a:t>
                </a:r>
              </a:p>
              <a:p>
                <a:r>
                  <a:rPr lang="en-US" i="1" dirty="0"/>
                  <a:t>Use averaging for regression tasks.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47F949A-0ED4-4318-DAC4-0ABB7E707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1"/>
                <a:ext cx="7324209" cy="4032094"/>
              </a:xfrm>
              <a:blipFill>
                <a:blip r:embed="rId2"/>
                <a:stretch>
                  <a:fillRect l="-250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D20276A-11A8-1064-D917-AF2887F1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Figure">
            <a:extLst>
              <a:ext uri="{FF2B5EF4-FFF2-40B4-BE49-F238E27FC236}">
                <a16:creationId xmlns:a16="http://schemas.microsoft.com/office/drawing/2014/main" id="{145D7F11-434D-BD6C-3F77-E1947D09E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8" y="2676525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8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4E9F-33D4-924A-C68A-DB5EA3AA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260950-6A70-8932-CE36-96F2662D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87623"/>
            <a:ext cx="10325000" cy="1442463"/>
          </a:xfrm>
        </p:spPr>
        <p:txBody>
          <a:bodyPr/>
          <a:lstStyle/>
          <a:p>
            <a:r>
              <a:rPr lang="en-US" dirty="0"/>
              <a:t>Selecting </a:t>
            </a:r>
            <a:r>
              <a:rPr lang="en-US" i="1" dirty="0"/>
              <a:t>K </a:t>
            </a:r>
            <a:r>
              <a:rPr lang="en-US" dirty="0"/>
              <a:t>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DE3B6A6-3CF6-92A5-19BA-2EDE7B750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947672"/>
                <a:ext cx="7324209" cy="468532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Depending on the </a:t>
                </a:r>
                <a:r>
                  <a:rPr lang="en-US" i="1" dirty="0"/>
                  <a:t>K </a:t>
                </a:r>
                <a:r>
                  <a:rPr lang="en-US" dirty="0"/>
                  <a:t>neighbors, KNN produces different predictions.</a:t>
                </a:r>
              </a:p>
              <a:p>
                <a:r>
                  <a:rPr lang="en-US" dirty="0"/>
                  <a:t>Selecting </a:t>
                </a:r>
                <a:r>
                  <a:rPr lang="en-US" i="1" dirty="0"/>
                  <a:t>K </a:t>
                </a:r>
                <a:r>
                  <a:rPr lang="en-US" dirty="0"/>
                  <a:t>usually requires fine-tuning using </a:t>
                </a:r>
                <a:r>
                  <a:rPr lang="en-US" b="1" dirty="0"/>
                  <a:t>cross-validation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Typical values: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a training set of </a:t>
                </a:r>
                <a:r>
                  <a:rPr lang="en-US" i="1" dirty="0"/>
                  <a:t>N </a:t>
                </a:r>
                <a:r>
                  <a:rPr lang="en-US" dirty="0"/>
                  <a:t>samples.</a:t>
                </a:r>
              </a:p>
              <a:p>
                <a:r>
                  <a:rPr lang="en-US" b="1" dirty="0"/>
                  <a:t>K should always be odd</a:t>
                </a:r>
                <a:r>
                  <a:rPr lang="en-US" dirty="0"/>
                  <a:t>. Why?</a:t>
                </a:r>
              </a:p>
              <a:p>
                <a:r>
                  <a:rPr lang="en-US" b="1" dirty="0"/>
                  <a:t>Small values of </a:t>
                </a:r>
                <a:r>
                  <a:rPr lang="en-US" b="1" i="1" dirty="0"/>
                  <a:t>K </a:t>
                </a:r>
                <a:r>
                  <a:rPr lang="en-US" dirty="0"/>
                  <a:t>capture local patterns more precisely (since it considers only the most similar samples), but  might be sensitive to outliers, leading to overfitting.</a:t>
                </a:r>
              </a:p>
              <a:p>
                <a:r>
                  <a:rPr lang="en-US" b="1" dirty="0"/>
                  <a:t>Large values of </a:t>
                </a:r>
                <a:r>
                  <a:rPr lang="en-US" b="1" i="1" dirty="0"/>
                  <a:t>K</a:t>
                </a:r>
                <a:r>
                  <a:rPr lang="en-US" i="1" dirty="0"/>
                  <a:t> </a:t>
                </a:r>
                <a:r>
                  <a:rPr lang="en-US" dirty="0"/>
                  <a:t>smooth out the effect of outliers (since multiple similar samples are selected), but the local patterns might not be captured precisely, leading to underfitting.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DE3B6A6-3CF6-92A5-19BA-2EDE7B750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947672"/>
                <a:ext cx="7324209" cy="4685323"/>
              </a:xfrm>
              <a:blipFill>
                <a:blip r:embed="rId2"/>
                <a:stretch>
                  <a:fillRect l="-166" t="-781" r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358395E-73DA-C747-D0F8-5204C787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Figure">
            <a:extLst>
              <a:ext uri="{FF2B5EF4-FFF2-40B4-BE49-F238E27FC236}">
                <a16:creationId xmlns:a16="http://schemas.microsoft.com/office/drawing/2014/main" id="{209CA8BF-F5BD-70DC-CFA9-39886B0F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8" y="2676525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C5133E-3662-B5CC-4AA4-E19677C6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16401"/>
            <a:ext cx="10325000" cy="1442463"/>
          </a:xfrm>
        </p:spPr>
        <p:txBody>
          <a:bodyPr/>
          <a:lstStyle/>
          <a:p>
            <a:r>
              <a:rPr lang="en-US" dirty="0"/>
              <a:t>Distance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AC14DE1A-D9F3-41B2-5CC3-1F2E58DA7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0"/>
                <a:ext cx="10325000" cy="4292866"/>
              </a:xfrm>
            </p:spPr>
            <p:txBody>
              <a:bodyPr/>
              <a:lstStyle/>
              <a:p>
                <a:r>
                  <a:rPr lang="en-US" dirty="0"/>
                  <a:t>For two vector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each:</a:t>
                </a:r>
              </a:p>
              <a:p>
                <a:r>
                  <a:rPr lang="en-US" b="1" dirty="0"/>
                  <a:t>Manhattan Distance: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r>
                  <a:rPr lang="en-US" b="1" dirty="0"/>
                  <a:t>Euclidean Distance: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Cosine Distance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dot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sz="2000" dirty="0"/>
                  <a:t>. It is used mainly in text &amp; document analysis.</a:t>
                </a:r>
              </a:p>
              <a:p>
                <a:r>
                  <a:rPr lang="en-US" dirty="0"/>
                  <a:t>The distance of Categorical variables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𝑦𝑒𝑙𝑙𝑜𝑤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𝑏𝑙𝑎𝑐𝑘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can be computed as 0 if the two variables have the same value else 1.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AC14DE1A-D9F3-41B2-5CC3-1F2E58DA7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0"/>
                <a:ext cx="10325000" cy="4292866"/>
              </a:xfrm>
              <a:blipFill>
                <a:blip r:embed="rId2"/>
                <a:stretch>
                  <a:fillRect l="-177"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7191861-61E2-5549-F3E6-D4D4F61B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3C9D13-A502-77A4-D89C-435F465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 &amp; Ball Tree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126A0A9-1CE7-0DF3-9693-9EF344335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0"/>
                <a:ext cx="10325000" cy="35367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Calculating every distance (brute-force) is a time-consuming process.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training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features, it achieves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complexity during fitting,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predicting a new unseen sample.</a:t>
                </a:r>
              </a:p>
              <a:p>
                <a:r>
                  <a:rPr lang="en-US" dirty="0"/>
                  <a:t>KD-Tree and Ball Tree are data structures which can fit on the training set, to speed up the calculation of the distances.</a:t>
                </a:r>
              </a:p>
              <a:p>
                <a:r>
                  <a:rPr lang="en-US" dirty="0"/>
                  <a:t>Ball Tree structure is overall better and more robust to outliers than KD-Tree, but it is more complex, harder to implement and requires further fitting time.</a:t>
                </a:r>
              </a:p>
              <a:p>
                <a:r>
                  <a:rPr lang="en-US" dirty="0"/>
                  <a:t>These structures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𝐿𝑜𝑔𝑁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during fitting time,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predicting.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126A0A9-1CE7-0DF3-9693-9EF344335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0"/>
                <a:ext cx="10325000" cy="3536795"/>
              </a:xfrm>
              <a:blipFill>
                <a:blip r:embed="rId2"/>
                <a:stretch>
                  <a:fillRect l="-177" t="-1034" r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3C62D02-4C36-DF8F-8227-077558B1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A3E7C6-2911-A69D-4026-4F12CFA6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 Tree Construction Demo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E68618E-3BAD-DD68-5477-B9E85E2B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7B4E32D3-40C5-0956-E82B-89064FCD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96" y="2447925"/>
            <a:ext cx="4996915" cy="34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4428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2"/>
      </a:lt2>
      <a:accent1>
        <a:srgbClr val="4DB0B2"/>
      </a:accent1>
      <a:accent2>
        <a:srgbClr val="59A5E0"/>
      </a:accent2>
      <a:accent3>
        <a:srgbClr val="7787E5"/>
      </a:accent3>
      <a:accent4>
        <a:srgbClr val="7D59E0"/>
      </a:accent4>
      <a:accent5>
        <a:srgbClr val="C377E5"/>
      </a:accent5>
      <a:accent6>
        <a:srgbClr val="E059D2"/>
      </a:accent6>
      <a:hlink>
        <a:srgbClr val="AE6B6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1532</Words>
  <Application>Microsoft Office PowerPoint</Application>
  <PresentationFormat>Ευρεία οθόνη</PresentationFormat>
  <Paragraphs>164</Paragraphs>
  <Slides>25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2" baseType="lpstr">
      <vt:lpstr>Aptos</vt:lpstr>
      <vt:lpstr>Arial</vt:lpstr>
      <vt:lpstr>Cambria Math</vt:lpstr>
      <vt:lpstr>Grandview</vt:lpstr>
      <vt:lpstr>Grandview (Κυρίως κείμενο)</vt:lpstr>
      <vt:lpstr>Wingdings</vt:lpstr>
      <vt:lpstr>CosineVTI</vt:lpstr>
      <vt:lpstr>Machine Learning</vt:lpstr>
      <vt:lpstr>Overview</vt:lpstr>
      <vt:lpstr>Instance-based Learning</vt:lpstr>
      <vt:lpstr>K-Nearest Neighbors (1)</vt:lpstr>
      <vt:lpstr>K-Nearest Neighbors (2)</vt:lpstr>
      <vt:lpstr>Selecting K Parameter</vt:lpstr>
      <vt:lpstr>Distance Metrics</vt:lpstr>
      <vt:lpstr>KD-Tree &amp; Ball Tree Structures</vt:lpstr>
      <vt:lpstr>KD Tree Construction Demo</vt:lpstr>
      <vt:lpstr>Ball Tree Construction Demo</vt:lpstr>
      <vt:lpstr>Normalization</vt:lpstr>
      <vt:lpstr>MinMax Scaler (1)</vt:lpstr>
      <vt:lpstr>MinMax Scaler (2)</vt:lpstr>
      <vt:lpstr>MaxAbs Scaler</vt:lpstr>
      <vt:lpstr>Standard Scaler</vt:lpstr>
      <vt:lpstr>Robust Scaler</vt:lpstr>
      <vt:lpstr>Time Series Normalization</vt:lpstr>
      <vt:lpstr>Image Normalization</vt:lpstr>
      <vt:lpstr>Dimensionality Reduction (1)</vt:lpstr>
      <vt:lpstr>Dimensionality Reduction (2)</vt:lpstr>
      <vt:lpstr>Singular Value Decomposition (SVD)</vt:lpstr>
      <vt:lpstr>Principal Component Analysis (PCA)</vt:lpstr>
      <vt:lpstr>Linear Discriminant Analysis (LDA)</vt:lpstr>
      <vt:lpstr>UMAP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Vasilis Kochliaridis</dc:creator>
  <cp:lastModifiedBy>Vasilis Kochliaridis</cp:lastModifiedBy>
  <cp:revision>300</cp:revision>
  <dcterms:created xsi:type="dcterms:W3CDTF">2024-10-01T09:54:40Z</dcterms:created>
  <dcterms:modified xsi:type="dcterms:W3CDTF">2024-11-24T11:07:18Z</dcterms:modified>
</cp:coreProperties>
</file>