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 Dinata" initials="KD" lastIdx="1" clrIdx="0">
    <p:extLst>
      <p:ext uri="{19B8F6BF-5375-455C-9EA6-DF929625EA0E}">
        <p15:presenceInfo xmlns:p15="http://schemas.microsoft.com/office/powerpoint/2012/main" userId="88e0ad670668b7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4E0F0B-CF4E-4032-BE6F-48C8CFFAFBB9}" type="doc">
      <dgm:prSet loTypeId="urn:microsoft.com/office/officeart/2005/8/layout/cycle5" loCatId="cycle" qsTypeId="urn:microsoft.com/office/officeart/2005/8/quickstyle/simple1" qsCatId="simple" csTypeId="urn:microsoft.com/office/officeart/2005/8/colors/colorful5" csCatId="colorful" phldr="1"/>
      <dgm:spPr/>
      <dgm:t>
        <a:bodyPr/>
        <a:lstStyle/>
        <a:p>
          <a:endParaRPr lang="en-MY"/>
        </a:p>
      </dgm:t>
    </dgm:pt>
    <dgm:pt modelId="{F2B87391-7366-4555-9973-81111786F9D0}">
      <dgm:prSet phldrT="[Text]" custT="1"/>
      <dgm:spPr/>
      <dgm:t>
        <a:bodyPr/>
        <a:lstStyle/>
        <a:p>
          <a:r>
            <a:rPr lang="en-US" sz="1100" b="1" dirty="0"/>
            <a:t>#1 Business Understanding</a:t>
          </a:r>
        </a:p>
        <a:p>
          <a:r>
            <a:rPr lang="en-US" sz="1000" dirty="0"/>
            <a:t>The project objectives and requirements are defined, and the data problem is framed.</a:t>
          </a:r>
          <a:endParaRPr lang="en-MY" sz="1000" dirty="0"/>
        </a:p>
      </dgm:t>
    </dgm:pt>
    <dgm:pt modelId="{E20B1BD3-6B2C-4314-B665-454AE9639A7A}" type="parTrans" cxnId="{A8B85377-A8F9-47FB-8F23-E16FEF4FFDAC}">
      <dgm:prSet/>
      <dgm:spPr/>
      <dgm:t>
        <a:bodyPr/>
        <a:lstStyle/>
        <a:p>
          <a:endParaRPr lang="en-MY"/>
        </a:p>
      </dgm:t>
    </dgm:pt>
    <dgm:pt modelId="{55CCC869-3140-46D6-A571-F8E54E0429F0}" type="sibTrans" cxnId="{A8B85377-A8F9-47FB-8F23-E16FEF4FFDAC}">
      <dgm:prSet/>
      <dgm:spPr/>
      <dgm:t>
        <a:bodyPr/>
        <a:lstStyle/>
        <a:p>
          <a:endParaRPr lang="en-MY"/>
        </a:p>
      </dgm:t>
    </dgm:pt>
    <dgm:pt modelId="{2C4BD566-040F-4163-8600-B91AC6C06B27}">
      <dgm:prSet phldrT="[Text]" custT="1"/>
      <dgm:spPr/>
      <dgm:t>
        <a:bodyPr/>
        <a:lstStyle/>
        <a:p>
          <a:r>
            <a:rPr lang="en-US" sz="1100" b="1" dirty="0"/>
            <a:t>#2 Data Understanding</a:t>
          </a:r>
        </a:p>
        <a:p>
          <a:r>
            <a:rPr lang="en-US" sz="1000" dirty="0"/>
            <a:t>The data is collected and explored to understand its quality, quantity, and suitability for the project.</a:t>
          </a:r>
          <a:endParaRPr lang="en-MY" sz="1000" dirty="0"/>
        </a:p>
      </dgm:t>
    </dgm:pt>
    <dgm:pt modelId="{FF033D07-3C49-47FD-868B-82BD3654E940}" type="parTrans" cxnId="{8D0C6001-7FA2-4F52-BC01-37F3A3D92A0F}">
      <dgm:prSet/>
      <dgm:spPr/>
      <dgm:t>
        <a:bodyPr/>
        <a:lstStyle/>
        <a:p>
          <a:endParaRPr lang="en-MY"/>
        </a:p>
      </dgm:t>
    </dgm:pt>
    <dgm:pt modelId="{BF42573A-B76A-421A-993F-AA61DB1BFAEB}" type="sibTrans" cxnId="{8D0C6001-7FA2-4F52-BC01-37F3A3D92A0F}">
      <dgm:prSet/>
      <dgm:spPr/>
      <dgm:t>
        <a:bodyPr/>
        <a:lstStyle/>
        <a:p>
          <a:endParaRPr lang="en-MY"/>
        </a:p>
      </dgm:t>
    </dgm:pt>
    <dgm:pt modelId="{1F70B408-499E-403D-AE2F-4816D68BCC5B}">
      <dgm:prSet phldrT="[Text]" custT="1"/>
      <dgm:spPr/>
      <dgm:t>
        <a:bodyPr/>
        <a:lstStyle/>
        <a:p>
          <a:r>
            <a:rPr lang="en-US" sz="1100" b="1" dirty="0"/>
            <a:t>#3 Data Preparation</a:t>
          </a:r>
        </a:p>
        <a:p>
          <a:r>
            <a:rPr lang="en-US" sz="1000" dirty="0"/>
            <a:t>The data is cleaned, transformed, and preprocessed to prepare it for modeling.</a:t>
          </a:r>
          <a:endParaRPr lang="en-MY" sz="1000" dirty="0"/>
        </a:p>
      </dgm:t>
    </dgm:pt>
    <dgm:pt modelId="{8585E822-F15B-4E9B-ABFA-CE75EB04F0A6}" type="parTrans" cxnId="{17F06A3B-F5B5-4534-BF9E-3B23AAA74316}">
      <dgm:prSet/>
      <dgm:spPr/>
      <dgm:t>
        <a:bodyPr/>
        <a:lstStyle/>
        <a:p>
          <a:endParaRPr lang="en-MY"/>
        </a:p>
      </dgm:t>
    </dgm:pt>
    <dgm:pt modelId="{294507CD-77CA-4F1F-9FB7-90445D5F702E}" type="sibTrans" cxnId="{17F06A3B-F5B5-4534-BF9E-3B23AAA74316}">
      <dgm:prSet/>
      <dgm:spPr/>
      <dgm:t>
        <a:bodyPr/>
        <a:lstStyle/>
        <a:p>
          <a:endParaRPr lang="en-MY"/>
        </a:p>
      </dgm:t>
    </dgm:pt>
    <dgm:pt modelId="{0827BABB-9456-4B7C-B981-FB73CD5A289C}">
      <dgm:prSet phldrT="[Text]" custT="1"/>
      <dgm:spPr/>
      <dgm:t>
        <a:bodyPr/>
        <a:lstStyle/>
        <a:p>
          <a:r>
            <a:rPr lang="en-US" sz="1100" b="1" dirty="0"/>
            <a:t>#4 Modeling</a:t>
          </a:r>
        </a:p>
        <a:p>
          <a:r>
            <a:rPr lang="en-US" sz="1000" dirty="0"/>
            <a:t>Various modeling techniques are applied to the prepared data, and the best model is selected based on its performance.</a:t>
          </a:r>
        </a:p>
      </dgm:t>
    </dgm:pt>
    <dgm:pt modelId="{A9579649-5993-4E16-9369-9876CF575B25}" type="parTrans" cxnId="{F61DC33A-ADAD-4FC6-AB22-CD15C5966501}">
      <dgm:prSet/>
      <dgm:spPr/>
      <dgm:t>
        <a:bodyPr/>
        <a:lstStyle/>
        <a:p>
          <a:endParaRPr lang="en-MY"/>
        </a:p>
      </dgm:t>
    </dgm:pt>
    <dgm:pt modelId="{65410E9D-CDB1-4D29-A0BE-580CF38DDDAC}" type="sibTrans" cxnId="{F61DC33A-ADAD-4FC6-AB22-CD15C5966501}">
      <dgm:prSet/>
      <dgm:spPr/>
      <dgm:t>
        <a:bodyPr/>
        <a:lstStyle/>
        <a:p>
          <a:endParaRPr lang="en-MY"/>
        </a:p>
      </dgm:t>
    </dgm:pt>
    <dgm:pt modelId="{F8F7BD92-A838-4CBF-A893-5CE652611E51}">
      <dgm:prSet phldrT="[Text]" custT="1"/>
      <dgm:spPr/>
      <dgm:t>
        <a:bodyPr/>
        <a:lstStyle/>
        <a:p>
          <a:r>
            <a:rPr lang="en-US" sz="1100" b="1" dirty="0"/>
            <a:t>#5 Evaluation</a:t>
          </a:r>
        </a:p>
        <a:p>
          <a:r>
            <a:rPr lang="en-US" sz="1000" dirty="0"/>
            <a:t>The performance of the selected model is evaluated using various metrics.</a:t>
          </a:r>
          <a:endParaRPr lang="en-MY" sz="1000" dirty="0"/>
        </a:p>
      </dgm:t>
    </dgm:pt>
    <dgm:pt modelId="{65D102DD-9070-43CE-9131-0066289C56F3}" type="parTrans" cxnId="{0C0D92DC-0878-4B65-81EE-E466015222BF}">
      <dgm:prSet/>
      <dgm:spPr/>
      <dgm:t>
        <a:bodyPr/>
        <a:lstStyle/>
        <a:p>
          <a:endParaRPr lang="en-MY"/>
        </a:p>
      </dgm:t>
    </dgm:pt>
    <dgm:pt modelId="{0ED31AF3-5E39-4F7C-A9CD-96C935EE6619}" type="sibTrans" cxnId="{0C0D92DC-0878-4B65-81EE-E466015222BF}">
      <dgm:prSet/>
      <dgm:spPr/>
      <dgm:t>
        <a:bodyPr/>
        <a:lstStyle/>
        <a:p>
          <a:endParaRPr lang="en-MY"/>
        </a:p>
      </dgm:t>
    </dgm:pt>
    <dgm:pt modelId="{F0B6400A-CE53-409D-94D7-18A9F83C5D92}" type="pres">
      <dgm:prSet presAssocID="{694E0F0B-CF4E-4032-BE6F-48C8CFFAFBB9}" presName="cycle" presStyleCnt="0">
        <dgm:presLayoutVars>
          <dgm:dir/>
          <dgm:resizeHandles val="exact"/>
        </dgm:presLayoutVars>
      </dgm:prSet>
      <dgm:spPr/>
    </dgm:pt>
    <dgm:pt modelId="{702CB245-6F9F-437C-9D02-2C3A0BF46420}" type="pres">
      <dgm:prSet presAssocID="{F2B87391-7366-4555-9973-81111786F9D0}" presName="node" presStyleLbl="node1" presStyleIdx="0" presStyleCnt="5" custScaleX="121862" custScaleY="83385" custRadScaleRad="102339" custRadScaleInc="-31434">
        <dgm:presLayoutVars>
          <dgm:bulletEnabled val="1"/>
        </dgm:presLayoutVars>
      </dgm:prSet>
      <dgm:spPr/>
    </dgm:pt>
    <dgm:pt modelId="{D1A95065-08BF-4687-A971-3AACBF9DD87D}" type="pres">
      <dgm:prSet presAssocID="{F2B87391-7366-4555-9973-81111786F9D0}" presName="spNode" presStyleCnt="0"/>
      <dgm:spPr/>
    </dgm:pt>
    <dgm:pt modelId="{3366A971-6310-4607-8AFF-92A40FC6397B}" type="pres">
      <dgm:prSet presAssocID="{55CCC869-3140-46D6-A571-F8E54E0429F0}" presName="sibTrans" presStyleLbl="sibTrans1D1" presStyleIdx="0" presStyleCnt="5"/>
      <dgm:spPr/>
    </dgm:pt>
    <dgm:pt modelId="{A8F51866-95AE-4AC8-B086-17BED7B21210}" type="pres">
      <dgm:prSet presAssocID="{2C4BD566-040F-4163-8600-B91AC6C06B27}" presName="node" presStyleLbl="node1" presStyleIdx="1" presStyleCnt="5" custScaleX="122401" custScaleY="98662" custRadScaleRad="91579" custRadScaleInc="-37081">
        <dgm:presLayoutVars>
          <dgm:bulletEnabled val="1"/>
        </dgm:presLayoutVars>
      </dgm:prSet>
      <dgm:spPr/>
    </dgm:pt>
    <dgm:pt modelId="{1B590ACB-20BD-4616-A58B-11A7778BD73A}" type="pres">
      <dgm:prSet presAssocID="{2C4BD566-040F-4163-8600-B91AC6C06B27}" presName="spNode" presStyleCnt="0"/>
      <dgm:spPr/>
    </dgm:pt>
    <dgm:pt modelId="{3F9C6602-C3C3-4F52-B8FC-BE51C30F3689}" type="pres">
      <dgm:prSet presAssocID="{BF42573A-B76A-421A-993F-AA61DB1BFAEB}" presName="sibTrans" presStyleLbl="sibTrans1D1" presStyleIdx="1" presStyleCnt="5"/>
      <dgm:spPr/>
    </dgm:pt>
    <dgm:pt modelId="{9CD21843-90C8-429A-9E92-EBD943DC80FA}" type="pres">
      <dgm:prSet presAssocID="{1F70B408-499E-403D-AE2F-4816D68BCC5B}" presName="node" presStyleLbl="node1" presStyleIdx="2" presStyleCnt="5" custScaleX="119329" custScaleY="95079" custRadScaleRad="79191" custRadScaleInc="-54580">
        <dgm:presLayoutVars>
          <dgm:bulletEnabled val="1"/>
        </dgm:presLayoutVars>
      </dgm:prSet>
      <dgm:spPr/>
    </dgm:pt>
    <dgm:pt modelId="{7EAD693E-D734-43DD-AA36-44AF5DA5678A}" type="pres">
      <dgm:prSet presAssocID="{1F70B408-499E-403D-AE2F-4816D68BCC5B}" presName="spNode" presStyleCnt="0"/>
      <dgm:spPr/>
    </dgm:pt>
    <dgm:pt modelId="{29CD716D-DC45-4651-BDBD-3ADF04071710}" type="pres">
      <dgm:prSet presAssocID="{294507CD-77CA-4F1F-9FB7-90445D5F702E}" presName="sibTrans" presStyleLbl="sibTrans1D1" presStyleIdx="2" presStyleCnt="5"/>
      <dgm:spPr/>
    </dgm:pt>
    <dgm:pt modelId="{43A8FDE2-B7DC-4A66-A7AE-AAD067419945}" type="pres">
      <dgm:prSet presAssocID="{0827BABB-9456-4B7C-B981-FB73CD5A289C}" presName="node" presStyleLbl="node1" presStyleIdx="3" presStyleCnt="5" custScaleX="130487" custScaleY="97000" custRadScaleRad="93208" custRadScaleInc="102731">
        <dgm:presLayoutVars>
          <dgm:bulletEnabled val="1"/>
        </dgm:presLayoutVars>
      </dgm:prSet>
      <dgm:spPr/>
    </dgm:pt>
    <dgm:pt modelId="{3803DD29-40AD-46BC-AE7F-FA147D556701}" type="pres">
      <dgm:prSet presAssocID="{0827BABB-9456-4B7C-B981-FB73CD5A289C}" presName="spNode" presStyleCnt="0"/>
      <dgm:spPr/>
    </dgm:pt>
    <dgm:pt modelId="{2A8B9975-7B6F-4BEA-8DF9-EE804BA7F4E7}" type="pres">
      <dgm:prSet presAssocID="{65410E9D-CDB1-4D29-A0BE-580CF38DDDAC}" presName="sibTrans" presStyleLbl="sibTrans1D1" presStyleIdx="3" presStyleCnt="5"/>
      <dgm:spPr/>
    </dgm:pt>
    <dgm:pt modelId="{3563F60C-D96A-435B-A302-C552DF9966CE}" type="pres">
      <dgm:prSet presAssocID="{F8F7BD92-A838-4CBF-A893-5CE652611E51}" presName="node" presStyleLbl="node1" presStyleIdx="4" presStyleCnt="5" custScaleX="118308" custScaleY="82230" custRadScaleRad="106861" custRadScaleInc="16545">
        <dgm:presLayoutVars>
          <dgm:bulletEnabled val="1"/>
        </dgm:presLayoutVars>
      </dgm:prSet>
      <dgm:spPr/>
    </dgm:pt>
    <dgm:pt modelId="{B512AD82-993F-4103-91BB-BD0E7B626233}" type="pres">
      <dgm:prSet presAssocID="{F8F7BD92-A838-4CBF-A893-5CE652611E51}" presName="spNode" presStyleCnt="0"/>
      <dgm:spPr/>
    </dgm:pt>
    <dgm:pt modelId="{30F9C70B-E23A-4DBC-B890-CB7DA52C6208}" type="pres">
      <dgm:prSet presAssocID="{0ED31AF3-5E39-4F7C-A9CD-96C935EE6619}" presName="sibTrans" presStyleLbl="sibTrans1D1" presStyleIdx="4" presStyleCnt="5"/>
      <dgm:spPr/>
    </dgm:pt>
  </dgm:ptLst>
  <dgm:cxnLst>
    <dgm:cxn modelId="{8D0C6001-7FA2-4F52-BC01-37F3A3D92A0F}" srcId="{694E0F0B-CF4E-4032-BE6F-48C8CFFAFBB9}" destId="{2C4BD566-040F-4163-8600-B91AC6C06B27}" srcOrd="1" destOrd="0" parTransId="{FF033D07-3C49-47FD-868B-82BD3654E940}" sibTransId="{BF42573A-B76A-421A-993F-AA61DB1BFAEB}"/>
    <dgm:cxn modelId="{CFA2E106-59C7-4EC6-8C66-34C680AE0CBE}" type="presOf" srcId="{0ED31AF3-5E39-4F7C-A9CD-96C935EE6619}" destId="{30F9C70B-E23A-4DBC-B890-CB7DA52C6208}" srcOrd="0" destOrd="0" presId="urn:microsoft.com/office/officeart/2005/8/layout/cycle5"/>
    <dgm:cxn modelId="{C19A472D-F2ED-49D2-97C9-B359191D1276}" type="presOf" srcId="{65410E9D-CDB1-4D29-A0BE-580CF38DDDAC}" destId="{2A8B9975-7B6F-4BEA-8DF9-EE804BA7F4E7}" srcOrd="0" destOrd="0" presId="urn:microsoft.com/office/officeart/2005/8/layout/cycle5"/>
    <dgm:cxn modelId="{6B368433-39FE-4F6F-8588-BE4E61CB7306}" type="presOf" srcId="{0827BABB-9456-4B7C-B981-FB73CD5A289C}" destId="{43A8FDE2-B7DC-4A66-A7AE-AAD067419945}" srcOrd="0" destOrd="0" presId="urn:microsoft.com/office/officeart/2005/8/layout/cycle5"/>
    <dgm:cxn modelId="{F61DC33A-ADAD-4FC6-AB22-CD15C5966501}" srcId="{694E0F0B-CF4E-4032-BE6F-48C8CFFAFBB9}" destId="{0827BABB-9456-4B7C-B981-FB73CD5A289C}" srcOrd="3" destOrd="0" parTransId="{A9579649-5993-4E16-9369-9876CF575B25}" sibTransId="{65410E9D-CDB1-4D29-A0BE-580CF38DDDAC}"/>
    <dgm:cxn modelId="{17F06A3B-F5B5-4534-BF9E-3B23AAA74316}" srcId="{694E0F0B-CF4E-4032-BE6F-48C8CFFAFBB9}" destId="{1F70B408-499E-403D-AE2F-4816D68BCC5B}" srcOrd="2" destOrd="0" parTransId="{8585E822-F15B-4E9B-ABFA-CE75EB04F0A6}" sibTransId="{294507CD-77CA-4F1F-9FB7-90445D5F702E}"/>
    <dgm:cxn modelId="{47DC1F61-CA77-4F9E-8491-F1EDE00376F7}" type="presOf" srcId="{F2B87391-7366-4555-9973-81111786F9D0}" destId="{702CB245-6F9F-437C-9D02-2C3A0BF46420}" srcOrd="0" destOrd="0" presId="urn:microsoft.com/office/officeart/2005/8/layout/cycle5"/>
    <dgm:cxn modelId="{A8B85377-A8F9-47FB-8F23-E16FEF4FFDAC}" srcId="{694E0F0B-CF4E-4032-BE6F-48C8CFFAFBB9}" destId="{F2B87391-7366-4555-9973-81111786F9D0}" srcOrd="0" destOrd="0" parTransId="{E20B1BD3-6B2C-4314-B665-454AE9639A7A}" sibTransId="{55CCC869-3140-46D6-A571-F8E54E0429F0}"/>
    <dgm:cxn modelId="{1EE94379-B588-48E3-8A8C-1619091B044F}" type="presOf" srcId="{55CCC869-3140-46D6-A571-F8E54E0429F0}" destId="{3366A971-6310-4607-8AFF-92A40FC6397B}" srcOrd="0" destOrd="0" presId="urn:microsoft.com/office/officeart/2005/8/layout/cycle5"/>
    <dgm:cxn modelId="{D93AAF92-4F87-468D-BD70-A25C38579917}" type="presOf" srcId="{BF42573A-B76A-421A-993F-AA61DB1BFAEB}" destId="{3F9C6602-C3C3-4F52-B8FC-BE51C30F3689}" srcOrd="0" destOrd="0" presId="urn:microsoft.com/office/officeart/2005/8/layout/cycle5"/>
    <dgm:cxn modelId="{AC459894-433F-4E44-B51A-55AC7E9C8B28}" type="presOf" srcId="{294507CD-77CA-4F1F-9FB7-90445D5F702E}" destId="{29CD716D-DC45-4651-BDBD-3ADF04071710}" srcOrd="0" destOrd="0" presId="urn:microsoft.com/office/officeart/2005/8/layout/cycle5"/>
    <dgm:cxn modelId="{EA10D0AA-6257-4B2B-9A6E-5F77422E5CCB}" type="presOf" srcId="{694E0F0B-CF4E-4032-BE6F-48C8CFFAFBB9}" destId="{F0B6400A-CE53-409D-94D7-18A9F83C5D92}" srcOrd="0" destOrd="0" presId="urn:microsoft.com/office/officeart/2005/8/layout/cycle5"/>
    <dgm:cxn modelId="{917862B6-DE15-462E-A909-1325B05719A9}" type="presOf" srcId="{1F70B408-499E-403D-AE2F-4816D68BCC5B}" destId="{9CD21843-90C8-429A-9E92-EBD943DC80FA}" srcOrd="0" destOrd="0" presId="urn:microsoft.com/office/officeart/2005/8/layout/cycle5"/>
    <dgm:cxn modelId="{E55A7CB8-C647-4BCF-AA5F-A6624EB16EDA}" type="presOf" srcId="{F8F7BD92-A838-4CBF-A893-5CE652611E51}" destId="{3563F60C-D96A-435B-A302-C552DF9966CE}" srcOrd="0" destOrd="0" presId="urn:microsoft.com/office/officeart/2005/8/layout/cycle5"/>
    <dgm:cxn modelId="{0789CBC0-ACEF-42C7-89C5-32DC06B92643}" type="presOf" srcId="{2C4BD566-040F-4163-8600-B91AC6C06B27}" destId="{A8F51866-95AE-4AC8-B086-17BED7B21210}" srcOrd="0" destOrd="0" presId="urn:microsoft.com/office/officeart/2005/8/layout/cycle5"/>
    <dgm:cxn modelId="{0C0D92DC-0878-4B65-81EE-E466015222BF}" srcId="{694E0F0B-CF4E-4032-BE6F-48C8CFFAFBB9}" destId="{F8F7BD92-A838-4CBF-A893-5CE652611E51}" srcOrd="4" destOrd="0" parTransId="{65D102DD-9070-43CE-9131-0066289C56F3}" sibTransId="{0ED31AF3-5E39-4F7C-A9CD-96C935EE6619}"/>
    <dgm:cxn modelId="{0355EEED-46AE-4E3A-A497-D9194D25D029}" type="presParOf" srcId="{F0B6400A-CE53-409D-94D7-18A9F83C5D92}" destId="{702CB245-6F9F-437C-9D02-2C3A0BF46420}" srcOrd="0" destOrd="0" presId="urn:microsoft.com/office/officeart/2005/8/layout/cycle5"/>
    <dgm:cxn modelId="{971BD17A-14A3-4105-B42D-2361089EAF32}" type="presParOf" srcId="{F0B6400A-CE53-409D-94D7-18A9F83C5D92}" destId="{D1A95065-08BF-4687-A971-3AACBF9DD87D}" srcOrd="1" destOrd="0" presId="urn:microsoft.com/office/officeart/2005/8/layout/cycle5"/>
    <dgm:cxn modelId="{4BF01426-958A-49C3-9EAD-FD4EAE3B507C}" type="presParOf" srcId="{F0B6400A-CE53-409D-94D7-18A9F83C5D92}" destId="{3366A971-6310-4607-8AFF-92A40FC6397B}" srcOrd="2" destOrd="0" presId="urn:microsoft.com/office/officeart/2005/8/layout/cycle5"/>
    <dgm:cxn modelId="{61FE0CC6-47FD-416D-B98B-F4584D921D88}" type="presParOf" srcId="{F0B6400A-CE53-409D-94D7-18A9F83C5D92}" destId="{A8F51866-95AE-4AC8-B086-17BED7B21210}" srcOrd="3" destOrd="0" presId="urn:microsoft.com/office/officeart/2005/8/layout/cycle5"/>
    <dgm:cxn modelId="{97F472E0-A47B-4B90-9066-E2AF137FDCA6}" type="presParOf" srcId="{F0B6400A-CE53-409D-94D7-18A9F83C5D92}" destId="{1B590ACB-20BD-4616-A58B-11A7778BD73A}" srcOrd="4" destOrd="0" presId="urn:microsoft.com/office/officeart/2005/8/layout/cycle5"/>
    <dgm:cxn modelId="{C2410272-6CCC-4D45-9D9C-19A79E374D3B}" type="presParOf" srcId="{F0B6400A-CE53-409D-94D7-18A9F83C5D92}" destId="{3F9C6602-C3C3-4F52-B8FC-BE51C30F3689}" srcOrd="5" destOrd="0" presId="urn:microsoft.com/office/officeart/2005/8/layout/cycle5"/>
    <dgm:cxn modelId="{2D1B66F6-24D3-43D4-87A0-AFB7FB794008}" type="presParOf" srcId="{F0B6400A-CE53-409D-94D7-18A9F83C5D92}" destId="{9CD21843-90C8-429A-9E92-EBD943DC80FA}" srcOrd="6" destOrd="0" presId="urn:microsoft.com/office/officeart/2005/8/layout/cycle5"/>
    <dgm:cxn modelId="{A31B6E57-C7DE-48CB-878C-808829759E15}" type="presParOf" srcId="{F0B6400A-CE53-409D-94D7-18A9F83C5D92}" destId="{7EAD693E-D734-43DD-AA36-44AF5DA5678A}" srcOrd="7" destOrd="0" presId="urn:microsoft.com/office/officeart/2005/8/layout/cycle5"/>
    <dgm:cxn modelId="{7DB8A915-2E21-4DB9-B525-B7F664CFF434}" type="presParOf" srcId="{F0B6400A-CE53-409D-94D7-18A9F83C5D92}" destId="{29CD716D-DC45-4651-BDBD-3ADF04071710}" srcOrd="8" destOrd="0" presId="urn:microsoft.com/office/officeart/2005/8/layout/cycle5"/>
    <dgm:cxn modelId="{A74FD87C-78CD-4A26-A9DB-AA34D9C9769B}" type="presParOf" srcId="{F0B6400A-CE53-409D-94D7-18A9F83C5D92}" destId="{43A8FDE2-B7DC-4A66-A7AE-AAD067419945}" srcOrd="9" destOrd="0" presId="urn:microsoft.com/office/officeart/2005/8/layout/cycle5"/>
    <dgm:cxn modelId="{4CA60DF7-1A49-440B-9A84-B43289C6C87D}" type="presParOf" srcId="{F0B6400A-CE53-409D-94D7-18A9F83C5D92}" destId="{3803DD29-40AD-46BC-AE7F-FA147D556701}" srcOrd="10" destOrd="0" presId="urn:microsoft.com/office/officeart/2005/8/layout/cycle5"/>
    <dgm:cxn modelId="{FC8148CC-B0CF-437C-8A09-136325E11F51}" type="presParOf" srcId="{F0B6400A-CE53-409D-94D7-18A9F83C5D92}" destId="{2A8B9975-7B6F-4BEA-8DF9-EE804BA7F4E7}" srcOrd="11" destOrd="0" presId="urn:microsoft.com/office/officeart/2005/8/layout/cycle5"/>
    <dgm:cxn modelId="{27B24759-2016-4390-B0DE-105B82B32FF2}" type="presParOf" srcId="{F0B6400A-CE53-409D-94D7-18A9F83C5D92}" destId="{3563F60C-D96A-435B-A302-C552DF9966CE}" srcOrd="12" destOrd="0" presId="urn:microsoft.com/office/officeart/2005/8/layout/cycle5"/>
    <dgm:cxn modelId="{4A540C75-1AD4-4578-BBB0-158C3217CF98}" type="presParOf" srcId="{F0B6400A-CE53-409D-94D7-18A9F83C5D92}" destId="{B512AD82-993F-4103-91BB-BD0E7B626233}" srcOrd="13" destOrd="0" presId="urn:microsoft.com/office/officeart/2005/8/layout/cycle5"/>
    <dgm:cxn modelId="{EC5D69D5-7BDB-457B-9B81-B46F4D285EA6}" type="presParOf" srcId="{F0B6400A-CE53-409D-94D7-18A9F83C5D92}" destId="{30F9C70B-E23A-4DBC-B890-CB7DA52C6208}"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CB245-6F9F-437C-9D02-2C3A0BF46420}">
      <dsp:nvSpPr>
        <dsp:cNvPr id="0" name=""/>
        <dsp:cNvSpPr/>
      </dsp:nvSpPr>
      <dsp:spPr>
        <a:xfrm>
          <a:off x="1471930" y="15893"/>
          <a:ext cx="1899092" cy="84465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#1 Business Understanding</a:t>
          </a:r>
        </a:p>
        <a:p>
          <a:pPr marL="0" lvl="0" indent="0" algn="ctr" defTabSz="488950">
            <a:lnSpc>
              <a:spcPct val="90000"/>
            </a:lnSpc>
            <a:spcBef>
              <a:spcPct val="0"/>
            </a:spcBef>
            <a:spcAft>
              <a:spcPct val="35000"/>
            </a:spcAft>
            <a:buNone/>
          </a:pPr>
          <a:r>
            <a:rPr lang="en-US" sz="1000" kern="1200" dirty="0"/>
            <a:t>The project objectives and requirements are defined, and the data problem is framed.</a:t>
          </a:r>
          <a:endParaRPr lang="en-MY" sz="1000" kern="1200" dirty="0"/>
        </a:p>
      </dsp:txBody>
      <dsp:txXfrm>
        <a:off x="1513163" y="57126"/>
        <a:ext cx="1816626" cy="762188"/>
      </dsp:txXfrm>
    </dsp:sp>
    <dsp:sp modelId="{3366A971-6310-4607-8AFF-92A40FC6397B}">
      <dsp:nvSpPr>
        <dsp:cNvPr id="0" name=""/>
        <dsp:cNvSpPr/>
      </dsp:nvSpPr>
      <dsp:spPr>
        <a:xfrm>
          <a:off x="235379" y="201456"/>
          <a:ext cx="4047463" cy="4047463"/>
        </a:xfrm>
        <a:custGeom>
          <a:avLst/>
          <a:gdLst/>
          <a:ahLst/>
          <a:cxnLst/>
          <a:rect l="0" t="0" r="0" b="0"/>
          <a:pathLst>
            <a:path>
              <a:moveTo>
                <a:pt x="3275980" y="433963"/>
              </a:moveTo>
              <a:arcTo wR="2023731" hR="2023731" stAng="18493634" swAng="893227"/>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8F51866-95AE-4AC8-B086-17BED7B21210}">
      <dsp:nvSpPr>
        <dsp:cNvPr id="0" name=""/>
        <dsp:cNvSpPr/>
      </dsp:nvSpPr>
      <dsp:spPr>
        <a:xfrm>
          <a:off x="3392429" y="1153170"/>
          <a:ext cx="1907492" cy="99940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#2 Data Understanding</a:t>
          </a:r>
        </a:p>
        <a:p>
          <a:pPr marL="0" lvl="0" indent="0" algn="ctr" defTabSz="488950">
            <a:lnSpc>
              <a:spcPct val="90000"/>
            </a:lnSpc>
            <a:spcBef>
              <a:spcPct val="0"/>
            </a:spcBef>
            <a:spcAft>
              <a:spcPct val="35000"/>
            </a:spcAft>
            <a:buNone/>
          </a:pPr>
          <a:r>
            <a:rPr lang="en-US" sz="1000" kern="1200" dirty="0"/>
            <a:t>The data is collected and explored to understand its quality, quantity, and suitability for the project.</a:t>
          </a:r>
          <a:endParaRPr lang="en-MY" sz="1000" kern="1200" dirty="0"/>
        </a:p>
      </dsp:txBody>
      <dsp:txXfrm>
        <a:off x="3441216" y="1201957"/>
        <a:ext cx="1809918" cy="901830"/>
      </dsp:txXfrm>
    </dsp:sp>
    <dsp:sp modelId="{3F9C6602-C3C3-4F52-B8FC-BE51C30F3689}">
      <dsp:nvSpPr>
        <dsp:cNvPr id="0" name=""/>
        <dsp:cNvSpPr/>
      </dsp:nvSpPr>
      <dsp:spPr>
        <a:xfrm>
          <a:off x="478646" y="-78374"/>
          <a:ext cx="4047463" cy="4047463"/>
        </a:xfrm>
        <a:custGeom>
          <a:avLst/>
          <a:gdLst/>
          <a:ahLst/>
          <a:cxnLst/>
          <a:rect l="0" t="0" r="0" b="0"/>
          <a:pathLst>
            <a:path>
              <a:moveTo>
                <a:pt x="4008044" y="2421213"/>
              </a:moveTo>
              <a:arcTo wR="2023731" hR="2023731" stAng="679627" swAng="996831"/>
            </a:path>
          </a:pathLst>
        </a:custGeom>
        <a:noFill/>
        <a:ln w="6350" cap="flat" cmpd="sng" algn="ctr">
          <a:solidFill>
            <a:schemeClr val="accent5">
              <a:hueOff val="-1689636"/>
              <a:satOff val="-4355"/>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CD21843-90C8-429A-9E92-EBD943DC80FA}">
      <dsp:nvSpPr>
        <dsp:cNvPr id="0" name=""/>
        <dsp:cNvSpPr/>
      </dsp:nvSpPr>
      <dsp:spPr>
        <a:xfrm>
          <a:off x="2974904" y="3059118"/>
          <a:ext cx="1859618" cy="96310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#3 Data Preparation</a:t>
          </a:r>
        </a:p>
        <a:p>
          <a:pPr marL="0" lvl="0" indent="0" algn="ctr" defTabSz="488950">
            <a:lnSpc>
              <a:spcPct val="90000"/>
            </a:lnSpc>
            <a:spcBef>
              <a:spcPct val="0"/>
            </a:spcBef>
            <a:spcAft>
              <a:spcPct val="35000"/>
            </a:spcAft>
            <a:buNone/>
          </a:pPr>
          <a:r>
            <a:rPr lang="en-US" sz="1000" kern="1200" dirty="0"/>
            <a:t>The data is cleaned, transformed, and preprocessed to prepare it for modeling.</a:t>
          </a:r>
          <a:endParaRPr lang="en-MY" sz="1000" kern="1200" dirty="0"/>
        </a:p>
      </dsp:txBody>
      <dsp:txXfrm>
        <a:off x="3021919" y="3106133"/>
        <a:ext cx="1765588" cy="869079"/>
      </dsp:txXfrm>
    </dsp:sp>
    <dsp:sp modelId="{29CD716D-DC45-4651-BDBD-3ADF04071710}">
      <dsp:nvSpPr>
        <dsp:cNvPr id="0" name=""/>
        <dsp:cNvSpPr/>
      </dsp:nvSpPr>
      <dsp:spPr>
        <a:xfrm>
          <a:off x="405739" y="114151"/>
          <a:ext cx="4047463" cy="4047463"/>
        </a:xfrm>
        <a:custGeom>
          <a:avLst/>
          <a:gdLst/>
          <a:ahLst/>
          <a:cxnLst/>
          <a:rect l="0" t="0" r="0" b="0"/>
          <a:pathLst>
            <a:path>
              <a:moveTo>
                <a:pt x="2431495" y="4005957"/>
              </a:moveTo>
              <a:arcTo wR="2023731" hR="2023731" stAng="4702549" swAng="1854496"/>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3A8FDE2-B7DC-4A66-A7AE-AAD067419945}">
      <dsp:nvSpPr>
        <dsp:cNvPr id="0" name=""/>
        <dsp:cNvSpPr/>
      </dsp:nvSpPr>
      <dsp:spPr>
        <a:xfrm>
          <a:off x="32387" y="2924466"/>
          <a:ext cx="2033504" cy="982568"/>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#4 Modeling</a:t>
          </a:r>
        </a:p>
        <a:p>
          <a:pPr marL="0" lvl="0" indent="0" algn="ctr" defTabSz="488950">
            <a:lnSpc>
              <a:spcPct val="90000"/>
            </a:lnSpc>
            <a:spcBef>
              <a:spcPct val="0"/>
            </a:spcBef>
            <a:spcAft>
              <a:spcPct val="35000"/>
            </a:spcAft>
            <a:buNone/>
          </a:pPr>
          <a:r>
            <a:rPr lang="en-US" sz="1000" kern="1200" dirty="0"/>
            <a:t>Various modeling techniques are applied to the prepared data, and the best model is selected based on its performance.</a:t>
          </a:r>
        </a:p>
      </dsp:txBody>
      <dsp:txXfrm>
        <a:off x="80352" y="2972431"/>
        <a:ext cx="1937574" cy="886638"/>
      </dsp:txXfrm>
    </dsp:sp>
    <dsp:sp modelId="{2A8B9975-7B6F-4BEA-8DF9-EE804BA7F4E7}">
      <dsp:nvSpPr>
        <dsp:cNvPr id="0" name=""/>
        <dsp:cNvSpPr/>
      </dsp:nvSpPr>
      <dsp:spPr>
        <a:xfrm>
          <a:off x="641020" y="-9947"/>
          <a:ext cx="4047463" cy="4047463"/>
        </a:xfrm>
        <a:custGeom>
          <a:avLst/>
          <a:gdLst/>
          <a:ahLst/>
          <a:cxnLst/>
          <a:rect l="0" t="0" r="0" b="0"/>
          <a:pathLst>
            <a:path>
              <a:moveTo>
                <a:pt x="146208" y="2778976"/>
              </a:moveTo>
              <a:arcTo wR="2023731" hR="2023731" stAng="9485234" swAng="880540"/>
            </a:path>
          </a:pathLst>
        </a:custGeom>
        <a:noFill/>
        <a:ln w="6350" cap="flat" cmpd="sng" algn="ctr">
          <a:solidFill>
            <a:schemeClr val="accent5">
              <a:hueOff val="-5068907"/>
              <a:satOff val="-13064"/>
              <a:lumOff val="-88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563F60C-D96A-435B-A302-C552DF9966CE}">
      <dsp:nvSpPr>
        <dsp:cNvPr id="0" name=""/>
        <dsp:cNvSpPr/>
      </dsp:nvSpPr>
      <dsp:spPr>
        <a:xfrm>
          <a:off x="-153149" y="1265787"/>
          <a:ext cx="1843707" cy="83295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#5 Evaluation</a:t>
          </a:r>
        </a:p>
        <a:p>
          <a:pPr marL="0" lvl="0" indent="0" algn="ctr" defTabSz="488950">
            <a:lnSpc>
              <a:spcPct val="90000"/>
            </a:lnSpc>
            <a:spcBef>
              <a:spcPct val="0"/>
            </a:spcBef>
            <a:spcAft>
              <a:spcPct val="35000"/>
            </a:spcAft>
            <a:buNone/>
          </a:pPr>
          <a:r>
            <a:rPr lang="en-US" sz="1000" kern="1200" dirty="0"/>
            <a:t>The performance of the selected model is evaluated using various metrics.</a:t>
          </a:r>
          <a:endParaRPr lang="en-MY" sz="1000" kern="1200" dirty="0"/>
        </a:p>
      </dsp:txBody>
      <dsp:txXfrm>
        <a:off x="-112488" y="1306448"/>
        <a:ext cx="1762385" cy="751632"/>
      </dsp:txXfrm>
    </dsp:sp>
    <dsp:sp modelId="{30F9C70B-E23A-4DBC-B890-CB7DA52C6208}">
      <dsp:nvSpPr>
        <dsp:cNvPr id="0" name=""/>
        <dsp:cNvSpPr/>
      </dsp:nvSpPr>
      <dsp:spPr>
        <a:xfrm>
          <a:off x="592241" y="464425"/>
          <a:ext cx="4047463" cy="4047463"/>
        </a:xfrm>
        <a:custGeom>
          <a:avLst/>
          <a:gdLst/>
          <a:ahLst/>
          <a:cxnLst/>
          <a:rect l="0" t="0" r="0" b="0"/>
          <a:pathLst>
            <a:path>
              <a:moveTo>
                <a:pt x="492374" y="700691"/>
              </a:moveTo>
              <a:arcTo wR="2023731" hR="2023731" stAng="13249553" swAng="664940"/>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4122-5B65-6422-E942-21417FC0A8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08D18E5D-231D-BEBC-7D46-8886315993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E61E3B2B-9BF8-3DA6-28C8-00DE38CB8247}"/>
              </a:ext>
            </a:extLst>
          </p:cNvPr>
          <p:cNvSpPr>
            <a:spLocks noGrp="1"/>
          </p:cNvSpPr>
          <p:nvPr>
            <p:ph type="dt" sz="half" idx="10"/>
          </p:nvPr>
        </p:nvSpPr>
        <p:spPr/>
        <p:txBody>
          <a:bodyPr/>
          <a:lstStyle/>
          <a:p>
            <a:fld id="{CE6FF6A9-C811-4C0B-879C-5B2559B1B0D4}" type="datetimeFigureOut">
              <a:rPr lang="en-MY" smtClean="0"/>
              <a:t>9/4/2023</a:t>
            </a:fld>
            <a:endParaRPr lang="en-MY"/>
          </a:p>
        </p:txBody>
      </p:sp>
      <p:sp>
        <p:nvSpPr>
          <p:cNvPr id="5" name="Footer Placeholder 4">
            <a:extLst>
              <a:ext uri="{FF2B5EF4-FFF2-40B4-BE49-F238E27FC236}">
                <a16:creationId xmlns:a16="http://schemas.microsoft.com/office/drawing/2014/main" id="{9B763D28-16BC-2674-732C-4751E813AFA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F3E1099-65F2-1E07-CDB0-895F37F5E5E0}"/>
              </a:ext>
            </a:extLst>
          </p:cNvPr>
          <p:cNvSpPr>
            <a:spLocks noGrp="1"/>
          </p:cNvSpPr>
          <p:nvPr>
            <p:ph type="sldNum" sz="quarter" idx="12"/>
          </p:nvPr>
        </p:nvSpPr>
        <p:spPr/>
        <p:txBody>
          <a:bodyPr/>
          <a:lstStyle/>
          <a:p>
            <a:fld id="{3291ABDD-923F-4CB2-8232-687B7B384302}" type="slidenum">
              <a:rPr lang="en-MY" smtClean="0"/>
              <a:t>‹#›</a:t>
            </a:fld>
            <a:endParaRPr lang="en-MY"/>
          </a:p>
        </p:txBody>
      </p:sp>
    </p:spTree>
    <p:extLst>
      <p:ext uri="{BB962C8B-B14F-4D97-AF65-F5344CB8AC3E}">
        <p14:creationId xmlns:p14="http://schemas.microsoft.com/office/powerpoint/2010/main" val="2522217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2E53-3F62-5F5E-23B6-BF8D92EE072F}"/>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07003D54-62B1-B2D3-6004-A021D34B6E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5995EF4-EA4E-3FA8-4273-0682ED85BDC0}"/>
              </a:ext>
            </a:extLst>
          </p:cNvPr>
          <p:cNvSpPr>
            <a:spLocks noGrp="1"/>
          </p:cNvSpPr>
          <p:nvPr>
            <p:ph type="dt" sz="half" idx="10"/>
          </p:nvPr>
        </p:nvSpPr>
        <p:spPr/>
        <p:txBody>
          <a:bodyPr/>
          <a:lstStyle/>
          <a:p>
            <a:fld id="{CE6FF6A9-C811-4C0B-879C-5B2559B1B0D4}" type="datetimeFigureOut">
              <a:rPr lang="en-MY" smtClean="0"/>
              <a:t>9/4/2023</a:t>
            </a:fld>
            <a:endParaRPr lang="en-MY"/>
          </a:p>
        </p:txBody>
      </p:sp>
      <p:sp>
        <p:nvSpPr>
          <p:cNvPr id="5" name="Footer Placeholder 4">
            <a:extLst>
              <a:ext uri="{FF2B5EF4-FFF2-40B4-BE49-F238E27FC236}">
                <a16:creationId xmlns:a16="http://schemas.microsoft.com/office/drawing/2014/main" id="{4376619B-3B54-1798-D96A-F939F52CAD2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248D463-FA28-3410-1BE9-F50269315F5B}"/>
              </a:ext>
            </a:extLst>
          </p:cNvPr>
          <p:cNvSpPr>
            <a:spLocks noGrp="1"/>
          </p:cNvSpPr>
          <p:nvPr>
            <p:ph type="sldNum" sz="quarter" idx="12"/>
          </p:nvPr>
        </p:nvSpPr>
        <p:spPr/>
        <p:txBody>
          <a:bodyPr/>
          <a:lstStyle/>
          <a:p>
            <a:fld id="{3291ABDD-923F-4CB2-8232-687B7B384302}" type="slidenum">
              <a:rPr lang="en-MY" smtClean="0"/>
              <a:t>‹#›</a:t>
            </a:fld>
            <a:endParaRPr lang="en-MY"/>
          </a:p>
        </p:txBody>
      </p:sp>
    </p:spTree>
    <p:extLst>
      <p:ext uri="{BB962C8B-B14F-4D97-AF65-F5344CB8AC3E}">
        <p14:creationId xmlns:p14="http://schemas.microsoft.com/office/powerpoint/2010/main" val="2874240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4A1F40-3A52-7474-B62D-0B87367249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A6853FCE-2991-438E-AE19-7AE0CE747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070C245-B08C-9DBB-CE8A-AA4B37490334}"/>
              </a:ext>
            </a:extLst>
          </p:cNvPr>
          <p:cNvSpPr>
            <a:spLocks noGrp="1"/>
          </p:cNvSpPr>
          <p:nvPr>
            <p:ph type="dt" sz="half" idx="10"/>
          </p:nvPr>
        </p:nvSpPr>
        <p:spPr/>
        <p:txBody>
          <a:bodyPr/>
          <a:lstStyle/>
          <a:p>
            <a:fld id="{CE6FF6A9-C811-4C0B-879C-5B2559B1B0D4}" type="datetimeFigureOut">
              <a:rPr lang="en-MY" smtClean="0"/>
              <a:t>9/4/2023</a:t>
            </a:fld>
            <a:endParaRPr lang="en-MY"/>
          </a:p>
        </p:txBody>
      </p:sp>
      <p:sp>
        <p:nvSpPr>
          <p:cNvPr id="5" name="Footer Placeholder 4">
            <a:extLst>
              <a:ext uri="{FF2B5EF4-FFF2-40B4-BE49-F238E27FC236}">
                <a16:creationId xmlns:a16="http://schemas.microsoft.com/office/drawing/2014/main" id="{A0F698F8-3304-DB87-4664-10D513BC1F0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E9A93E4-EBD4-5DCE-AEF7-94A835DB5738}"/>
              </a:ext>
            </a:extLst>
          </p:cNvPr>
          <p:cNvSpPr>
            <a:spLocks noGrp="1"/>
          </p:cNvSpPr>
          <p:nvPr>
            <p:ph type="sldNum" sz="quarter" idx="12"/>
          </p:nvPr>
        </p:nvSpPr>
        <p:spPr/>
        <p:txBody>
          <a:bodyPr/>
          <a:lstStyle/>
          <a:p>
            <a:fld id="{3291ABDD-923F-4CB2-8232-687B7B384302}" type="slidenum">
              <a:rPr lang="en-MY" smtClean="0"/>
              <a:t>‹#›</a:t>
            </a:fld>
            <a:endParaRPr lang="en-MY"/>
          </a:p>
        </p:txBody>
      </p:sp>
    </p:spTree>
    <p:extLst>
      <p:ext uri="{BB962C8B-B14F-4D97-AF65-F5344CB8AC3E}">
        <p14:creationId xmlns:p14="http://schemas.microsoft.com/office/powerpoint/2010/main" val="333098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EA43-820E-B137-9C97-B9E00F974D39}"/>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9FB77050-C333-4218-F05F-0397A7EA3D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E787E86-EE0D-219F-01D5-F6180CC8FFA3}"/>
              </a:ext>
            </a:extLst>
          </p:cNvPr>
          <p:cNvSpPr>
            <a:spLocks noGrp="1"/>
          </p:cNvSpPr>
          <p:nvPr>
            <p:ph type="dt" sz="half" idx="10"/>
          </p:nvPr>
        </p:nvSpPr>
        <p:spPr/>
        <p:txBody>
          <a:bodyPr/>
          <a:lstStyle/>
          <a:p>
            <a:fld id="{CE6FF6A9-C811-4C0B-879C-5B2559B1B0D4}" type="datetimeFigureOut">
              <a:rPr lang="en-MY" smtClean="0"/>
              <a:t>9/4/2023</a:t>
            </a:fld>
            <a:endParaRPr lang="en-MY"/>
          </a:p>
        </p:txBody>
      </p:sp>
      <p:sp>
        <p:nvSpPr>
          <p:cNvPr id="5" name="Footer Placeholder 4">
            <a:extLst>
              <a:ext uri="{FF2B5EF4-FFF2-40B4-BE49-F238E27FC236}">
                <a16:creationId xmlns:a16="http://schemas.microsoft.com/office/drawing/2014/main" id="{35BFB363-948A-F77C-9369-F37656E0E51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5F87854-4CDC-8DE8-65C0-1229CCB55C2F}"/>
              </a:ext>
            </a:extLst>
          </p:cNvPr>
          <p:cNvSpPr>
            <a:spLocks noGrp="1"/>
          </p:cNvSpPr>
          <p:nvPr>
            <p:ph type="sldNum" sz="quarter" idx="12"/>
          </p:nvPr>
        </p:nvSpPr>
        <p:spPr/>
        <p:txBody>
          <a:bodyPr/>
          <a:lstStyle/>
          <a:p>
            <a:fld id="{3291ABDD-923F-4CB2-8232-687B7B384302}" type="slidenum">
              <a:rPr lang="en-MY" smtClean="0"/>
              <a:t>‹#›</a:t>
            </a:fld>
            <a:endParaRPr lang="en-MY"/>
          </a:p>
        </p:txBody>
      </p:sp>
    </p:spTree>
    <p:extLst>
      <p:ext uri="{BB962C8B-B14F-4D97-AF65-F5344CB8AC3E}">
        <p14:creationId xmlns:p14="http://schemas.microsoft.com/office/powerpoint/2010/main" val="454139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94BD-3477-3BB7-61F2-C684BFBA75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02D2DCDF-7C34-083D-5496-5EC2D06B9D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BCE25D-7287-7226-2E3B-08C252C0ED8C}"/>
              </a:ext>
            </a:extLst>
          </p:cNvPr>
          <p:cNvSpPr>
            <a:spLocks noGrp="1"/>
          </p:cNvSpPr>
          <p:nvPr>
            <p:ph type="dt" sz="half" idx="10"/>
          </p:nvPr>
        </p:nvSpPr>
        <p:spPr/>
        <p:txBody>
          <a:bodyPr/>
          <a:lstStyle/>
          <a:p>
            <a:fld id="{CE6FF6A9-C811-4C0B-879C-5B2559B1B0D4}" type="datetimeFigureOut">
              <a:rPr lang="en-MY" smtClean="0"/>
              <a:t>9/4/2023</a:t>
            </a:fld>
            <a:endParaRPr lang="en-MY"/>
          </a:p>
        </p:txBody>
      </p:sp>
      <p:sp>
        <p:nvSpPr>
          <p:cNvPr id="5" name="Footer Placeholder 4">
            <a:extLst>
              <a:ext uri="{FF2B5EF4-FFF2-40B4-BE49-F238E27FC236}">
                <a16:creationId xmlns:a16="http://schemas.microsoft.com/office/drawing/2014/main" id="{E08083D7-557A-2D4B-DB02-A5C91E43D23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97980EB-08FE-C602-685F-7A85B55DBAA4}"/>
              </a:ext>
            </a:extLst>
          </p:cNvPr>
          <p:cNvSpPr>
            <a:spLocks noGrp="1"/>
          </p:cNvSpPr>
          <p:nvPr>
            <p:ph type="sldNum" sz="quarter" idx="12"/>
          </p:nvPr>
        </p:nvSpPr>
        <p:spPr/>
        <p:txBody>
          <a:bodyPr/>
          <a:lstStyle/>
          <a:p>
            <a:fld id="{3291ABDD-923F-4CB2-8232-687B7B384302}" type="slidenum">
              <a:rPr lang="en-MY" smtClean="0"/>
              <a:t>‹#›</a:t>
            </a:fld>
            <a:endParaRPr lang="en-MY"/>
          </a:p>
        </p:txBody>
      </p:sp>
    </p:spTree>
    <p:extLst>
      <p:ext uri="{BB962C8B-B14F-4D97-AF65-F5344CB8AC3E}">
        <p14:creationId xmlns:p14="http://schemas.microsoft.com/office/powerpoint/2010/main" val="462129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29CC-E499-5632-691F-07E10DCE083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F2FEC1B2-C968-000D-5775-3DD8EF4E90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26F95DC7-4B88-4B8C-125F-E90E5ED4DC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941D6067-11BF-0ED5-4FE9-D42A56F16B5A}"/>
              </a:ext>
            </a:extLst>
          </p:cNvPr>
          <p:cNvSpPr>
            <a:spLocks noGrp="1"/>
          </p:cNvSpPr>
          <p:nvPr>
            <p:ph type="dt" sz="half" idx="10"/>
          </p:nvPr>
        </p:nvSpPr>
        <p:spPr/>
        <p:txBody>
          <a:bodyPr/>
          <a:lstStyle/>
          <a:p>
            <a:fld id="{CE6FF6A9-C811-4C0B-879C-5B2559B1B0D4}" type="datetimeFigureOut">
              <a:rPr lang="en-MY" smtClean="0"/>
              <a:t>9/4/2023</a:t>
            </a:fld>
            <a:endParaRPr lang="en-MY"/>
          </a:p>
        </p:txBody>
      </p:sp>
      <p:sp>
        <p:nvSpPr>
          <p:cNvPr id="6" name="Footer Placeholder 5">
            <a:extLst>
              <a:ext uri="{FF2B5EF4-FFF2-40B4-BE49-F238E27FC236}">
                <a16:creationId xmlns:a16="http://schemas.microsoft.com/office/drawing/2014/main" id="{9C7017A3-2880-E9C6-DA28-CFAB4BFDBD3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BFD1E55-CB02-70A3-CFD6-0B60A0E0CF30}"/>
              </a:ext>
            </a:extLst>
          </p:cNvPr>
          <p:cNvSpPr>
            <a:spLocks noGrp="1"/>
          </p:cNvSpPr>
          <p:nvPr>
            <p:ph type="sldNum" sz="quarter" idx="12"/>
          </p:nvPr>
        </p:nvSpPr>
        <p:spPr/>
        <p:txBody>
          <a:bodyPr/>
          <a:lstStyle/>
          <a:p>
            <a:fld id="{3291ABDD-923F-4CB2-8232-687B7B384302}" type="slidenum">
              <a:rPr lang="en-MY" smtClean="0"/>
              <a:t>‹#›</a:t>
            </a:fld>
            <a:endParaRPr lang="en-MY"/>
          </a:p>
        </p:txBody>
      </p:sp>
    </p:spTree>
    <p:extLst>
      <p:ext uri="{BB962C8B-B14F-4D97-AF65-F5344CB8AC3E}">
        <p14:creationId xmlns:p14="http://schemas.microsoft.com/office/powerpoint/2010/main" val="295374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CAD7-A1A6-B386-54AD-A1F69999991B}"/>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1E8CA9CD-03FC-746D-E92A-2010827EEF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4C4D4-B371-3B5F-85AF-E482C90B91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B070F8DF-24D7-0848-E2C5-567F85E14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93C810-DF8B-B0CF-A063-1FD400890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7373EB0E-8271-3A1E-1BD8-34C6702902DD}"/>
              </a:ext>
            </a:extLst>
          </p:cNvPr>
          <p:cNvSpPr>
            <a:spLocks noGrp="1"/>
          </p:cNvSpPr>
          <p:nvPr>
            <p:ph type="dt" sz="half" idx="10"/>
          </p:nvPr>
        </p:nvSpPr>
        <p:spPr/>
        <p:txBody>
          <a:bodyPr/>
          <a:lstStyle/>
          <a:p>
            <a:fld id="{CE6FF6A9-C811-4C0B-879C-5B2559B1B0D4}" type="datetimeFigureOut">
              <a:rPr lang="en-MY" smtClean="0"/>
              <a:t>9/4/2023</a:t>
            </a:fld>
            <a:endParaRPr lang="en-MY"/>
          </a:p>
        </p:txBody>
      </p:sp>
      <p:sp>
        <p:nvSpPr>
          <p:cNvPr id="8" name="Footer Placeholder 7">
            <a:extLst>
              <a:ext uri="{FF2B5EF4-FFF2-40B4-BE49-F238E27FC236}">
                <a16:creationId xmlns:a16="http://schemas.microsoft.com/office/drawing/2014/main" id="{1AEC8083-0FE9-FEE3-0C74-F9453A9A5008}"/>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A27C10AB-9BBD-F6B9-F91B-181552D98149}"/>
              </a:ext>
            </a:extLst>
          </p:cNvPr>
          <p:cNvSpPr>
            <a:spLocks noGrp="1"/>
          </p:cNvSpPr>
          <p:nvPr>
            <p:ph type="sldNum" sz="quarter" idx="12"/>
          </p:nvPr>
        </p:nvSpPr>
        <p:spPr/>
        <p:txBody>
          <a:bodyPr/>
          <a:lstStyle/>
          <a:p>
            <a:fld id="{3291ABDD-923F-4CB2-8232-687B7B384302}" type="slidenum">
              <a:rPr lang="en-MY" smtClean="0"/>
              <a:t>‹#›</a:t>
            </a:fld>
            <a:endParaRPr lang="en-MY"/>
          </a:p>
        </p:txBody>
      </p:sp>
    </p:spTree>
    <p:extLst>
      <p:ext uri="{BB962C8B-B14F-4D97-AF65-F5344CB8AC3E}">
        <p14:creationId xmlns:p14="http://schemas.microsoft.com/office/powerpoint/2010/main" val="81001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C98A-4177-17DD-BCA1-9CCE280898D5}"/>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7B4BB41C-6095-016A-7DFD-9D03DC322C77}"/>
              </a:ext>
            </a:extLst>
          </p:cNvPr>
          <p:cNvSpPr>
            <a:spLocks noGrp="1"/>
          </p:cNvSpPr>
          <p:nvPr>
            <p:ph type="dt" sz="half" idx="10"/>
          </p:nvPr>
        </p:nvSpPr>
        <p:spPr/>
        <p:txBody>
          <a:bodyPr/>
          <a:lstStyle/>
          <a:p>
            <a:fld id="{CE6FF6A9-C811-4C0B-879C-5B2559B1B0D4}" type="datetimeFigureOut">
              <a:rPr lang="en-MY" smtClean="0"/>
              <a:t>9/4/2023</a:t>
            </a:fld>
            <a:endParaRPr lang="en-MY"/>
          </a:p>
        </p:txBody>
      </p:sp>
      <p:sp>
        <p:nvSpPr>
          <p:cNvPr id="4" name="Footer Placeholder 3">
            <a:extLst>
              <a:ext uri="{FF2B5EF4-FFF2-40B4-BE49-F238E27FC236}">
                <a16:creationId xmlns:a16="http://schemas.microsoft.com/office/drawing/2014/main" id="{28878566-A255-D697-7016-942C484723FF}"/>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F6D0B1F7-47C7-3BD9-A178-2904839932A7}"/>
              </a:ext>
            </a:extLst>
          </p:cNvPr>
          <p:cNvSpPr>
            <a:spLocks noGrp="1"/>
          </p:cNvSpPr>
          <p:nvPr>
            <p:ph type="sldNum" sz="quarter" idx="12"/>
          </p:nvPr>
        </p:nvSpPr>
        <p:spPr/>
        <p:txBody>
          <a:bodyPr/>
          <a:lstStyle/>
          <a:p>
            <a:fld id="{3291ABDD-923F-4CB2-8232-687B7B384302}" type="slidenum">
              <a:rPr lang="en-MY" smtClean="0"/>
              <a:t>‹#›</a:t>
            </a:fld>
            <a:endParaRPr lang="en-MY"/>
          </a:p>
        </p:txBody>
      </p:sp>
    </p:spTree>
    <p:extLst>
      <p:ext uri="{BB962C8B-B14F-4D97-AF65-F5344CB8AC3E}">
        <p14:creationId xmlns:p14="http://schemas.microsoft.com/office/powerpoint/2010/main" val="292381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A94A33-3082-15AE-323C-63DE43C54925}"/>
              </a:ext>
            </a:extLst>
          </p:cNvPr>
          <p:cNvSpPr>
            <a:spLocks noGrp="1"/>
          </p:cNvSpPr>
          <p:nvPr>
            <p:ph type="dt" sz="half" idx="10"/>
          </p:nvPr>
        </p:nvSpPr>
        <p:spPr/>
        <p:txBody>
          <a:bodyPr/>
          <a:lstStyle/>
          <a:p>
            <a:fld id="{CE6FF6A9-C811-4C0B-879C-5B2559B1B0D4}" type="datetimeFigureOut">
              <a:rPr lang="en-MY" smtClean="0"/>
              <a:t>9/4/2023</a:t>
            </a:fld>
            <a:endParaRPr lang="en-MY"/>
          </a:p>
        </p:txBody>
      </p:sp>
      <p:sp>
        <p:nvSpPr>
          <p:cNvPr id="3" name="Footer Placeholder 2">
            <a:extLst>
              <a:ext uri="{FF2B5EF4-FFF2-40B4-BE49-F238E27FC236}">
                <a16:creationId xmlns:a16="http://schemas.microsoft.com/office/drawing/2014/main" id="{E81EAB4E-5D3F-7AB5-4EB5-A40CAD37DF92}"/>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82CE4C3A-829F-DEA4-629E-7D71442A23DA}"/>
              </a:ext>
            </a:extLst>
          </p:cNvPr>
          <p:cNvSpPr>
            <a:spLocks noGrp="1"/>
          </p:cNvSpPr>
          <p:nvPr>
            <p:ph type="sldNum" sz="quarter" idx="12"/>
          </p:nvPr>
        </p:nvSpPr>
        <p:spPr/>
        <p:txBody>
          <a:bodyPr/>
          <a:lstStyle/>
          <a:p>
            <a:fld id="{3291ABDD-923F-4CB2-8232-687B7B384302}" type="slidenum">
              <a:rPr lang="en-MY" smtClean="0"/>
              <a:t>‹#›</a:t>
            </a:fld>
            <a:endParaRPr lang="en-MY"/>
          </a:p>
        </p:txBody>
      </p:sp>
    </p:spTree>
    <p:extLst>
      <p:ext uri="{BB962C8B-B14F-4D97-AF65-F5344CB8AC3E}">
        <p14:creationId xmlns:p14="http://schemas.microsoft.com/office/powerpoint/2010/main" val="302123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DB21-F015-C9B5-1414-99D49CF19E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C093402D-8E1B-7566-33D6-DF18A8F64F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48BCE886-E1FF-153C-4CC8-832F6BF9A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EBE087-CD17-205E-56AC-4FDCD890D39E}"/>
              </a:ext>
            </a:extLst>
          </p:cNvPr>
          <p:cNvSpPr>
            <a:spLocks noGrp="1"/>
          </p:cNvSpPr>
          <p:nvPr>
            <p:ph type="dt" sz="half" idx="10"/>
          </p:nvPr>
        </p:nvSpPr>
        <p:spPr/>
        <p:txBody>
          <a:bodyPr/>
          <a:lstStyle/>
          <a:p>
            <a:fld id="{CE6FF6A9-C811-4C0B-879C-5B2559B1B0D4}" type="datetimeFigureOut">
              <a:rPr lang="en-MY" smtClean="0"/>
              <a:t>9/4/2023</a:t>
            </a:fld>
            <a:endParaRPr lang="en-MY"/>
          </a:p>
        </p:txBody>
      </p:sp>
      <p:sp>
        <p:nvSpPr>
          <p:cNvPr id="6" name="Footer Placeholder 5">
            <a:extLst>
              <a:ext uri="{FF2B5EF4-FFF2-40B4-BE49-F238E27FC236}">
                <a16:creationId xmlns:a16="http://schemas.microsoft.com/office/drawing/2014/main" id="{3251516E-0A62-5DB7-2511-0681862B8C8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C8214DE7-3DDE-17F9-2D95-EAFE87983497}"/>
              </a:ext>
            </a:extLst>
          </p:cNvPr>
          <p:cNvSpPr>
            <a:spLocks noGrp="1"/>
          </p:cNvSpPr>
          <p:nvPr>
            <p:ph type="sldNum" sz="quarter" idx="12"/>
          </p:nvPr>
        </p:nvSpPr>
        <p:spPr/>
        <p:txBody>
          <a:bodyPr/>
          <a:lstStyle/>
          <a:p>
            <a:fld id="{3291ABDD-923F-4CB2-8232-687B7B384302}" type="slidenum">
              <a:rPr lang="en-MY" smtClean="0"/>
              <a:t>‹#›</a:t>
            </a:fld>
            <a:endParaRPr lang="en-MY"/>
          </a:p>
        </p:txBody>
      </p:sp>
    </p:spTree>
    <p:extLst>
      <p:ext uri="{BB962C8B-B14F-4D97-AF65-F5344CB8AC3E}">
        <p14:creationId xmlns:p14="http://schemas.microsoft.com/office/powerpoint/2010/main" val="152849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2FDA-34AB-F410-07E6-698DCD623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FF1F6A9E-9851-4E36-62E0-18EA343FCC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D110ABD3-301D-3D0D-F30F-D3D6906F3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3DE510-4772-74B6-217F-CFA69807DA0F}"/>
              </a:ext>
            </a:extLst>
          </p:cNvPr>
          <p:cNvSpPr>
            <a:spLocks noGrp="1"/>
          </p:cNvSpPr>
          <p:nvPr>
            <p:ph type="dt" sz="half" idx="10"/>
          </p:nvPr>
        </p:nvSpPr>
        <p:spPr/>
        <p:txBody>
          <a:bodyPr/>
          <a:lstStyle/>
          <a:p>
            <a:fld id="{CE6FF6A9-C811-4C0B-879C-5B2559B1B0D4}" type="datetimeFigureOut">
              <a:rPr lang="en-MY" smtClean="0"/>
              <a:t>9/4/2023</a:t>
            </a:fld>
            <a:endParaRPr lang="en-MY"/>
          </a:p>
        </p:txBody>
      </p:sp>
      <p:sp>
        <p:nvSpPr>
          <p:cNvPr id="6" name="Footer Placeholder 5">
            <a:extLst>
              <a:ext uri="{FF2B5EF4-FFF2-40B4-BE49-F238E27FC236}">
                <a16:creationId xmlns:a16="http://schemas.microsoft.com/office/drawing/2014/main" id="{55EE579A-ABF8-C29D-D684-2B1B24DECA22}"/>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5BA06E4-B20A-F0DF-DF5A-FE077DFB06CA}"/>
              </a:ext>
            </a:extLst>
          </p:cNvPr>
          <p:cNvSpPr>
            <a:spLocks noGrp="1"/>
          </p:cNvSpPr>
          <p:nvPr>
            <p:ph type="sldNum" sz="quarter" idx="12"/>
          </p:nvPr>
        </p:nvSpPr>
        <p:spPr/>
        <p:txBody>
          <a:bodyPr/>
          <a:lstStyle/>
          <a:p>
            <a:fld id="{3291ABDD-923F-4CB2-8232-687B7B384302}" type="slidenum">
              <a:rPr lang="en-MY" smtClean="0"/>
              <a:t>‹#›</a:t>
            </a:fld>
            <a:endParaRPr lang="en-MY"/>
          </a:p>
        </p:txBody>
      </p:sp>
    </p:spTree>
    <p:extLst>
      <p:ext uri="{BB962C8B-B14F-4D97-AF65-F5344CB8AC3E}">
        <p14:creationId xmlns:p14="http://schemas.microsoft.com/office/powerpoint/2010/main" val="15785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3AC7CF-AA99-834A-82AD-C8C3E3E695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5672C36-2D89-3735-1520-1EB636120B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370D354-EA61-EF96-12C0-C5098674D0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FF6A9-C811-4C0B-879C-5B2559B1B0D4}" type="datetimeFigureOut">
              <a:rPr lang="en-MY" smtClean="0"/>
              <a:t>9/4/2023</a:t>
            </a:fld>
            <a:endParaRPr lang="en-MY"/>
          </a:p>
        </p:txBody>
      </p:sp>
      <p:sp>
        <p:nvSpPr>
          <p:cNvPr id="5" name="Footer Placeholder 4">
            <a:extLst>
              <a:ext uri="{FF2B5EF4-FFF2-40B4-BE49-F238E27FC236}">
                <a16:creationId xmlns:a16="http://schemas.microsoft.com/office/drawing/2014/main" id="{725228CF-2683-A5CC-B76B-4F9534F16C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51C6DA3B-F1A4-57C2-030B-E6DF4814DB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1ABDD-923F-4CB2-8232-687B7B384302}" type="slidenum">
              <a:rPr lang="en-MY" smtClean="0"/>
              <a:t>‹#›</a:t>
            </a:fld>
            <a:endParaRPr lang="en-MY"/>
          </a:p>
        </p:txBody>
      </p:sp>
    </p:spTree>
    <p:extLst>
      <p:ext uri="{BB962C8B-B14F-4D97-AF65-F5344CB8AC3E}">
        <p14:creationId xmlns:p14="http://schemas.microsoft.com/office/powerpoint/2010/main" val="1088308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who.int/news-room/fact-sheets/detail/cardiovascular-diseases-(cv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archive.ics.uci.edu/ml/datasets/heart%2Bdisease"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6EB4-3BEC-3879-3428-422158E997DF}"/>
              </a:ext>
            </a:extLst>
          </p:cNvPr>
          <p:cNvSpPr>
            <a:spLocks noGrp="1"/>
          </p:cNvSpPr>
          <p:nvPr>
            <p:ph type="title"/>
          </p:nvPr>
        </p:nvSpPr>
        <p:spPr>
          <a:xfrm>
            <a:off x="0" y="90469"/>
            <a:ext cx="12192000" cy="429354"/>
          </a:xfrm>
        </p:spPr>
        <p:txBody>
          <a:bodyPr>
            <a:normAutofit/>
          </a:bodyPr>
          <a:lstStyle/>
          <a:p>
            <a:pPr algn="ctr"/>
            <a:r>
              <a:rPr lang="en-US" sz="2400" b="1" dirty="0"/>
              <a:t>Machine Learning Techniques for Heart Disease Prediction: a CRISP-DM Methodology</a:t>
            </a:r>
            <a:endParaRPr lang="en-MY" sz="2400" b="1" dirty="0"/>
          </a:p>
        </p:txBody>
      </p:sp>
      <p:sp>
        <p:nvSpPr>
          <p:cNvPr id="3" name="Content Placeholder 2">
            <a:extLst>
              <a:ext uri="{FF2B5EF4-FFF2-40B4-BE49-F238E27FC236}">
                <a16:creationId xmlns:a16="http://schemas.microsoft.com/office/drawing/2014/main" id="{DCA39D26-805E-4CBE-57AC-BC2B01297F1A}"/>
              </a:ext>
            </a:extLst>
          </p:cNvPr>
          <p:cNvSpPr>
            <a:spLocks noGrp="1"/>
          </p:cNvSpPr>
          <p:nvPr>
            <p:ph idx="1"/>
          </p:nvPr>
        </p:nvSpPr>
        <p:spPr>
          <a:xfrm>
            <a:off x="302004" y="1073791"/>
            <a:ext cx="11484528" cy="4513277"/>
          </a:xfrm>
        </p:spPr>
        <p:txBody>
          <a:bodyPr>
            <a:normAutofit/>
          </a:bodyPr>
          <a:lstStyle/>
          <a:p>
            <a:pPr marL="342900" indent="-342900">
              <a:buFont typeface="+mj-lt"/>
              <a:buAutoNum type="alphaUcPeriod"/>
            </a:pPr>
            <a:r>
              <a:rPr lang="en-US" sz="1600" b="1" dirty="0"/>
              <a:t>Introduction:</a:t>
            </a:r>
          </a:p>
          <a:p>
            <a:pPr marL="0" indent="0" algn="just">
              <a:buNone/>
            </a:pPr>
            <a:r>
              <a:rPr lang="en-US" sz="1200" dirty="0"/>
              <a:t>Heart disease is one of the leading causes of death worldwide. According to the World Health Organization (2020), cardiovascular diseases (CVDs), including heart disease, account for approximately 17.9 million deaths each year, making it the leading cause of death globally. Early detection and prevention can help reduce the risk of CVDs, particularly heart disease and ultimately lead to saving lives.</a:t>
            </a:r>
          </a:p>
          <a:p>
            <a:pPr marL="0" indent="0" algn="just">
              <a:buNone/>
            </a:pPr>
            <a:r>
              <a:rPr lang="en-US" sz="1200" dirty="0"/>
              <a:t>Machine learning algorithms can assist in predicting the likelihood of heart disease in patients based on their health data. The algorithms can be trained to predict based on various risk factors such as age, gender, blood pressure, cholesterol levels, and smoking habits. </a:t>
            </a:r>
          </a:p>
          <a:p>
            <a:pPr marL="0" indent="0" algn="just">
              <a:buNone/>
            </a:pPr>
            <a:r>
              <a:rPr lang="en-US" sz="1200" dirty="0"/>
              <a:t>In this project, we will use the CRISP-DM methodology to develop heart disease prediction models using a publicly available dataset from UCI.</a:t>
            </a:r>
          </a:p>
          <a:p>
            <a:pPr marL="0" indent="0">
              <a:buNone/>
            </a:pPr>
            <a:r>
              <a:rPr lang="en-US" sz="1000" b="1" dirty="0"/>
              <a:t>Reference: </a:t>
            </a:r>
            <a:r>
              <a:rPr lang="en-US" sz="1000" i="1" dirty="0"/>
              <a:t>World Health Organization. (2020). Cardiovascular diseases (CVDs). Retrieved from </a:t>
            </a:r>
            <a:r>
              <a:rPr lang="en-US" sz="1000" i="1" dirty="0">
                <a:hlinkClick r:id="rId2"/>
              </a:rPr>
              <a:t>https://www.who.int/news-room/fact-sheets/detail/cardiovascular-diseases-(cvds)</a:t>
            </a:r>
            <a:endParaRPr lang="en-US" sz="1000" i="1" dirty="0"/>
          </a:p>
          <a:p>
            <a:pPr marL="0" indent="0">
              <a:buNone/>
            </a:pPr>
            <a:endParaRPr lang="en-US" sz="1000" i="1" dirty="0"/>
          </a:p>
          <a:p>
            <a:pPr marL="342900" indent="-342900">
              <a:lnSpc>
                <a:spcPct val="100000"/>
              </a:lnSpc>
              <a:buFont typeface="+mj-lt"/>
              <a:buAutoNum type="alphaUcPeriod" startAt="2"/>
            </a:pPr>
            <a:r>
              <a:rPr lang="en-US" sz="1600" b="1" dirty="0"/>
              <a:t>Problem Statement:</a:t>
            </a:r>
          </a:p>
          <a:p>
            <a:pPr marL="0" indent="0">
              <a:lnSpc>
                <a:spcPct val="100000"/>
              </a:lnSpc>
              <a:buNone/>
            </a:pPr>
            <a:r>
              <a:rPr lang="en-US" sz="1200" b="1" i="1" dirty="0">
                <a:solidFill>
                  <a:srgbClr val="FF0000"/>
                </a:solidFill>
              </a:rPr>
              <a:t>Finding the underlying problem and what we try to solve?</a:t>
            </a:r>
          </a:p>
          <a:p>
            <a:pPr marL="0" indent="0">
              <a:lnSpc>
                <a:spcPct val="100000"/>
              </a:lnSpc>
              <a:buNone/>
            </a:pPr>
            <a:endParaRPr lang="en-US" sz="1200" b="1" i="1" dirty="0"/>
          </a:p>
          <a:p>
            <a:pPr marL="0" indent="0">
              <a:buNone/>
            </a:pPr>
            <a:endParaRPr lang="en-US" sz="100" i="1" dirty="0"/>
          </a:p>
          <a:p>
            <a:pPr marL="342900" indent="-342900" algn="just">
              <a:buFont typeface="+mj-lt"/>
              <a:buAutoNum type="alphaUcPeriod" startAt="3"/>
            </a:pPr>
            <a:r>
              <a:rPr lang="en-US" sz="1600" b="1" dirty="0"/>
              <a:t>Objectives:</a:t>
            </a:r>
          </a:p>
          <a:p>
            <a:pPr marL="342900" indent="-342900" algn="just">
              <a:buFont typeface="+mj-lt"/>
              <a:buAutoNum type="arabicPeriod"/>
            </a:pPr>
            <a:r>
              <a:rPr lang="en-US" sz="1200" dirty="0"/>
              <a:t>To develop heart disease prediction models that can predict the likelihood of heart disease in patients based on various risk factors.</a:t>
            </a:r>
          </a:p>
          <a:p>
            <a:pPr marL="342900" indent="-342900" algn="just">
              <a:lnSpc>
                <a:spcPct val="100000"/>
              </a:lnSpc>
              <a:spcBef>
                <a:spcPts val="0"/>
              </a:spcBef>
              <a:buFont typeface="+mj-lt"/>
              <a:buAutoNum type="arabicPeriod"/>
            </a:pPr>
            <a:r>
              <a:rPr lang="en-US" sz="1200" dirty="0"/>
              <a:t>To identify the most important risk factors for heart disease based on the model's feature importance.</a:t>
            </a:r>
          </a:p>
          <a:p>
            <a:pPr marL="342900" indent="-342900" algn="just">
              <a:lnSpc>
                <a:spcPct val="100000"/>
              </a:lnSpc>
              <a:spcBef>
                <a:spcPts val="0"/>
              </a:spcBef>
              <a:buFont typeface="+mj-lt"/>
              <a:buAutoNum type="arabicPeriod"/>
            </a:pPr>
            <a:r>
              <a:rPr lang="en-US" sz="1200" dirty="0"/>
              <a:t>To evaluate the performance of the models using various metrics</a:t>
            </a:r>
            <a:endParaRPr lang="en-MY" sz="1200" dirty="0"/>
          </a:p>
        </p:txBody>
      </p:sp>
      <p:sp>
        <p:nvSpPr>
          <p:cNvPr id="11" name="Title 1">
            <a:extLst>
              <a:ext uri="{FF2B5EF4-FFF2-40B4-BE49-F238E27FC236}">
                <a16:creationId xmlns:a16="http://schemas.microsoft.com/office/drawing/2014/main" id="{8199BA18-45F8-C489-C87A-A0146C65D7A4}"/>
              </a:ext>
            </a:extLst>
          </p:cNvPr>
          <p:cNvSpPr txBox="1">
            <a:spLocks/>
          </p:cNvSpPr>
          <p:nvPr/>
        </p:nvSpPr>
        <p:spPr>
          <a:xfrm>
            <a:off x="4315139" y="351285"/>
            <a:ext cx="3206859" cy="4293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MY" sz="1050" b="1" i="0" dirty="0">
                <a:effectLst/>
                <a:latin typeface="Century Gothic" panose="020B0502020202020204" pitchFamily="34" charset="0"/>
              </a:rPr>
              <a:t>WQD7003 DATA ANALYTICS | Group Project</a:t>
            </a:r>
          </a:p>
        </p:txBody>
      </p:sp>
    </p:spTree>
    <p:extLst>
      <p:ext uri="{BB962C8B-B14F-4D97-AF65-F5344CB8AC3E}">
        <p14:creationId xmlns:p14="http://schemas.microsoft.com/office/powerpoint/2010/main" val="194773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6EB4-3BEC-3879-3428-422158E997DF}"/>
              </a:ext>
            </a:extLst>
          </p:cNvPr>
          <p:cNvSpPr>
            <a:spLocks noGrp="1"/>
          </p:cNvSpPr>
          <p:nvPr>
            <p:ph type="title"/>
          </p:nvPr>
        </p:nvSpPr>
        <p:spPr>
          <a:xfrm>
            <a:off x="0" y="90469"/>
            <a:ext cx="12192000" cy="429354"/>
          </a:xfrm>
        </p:spPr>
        <p:txBody>
          <a:bodyPr>
            <a:normAutofit/>
          </a:bodyPr>
          <a:lstStyle/>
          <a:p>
            <a:pPr algn="ctr"/>
            <a:r>
              <a:rPr lang="en-US" sz="2400" b="1" dirty="0"/>
              <a:t>Machine Learning Techniques for Heart Disease Prediction: a CRISP-DM Methodology</a:t>
            </a:r>
            <a:endParaRPr lang="en-MY" sz="2400" b="1" dirty="0"/>
          </a:p>
        </p:txBody>
      </p:sp>
      <p:grpSp>
        <p:nvGrpSpPr>
          <p:cNvPr id="7" name="Group 6">
            <a:extLst>
              <a:ext uri="{FF2B5EF4-FFF2-40B4-BE49-F238E27FC236}">
                <a16:creationId xmlns:a16="http://schemas.microsoft.com/office/drawing/2014/main" id="{BA92D796-326D-9254-DE7C-5CCA47F56149}"/>
              </a:ext>
            </a:extLst>
          </p:cNvPr>
          <p:cNvGrpSpPr/>
          <p:nvPr/>
        </p:nvGrpSpPr>
        <p:grpSpPr>
          <a:xfrm>
            <a:off x="508289" y="1401730"/>
            <a:ext cx="5418668" cy="4747400"/>
            <a:chOff x="4747430" y="600210"/>
            <a:chExt cx="5409667" cy="4622334"/>
          </a:xfrm>
        </p:grpSpPr>
        <p:graphicFrame>
          <p:nvGraphicFramePr>
            <p:cNvPr id="4" name="Diagram 3">
              <a:extLst>
                <a:ext uri="{FF2B5EF4-FFF2-40B4-BE49-F238E27FC236}">
                  <a16:creationId xmlns:a16="http://schemas.microsoft.com/office/drawing/2014/main" id="{3948A0F6-82AA-28FE-818F-4F6AB8CD13A7}"/>
                </a:ext>
              </a:extLst>
            </p:cNvPr>
            <p:cNvGraphicFramePr/>
            <p:nvPr>
              <p:extLst>
                <p:ext uri="{D42A27DB-BD31-4B8C-83A1-F6EECF244321}">
                  <p14:modId xmlns:p14="http://schemas.microsoft.com/office/powerpoint/2010/main" val="1777432056"/>
                </p:ext>
              </p:extLst>
            </p:nvPr>
          </p:nvGraphicFramePr>
          <p:xfrm>
            <a:off x="4747430" y="600210"/>
            <a:ext cx="5409667" cy="4622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EE313CA-5D43-EF66-87F4-2FD7127E3956}"/>
                </a:ext>
              </a:extLst>
            </p:cNvPr>
            <p:cNvSpPr txBox="1"/>
            <p:nvPr/>
          </p:nvSpPr>
          <p:spPr>
            <a:xfrm>
              <a:off x="6179107" y="4773337"/>
              <a:ext cx="2030136" cy="246221"/>
            </a:xfrm>
            <a:prstGeom prst="rect">
              <a:avLst/>
            </a:prstGeom>
            <a:noFill/>
          </p:spPr>
          <p:txBody>
            <a:bodyPr wrap="square" rtlCol="0">
              <a:spAutoFit/>
            </a:bodyPr>
            <a:lstStyle/>
            <a:p>
              <a:r>
                <a:rPr lang="en-US" sz="1000" b="1" dirty="0"/>
                <a:t>Figure 1. CRISP-DM framework</a:t>
              </a:r>
              <a:endParaRPr lang="en-MY" sz="1000" b="1" dirty="0"/>
            </a:p>
          </p:txBody>
        </p:sp>
      </p:grpSp>
      <p:graphicFrame>
        <p:nvGraphicFramePr>
          <p:cNvPr id="9" name="Table 9">
            <a:extLst>
              <a:ext uri="{FF2B5EF4-FFF2-40B4-BE49-F238E27FC236}">
                <a16:creationId xmlns:a16="http://schemas.microsoft.com/office/drawing/2014/main" id="{77D3EA6C-55DB-F0FE-6D4D-9D981336AB1C}"/>
              </a:ext>
            </a:extLst>
          </p:cNvPr>
          <p:cNvGraphicFramePr>
            <a:graphicFrameLocks noGrp="1"/>
          </p:cNvGraphicFramePr>
          <p:nvPr>
            <p:extLst>
              <p:ext uri="{D42A27DB-BD31-4B8C-83A1-F6EECF244321}">
                <p14:modId xmlns:p14="http://schemas.microsoft.com/office/powerpoint/2010/main" val="3859202157"/>
              </p:ext>
            </p:extLst>
          </p:nvPr>
        </p:nvGraphicFramePr>
        <p:xfrm>
          <a:off x="6273434" y="1844669"/>
          <a:ext cx="5418666" cy="1463040"/>
        </p:xfrm>
        <a:graphic>
          <a:graphicData uri="http://schemas.openxmlformats.org/drawingml/2006/table">
            <a:tbl>
              <a:tblPr firstRow="1" bandRow="1">
                <a:tableStyleId>{F5AB1C69-6EDB-4FF4-983F-18BD219EF322}</a:tableStyleId>
              </a:tblPr>
              <a:tblGrid>
                <a:gridCol w="1469717">
                  <a:extLst>
                    <a:ext uri="{9D8B030D-6E8A-4147-A177-3AD203B41FA5}">
                      <a16:colId xmlns:a16="http://schemas.microsoft.com/office/drawing/2014/main" val="1332903268"/>
                    </a:ext>
                  </a:extLst>
                </a:gridCol>
                <a:gridCol w="3948949">
                  <a:extLst>
                    <a:ext uri="{9D8B030D-6E8A-4147-A177-3AD203B41FA5}">
                      <a16:colId xmlns:a16="http://schemas.microsoft.com/office/drawing/2014/main" val="2916209969"/>
                    </a:ext>
                  </a:extLst>
                </a:gridCol>
              </a:tblGrid>
              <a:tr h="218973">
                <a:tc gridSpan="2">
                  <a:txBody>
                    <a:bodyPr/>
                    <a:lstStyle/>
                    <a:p>
                      <a:pPr algn="ctr"/>
                      <a:r>
                        <a:rPr lang="en-US" sz="1000" dirty="0"/>
                        <a:t>Metadata</a:t>
                      </a:r>
                      <a:endParaRPr lang="en-MY" sz="1000" dirty="0"/>
                    </a:p>
                  </a:txBody>
                  <a:tcPr/>
                </a:tc>
                <a:tc hMerge="1">
                  <a:txBody>
                    <a:bodyPr/>
                    <a:lstStyle/>
                    <a:p>
                      <a:endParaRPr lang="en-MY" dirty="0"/>
                    </a:p>
                  </a:txBody>
                  <a:tcPr/>
                </a:tc>
                <a:extLst>
                  <a:ext uri="{0D108BD9-81ED-4DB2-BD59-A6C34878D82A}">
                    <a16:rowId xmlns:a16="http://schemas.microsoft.com/office/drawing/2014/main" val="2707361410"/>
                  </a:ext>
                </a:extLst>
              </a:tr>
              <a:tr h="231853">
                <a:tc>
                  <a:txBody>
                    <a:bodyPr/>
                    <a:lstStyle/>
                    <a:p>
                      <a:r>
                        <a:rPr lang="en-US" sz="1000" b="1" dirty="0"/>
                        <a:t>Source</a:t>
                      </a:r>
                      <a:endParaRPr lang="en-MY" sz="1000" b="1" dirty="0"/>
                    </a:p>
                  </a:txBody>
                  <a:tcPr/>
                </a:tc>
                <a:tc>
                  <a:txBody>
                    <a:bodyPr/>
                    <a:lstStyle/>
                    <a:p>
                      <a:r>
                        <a:rPr lang="en-MY" sz="1000" dirty="0">
                          <a:hlinkClick r:id="rId7"/>
                        </a:rPr>
                        <a:t>https://archive.ics.uci.edu/ml/datasets/heart%2Bdisease</a:t>
                      </a:r>
                      <a:endParaRPr lang="en-MY" sz="1000" dirty="0"/>
                    </a:p>
                  </a:txBody>
                  <a:tcPr/>
                </a:tc>
                <a:extLst>
                  <a:ext uri="{0D108BD9-81ED-4DB2-BD59-A6C34878D82A}">
                    <a16:rowId xmlns:a16="http://schemas.microsoft.com/office/drawing/2014/main" val="291005201"/>
                  </a:ext>
                </a:extLst>
              </a:tr>
              <a:tr h="231853">
                <a:tc>
                  <a:txBody>
                    <a:bodyPr/>
                    <a:lstStyle/>
                    <a:p>
                      <a:r>
                        <a:rPr lang="en-US" sz="1000" b="1" dirty="0"/>
                        <a:t>Area</a:t>
                      </a:r>
                      <a:endParaRPr lang="en-MY" sz="1000" b="1" dirty="0"/>
                    </a:p>
                  </a:txBody>
                  <a:tcPr/>
                </a:tc>
                <a:tc>
                  <a:txBody>
                    <a:bodyPr/>
                    <a:lstStyle/>
                    <a:p>
                      <a:r>
                        <a:rPr lang="en-US" sz="1000" dirty="0"/>
                        <a:t>Life/Health</a:t>
                      </a:r>
                      <a:endParaRPr lang="en-MY" sz="1000" dirty="0"/>
                    </a:p>
                  </a:txBody>
                  <a:tcPr/>
                </a:tc>
                <a:extLst>
                  <a:ext uri="{0D108BD9-81ED-4DB2-BD59-A6C34878D82A}">
                    <a16:rowId xmlns:a16="http://schemas.microsoft.com/office/drawing/2014/main" val="1917651358"/>
                  </a:ext>
                </a:extLst>
              </a:tr>
              <a:tr h="231853">
                <a:tc>
                  <a:txBody>
                    <a:bodyPr/>
                    <a:lstStyle/>
                    <a:p>
                      <a:r>
                        <a:rPr lang="en-US" sz="1000" b="1" dirty="0"/>
                        <a:t>Attributes</a:t>
                      </a:r>
                      <a:endParaRPr lang="en-MY" sz="1000" b="1" dirty="0"/>
                    </a:p>
                  </a:txBody>
                  <a:tcPr/>
                </a:tc>
                <a:tc>
                  <a:txBody>
                    <a:bodyPr/>
                    <a:lstStyle/>
                    <a:p>
                      <a:r>
                        <a:rPr lang="en-US" sz="1000" dirty="0"/>
                        <a:t>14</a:t>
                      </a:r>
                      <a:endParaRPr lang="en-MY" sz="1000" dirty="0"/>
                    </a:p>
                  </a:txBody>
                  <a:tcPr/>
                </a:tc>
                <a:extLst>
                  <a:ext uri="{0D108BD9-81ED-4DB2-BD59-A6C34878D82A}">
                    <a16:rowId xmlns:a16="http://schemas.microsoft.com/office/drawing/2014/main" val="316706892"/>
                  </a:ext>
                </a:extLst>
              </a:tr>
              <a:tr h="231853">
                <a:tc>
                  <a:txBody>
                    <a:bodyPr/>
                    <a:lstStyle/>
                    <a:p>
                      <a:r>
                        <a:rPr lang="en-US" sz="1000" b="1" dirty="0"/>
                        <a:t>Observations</a:t>
                      </a:r>
                      <a:endParaRPr lang="en-MY" sz="1000" b="1" dirty="0"/>
                    </a:p>
                  </a:txBody>
                  <a:tcPr/>
                </a:tc>
                <a:tc>
                  <a:txBody>
                    <a:bodyPr/>
                    <a:lstStyle/>
                    <a:p>
                      <a:r>
                        <a:rPr lang="en-US" sz="1000" dirty="0"/>
                        <a:t>303</a:t>
                      </a:r>
                      <a:endParaRPr lang="en-MY" sz="1000" dirty="0"/>
                    </a:p>
                  </a:txBody>
                  <a:tcPr/>
                </a:tc>
                <a:extLst>
                  <a:ext uri="{0D108BD9-81ED-4DB2-BD59-A6C34878D82A}">
                    <a16:rowId xmlns:a16="http://schemas.microsoft.com/office/drawing/2014/main" val="3588729735"/>
                  </a:ext>
                </a:extLst>
              </a:tr>
              <a:tr h="231853">
                <a:tc>
                  <a:txBody>
                    <a:bodyPr/>
                    <a:lstStyle/>
                    <a:p>
                      <a:r>
                        <a:rPr lang="en-US" sz="1000" b="1" dirty="0"/>
                        <a:t>Associated task</a:t>
                      </a:r>
                      <a:endParaRPr lang="en-MY" sz="1000" b="1" dirty="0"/>
                    </a:p>
                  </a:txBody>
                  <a:tcPr/>
                </a:tc>
                <a:tc>
                  <a:txBody>
                    <a:bodyPr/>
                    <a:lstStyle/>
                    <a:p>
                      <a:r>
                        <a:rPr lang="en-US" sz="1000" dirty="0"/>
                        <a:t>Classification</a:t>
                      </a:r>
                      <a:endParaRPr lang="en-MY" sz="1000" dirty="0"/>
                    </a:p>
                  </a:txBody>
                  <a:tcPr/>
                </a:tc>
                <a:extLst>
                  <a:ext uri="{0D108BD9-81ED-4DB2-BD59-A6C34878D82A}">
                    <a16:rowId xmlns:a16="http://schemas.microsoft.com/office/drawing/2014/main" val="582545816"/>
                  </a:ext>
                </a:extLst>
              </a:tr>
            </a:tbl>
          </a:graphicData>
        </a:graphic>
      </p:graphicFrame>
      <p:sp>
        <p:nvSpPr>
          <p:cNvPr id="11" name="Title 1">
            <a:extLst>
              <a:ext uri="{FF2B5EF4-FFF2-40B4-BE49-F238E27FC236}">
                <a16:creationId xmlns:a16="http://schemas.microsoft.com/office/drawing/2014/main" id="{8199BA18-45F8-C489-C87A-A0146C65D7A4}"/>
              </a:ext>
            </a:extLst>
          </p:cNvPr>
          <p:cNvSpPr txBox="1">
            <a:spLocks/>
          </p:cNvSpPr>
          <p:nvPr/>
        </p:nvSpPr>
        <p:spPr>
          <a:xfrm>
            <a:off x="4315139" y="351285"/>
            <a:ext cx="3206859" cy="4293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MY" sz="1050" b="1" i="0" dirty="0">
                <a:effectLst/>
                <a:latin typeface="Century Gothic" panose="020B0502020202020204" pitchFamily="34" charset="0"/>
              </a:rPr>
              <a:t>WQD7003 DATA ANALYTICS | Group Project</a:t>
            </a:r>
          </a:p>
        </p:txBody>
      </p:sp>
      <p:graphicFrame>
        <p:nvGraphicFramePr>
          <p:cNvPr id="12" name="Table 10">
            <a:extLst>
              <a:ext uri="{FF2B5EF4-FFF2-40B4-BE49-F238E27FC236}">
                <a16:creationId xmlns:a16="http://schemas.microsoft.com/office/drawing/2014/main" id="{46188772-B1DA-616D-4D7D-6600AF6E6CD5}"/>
              </a:ext>
            </a:extLst>
          </p:cNvPr>
          <p:cNvGraphicFramePr>
            <a:graphicFrameLocks noGrp="1"/>
          </p:cNvGraphicFramePr>
          <p:nvPr>
            <p:extLst>
              <p:ext uri="{D42A27DB-BD31-4B8C-83A1-F6EECF244321}">
                <p14:modId xmlns:p14="http://schemas.microsoft.com/office/powerpoint/2010/main" val="1404306374"/>
              </p:ext>
            </p:extLst>
          </p:nvPr>
        </p:nvGraphicFramePr>
        <p:xfrm>
          <a:off x="6273434" y="3658368"/>
          <a:ext cx="5418666" cy="1463040"/>
        </p:xfrm>
        <a:graphic>
          <a:graphicData uri="http://schemas.openxmlformats.org/drawingml/2006/table">
            <a:tbl>
              <a:tblPr firstRow="1" bandRow="1">
                <a:tableStyleId>{93296810-A885-4BE3-A3E7-6D5BEEA58F35}</a:tableStyleId>
              </a:tblPr>
              <a:tblGrid>
                <a:gridCol w="2709333">
                  <a:extLst>
                    <a:ext uri="{9D8B030D-6E8A-4147-A177-3AD203B41FA5}">
                      <a16:colId xmlns:a16="http://schemas.microsoft.com/office/drawing/2014/main" val="2745211717"/>
                    </a:ext>
                  </a:extLst>
                </a:gridCol>
                <a:gridCol w="2709333">
                  <a:extLst>
                    <a:ext uri="{9D8B030D-6E8A-4147-A177-3AD203B41FA5}">
                      <a16:colId xmlns:a16="http://schemas.microsoft.com/office/drawing/2014/main" val="778023273"/>
                    </a:ext>
                  </a:extLst>
                </a:gridCol>
              </a:tblGrid>
              <a:tr h="232507">
                <a:tc>
                  <a:txBody>
                    <a:bodyPr/>
                    <a:lstStyle/>
                    <a:p>
                      <a:r>
                        <a:rPr lang="en-US" sz="1000" dirty="0"/>
                        <a:t>Group #8 | Prepared by</a:t>
                      </a:r>
                      <a:endParaRPr lang="en-MY" sz="1000" dirty="0"/>
                    </a:p>
                  </a:txBody>
                  <a:tcPr/>
                </a:tc>
                <a:tc>
                  <a:txBody>
                    <a:bodyPr/>
                    <a:lstStyle/>
                    <a:p>
                      <a:r>
                        <a:rPr lang="en-US" sz="1000" dirty="0"/>
                        <a:t>ID</a:t>
                      </a:r>
                      <a:endParaRPr lang="en-MY" sz="1000" dirty="0"/>
                    </a:p>
                  </a:txBody>
                  <a:tcPr/>
                </a:tc>
                <a:extLst>
                  <a:ext uri="{0D108BD9-81ED-4DB2-BD59-A6C34878D82A}">
                    <a16:rowId xmlns:a16="http://schemas.microsoft.com/office/drawing/2014/main" val="2713880080"/>
                  </a:ext>
                </a:extLst>
              </a:tr>
              <a:tr h="229087">
                <a:tc>
                  <a:txBody>
                    <a:bodyPr/>
                    <a:lstStyle/>
                    <a:p>
                      <a:r>
                        <a:rPr lang="en-US" sz="1000" dirty="0"/>
                        <a:t>Kristian Surya Dinata</a:t>
                      </a:r>
                      <a:endParaRPr lang="en-MY" sz="1000" dirty="0"/>
                    </a:p>
                  </a:txBody>
                  <a:tcPr/>
                </a:tc>
                <a:tc>
                  <a:txBody>
                    <a:bodyPr/>
                    <a:lstStyle/>
                    <a:p>
                      <a:r>
                        <a:rPr lang="en-US" sz="1000" dirty="0"/>
                        <a:t>S2043845</a:t>
                      </a:r>
                      <a:endParaRPr lang="en-MY" sz="1000" dirty="0"/>
                    </a:p>
                  </a:txBody>
                  <a:tcPr/>
                </a:tc>
                <a:extLst>
                  <a:ext uri="{0D108BD9-81ED-4DB2-BD59-A6C34878D82A}">
                    <a16:rowId xmlns:a16="http://schemas.microsoft.com/office/drawing/2014/main" val="4022379675"/>
                  </a:ext>
                </a:extLst>
              </a:tr>
              <a:tr h="229087">
                <a:tc>
                  <a:txBody>
                    <a:bodyPr/>
                    <a:lstStyle/>
                    <a:p>
                      <a:endParaRPr lang="en-MY" sz="1000" dirty="0"/>
                    </a:p>
                  </a:txBody>
                  <a:tcPr/>
                </a:tc>
                <a:tc>
                  <a:txBody>
                    <a:bodyPr/>
                    <a:lstStyle/>
                    <a:p>
                      <a:endParaRPr lang="en-MY" sz="1000"/>
                    </a:p>
                  </a:txBody>
                  <a:tcPr/>
                </a:tc>
                <a:extLst>
                  <a:ext uri="{0D108BD9-81ED-4DB2-BD59-A6C34878D82A}">
                    <a16:rowId xmlns:a16="http://schemas.microsoft.com/office/drawing/2014/main" val="663920971"/>
                  </a:ext>
                </a:extLst>
              </a:tr>
              <a:tr h="229087">
                <a:tc>
                  <a:txBody>
                    <a:bodyPr/>
                    <a:lstStyle/>
                    <a:p>
                      <a:endParaRPr lang="en-MY" sz="1000"/>
                    </a:p>
                  </a:txBody>
                  <a:tcPr/>
                </a:tc>
                <a:tc>
                  <a:txBody>
                    <a:bodyPr/>
                    <a:lstStyle/>
                    <a:p>
                      <a:endParaRPr lang="en-MY" sz="1000"/>
                    </a:p>
                  </a:txBody>
                  <a:tcPr/>
                </a:tc>
                <a:extLst>
                  <a:ext uri="{0D108BD9-81ED-4DB2-BD59-A6C34878D82A}">
                    <a16:rowId xmlns:a16="http://schemas.microsoft.com/office/drawing/2014/main" val="1320277874"/>
                  </a:ext>
                </a:extLst>
              </a:tr>
              <a:tr h="225949">
                <a:tc>
                  <a:txBody>
                    <a:bodyPr/>
                    <a:lstStyle/>
                    <a:p>
                      <a:endParaRPr lang="en-MY" sz="1000" dirty="0"/>
                    </a:p>
                  </a:txBody>
                  <a:tcPr/>
                </a:tc>
                <a:tc>
                  <a:txBody>
                    <a:bodyPr/>
                    <a:lstStyle/>
                    <a:p>
                      <a:endParaRPr lang="en-MY" sz="1000" dirty="0"/>
                    </a:p>
                  </a:txBody>
                  <a:tcPr/>
                </a:tc>
                <a:extLst>
                  <a:ext uri="{0D108BD9-81ED-4DB2-BD59-A6C34878D82A}">
                    <a16:rowId xmlns:a16="http://schemas.microsoft.com/office/drawing/2014/main" val="2334151590"/>
                  </a:ext>
                </a:extLst>
              </a:tr>
              <a:tr h="225949">
                <a:tc>
                  <a:txBody>
                    <a:bodyPr/>
                    <a:lstStyle/>
                    <a:p>
                      <a:endParaRPr lang="en-MY" sz="1000" dirty="0"/>
                    </a:p>
                  </a:txBody>
                  <a:tcPr/>
                </a:tc>
                <a:tc>
                  <a:txBody>
                    <a:bodyPr/>
                    <a:lstStyle/>
                    <a:p>
                      <a:endParaRPr lang="en-MY" sz="1000" dirty="0"/>
                    </a:p>
                  </a:txBody>
                  <a:tcPr/>
                </a:tc>
                <a:extLst>
                  <a:ext uri="{0D108BD9-81ED-4DB2-BD59-A6C34878D82A}">
                    <a16:rowId xmlns:a16="http://schemas.microsoft.com/office/drawing/2014/main" val="964061254"/>
                  </a:ext>
                </a:extLst>
              </a:tr>
            </a:tbl>
          </a:graphicData>
        </a:graphic>
      </p:graphicFrame>
    </p:spTree>
    <p:extLst>
      <p:ext uri="{BB962C8B-B14F-4D97-AF65-F5344CB8AC3E}">
        <p14:creationId xmlns:p14="http://schemas.microsoft.com/office/powerpoint/2010/main" val="2394254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638</TotalTime>
  <Words>423</Words>
  <Application>Microsoft Office PowerPoint</Application>
  <PresentationFormat>Widescreen</PresentationFormat>
  <Paragraphs>44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Century Gothic</vt:lpstr>
      <vt:lpstr>Office Theme</vt:lpstr>
      <vt:lpstr>Machine Learning Techniques for Heart Disease Prediction: a CRISP-DM Methodology</vt:lpstr>
      <vt:lpstr>Machine Learning Techniques for Heart Disease Prediction: a CRISP-DM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Techniques for Heart Disease Prediction: a CRISP-DM Methodology</dc:title>
  <dc:creator>Kris Dinata</dc:creator>
  <cp:lastModifiedBy>Kristian Surya Dinata</cp:lastModifiedBy>
  <cp:revision>1</cp:revision>
  <dcterms:created xsi:type="dcterms:W3CDTF">2023-04-09T03:01:42Z</dcterms:created>
  <dcterms:modified xsi:type="dcterms:W3CDTF">2023-04-09T13:39:49Z</dcterms:modified>
</cp:coreProperties>
</file>