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2"/>
    <p:sldId id="257" r:id="rId3"/>
    <p:sldId id="258" r:id="rId4"/>
    <p:sldId id="259" r:id="rId5"/>
  </p:sldIdLst>
  <p:sldSz cx="12192000" cy="6858000"/>
  <p:notesSz cx="6858000" cy="9144000"/>
  <p:custDataLst>
    <p:tags r:id="rId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ris Dinata" initials="KD"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9" d="100"/>
          <a:sy n="109" d="100"/>
        </p:scale>
        <p:origin x="78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tags" Target="tags/tag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1">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694E0F0B-CF4E-4032-BE6F-48C8CFFAFBB9}" type="doc">
      <dgm:prSet loTypeId="urn:microsoft.com/office/officeart/2005/8/layout/cycle5" loCatId="cycle" qsTypeId="urn:microsoft.com/office/officeart/2005/8/quickstyle/simple1#1" qsCatId="simple" csTypeId="urn:microsoft.com/office/officeart/2005/8/colors/colorful5#1" csCatId="colorful" phldr="1"/>
      <dgm:spPr/>
      <dgm:t>
        <a:bodyPr/>
        <a:lstStyle/>
        <a:p>
          <a:endParaRPr lang="en-MY"/>
        </a:p>
      </dgm:t>
    </dgm:pt>
    <dgm:pt modelId="{F2B87391-7366-4555-9973-81111786F9D0}">
      <dgm:prSet phldrT="[Text]" custT="1"/>
      <dgm:spPr/>
      <dgm:t>
        <a:bodyPr/>
        <a:lstStyle/>
        <a:p>
          <a:r>
            <a:rPr lang="en-US" sz="1100" b="1" dirty="0"/>
            <a:t>#1 Business Understanding</a:t>
          </a:r>
        </a:p>
        <a:p>
          <a:r>
            <a:rPr lang="en-US" sz="1000" dirty="0"/>
            <a:t>The project objectives and requirements are defined, and the data problem is framed.</a:t>
          </a:r>
          <a:endParaRPr lang="en-MY" sz="1000" dirty="0"/>
        </a:p>
      </dgm:t>
    </dgm:pt>
    <dgm:pt modelId="{E20B1BD3-6B2C-4314-B665-454AE9639A7A}" type="parTrans" cxnId="{BB48DA16-BB1F-49A0-A286-1109F29F08A8}">
      <dgm:prSet/>
      <dgm:spPr/>
      <dgm:t>
        <a:bodyPr/>
        <a:lstStyle/>
        <a:p>
          <a:endParaRPr lang="en-MY"/>
        </a:p>
      </dgm:t>
    </dgm:pt>
    <dgm:pt modelId="{55CCC869-3140-46D6-A571-F8E54E0429F0}" type="sibTrans" cxnId="{BB48DA16-BB1F-49A0-A286-1109F29F08A8}">
      <dgm:prSet/>
      <dgm:spPr/>
      <dgm:t>
        <a:bodyPr/>
        <a:lstStyle/>
        <a:p>
          <a:endParaRPr lang="en-MY"/>
        </a:p>
      </dgm:t>
    </dgm:pt>
    <dgm:pt modelId="{2C4BD566-040F-4163-8600-B91AC6C06B27}">
      <dgm:prSet phldrT="[Text]" custT="1"/>
      <dgm:spPr/>
      <dgm:t>
        <a:bodyPr/>
        <a:lstStyle/>
        <a:p>
          <a:r>
            <a:rPr lang="en-US" sz="1100" b="1" dirty="0"/>
            <a:t>#2 Data Understanding</a:t>
          </a:r>
        </a:p>
        <a:p>
          <a:r>
            <a:rPr lang="en-US" sz="1000" dirty="0"/>
            <a:t>The data is collected and explored to understand its quality, quantity, and suitability for the project.</a:t>
          </a:r>
          <a:endParaRPr lang="en-MY" sz="1000" dirty="0"/>
        </a:p>
      </dgm:t>
    </dgm:pt>
    <dgm:pt modelId="{FF033D07-3C49-47FD-868B-82BD3654E940}" type="parTrans" cxnId="{6E86BEC3-EE0C-46CC-8554-59C2C8B8323C}">
      <dgm:prSet/>
      <dgm:spPr/>
      <dgm:t>
        <a:bodyPr/>
        <a:lstStyle/>
        <a:p>
          <a:endParaRPr lang="en-MY"/>
        </a:p>
      </dgm:t>
    </dgm:pt>
    <dgm:pt modelId="{BF42573A-B76A-421A-993F-AA61DB1BFAEB}" type="sibTrans" cxnId="{6E86BEC3-EE0C-46CC-8554-59C2C8B8323C}">
      <dgm:prSet/>
      <dgm:spPr/>
      <dgm:t>
        <a:bodyPr/>
        <a:lstStyle/>
        <a:p>
          <a:endParaRPr lang="en-MY"/>
        </a:p>
      </dgm:t>
    </dgm:pt>
    <dgm:pt modelId="{1F70B408-499E-403D-AE2F-4816D68BCC5B}">
      <dgm:prSet phldrT="[Text]" custT="1"/>
      <dgm:spPr/>
      <dgm:t>
        <a:bodyPr/>
        <a:lstStyle/>
        <a:p>
          <a:r>
            <a:rPr lang="en-US" sz="1100" b="1" dirty="0"/>
            <a:t>#3 Data Preparation</a:t>
          </a:r>
        </a:p>
        <a:p>
          <a:r>
            <a:rPr lang="en-US" sz="1000" dirty="0"/>
            <a:t>The data is cleaned, transformed, and preprocessed to prepare it for modeling.</a:t>
          </a:r>
          <a:endParaRPr lang="en-MY" sz="1000" dirty="0"/>
        </a:p>
      </dgm:t>
    </dgm:pt>
    <dgm:pt modelId="{8585E822-F15B-4E9B-ABFA-CE75EB04F0A6}" type="parTrans" cxnId="{37F4B2DA-F7AC-4197-BE22-753191954C88}">
      <dgm:prSet/>
      <dgm:spPr/>
      <dgm:t>
        <a:bodyPr/>
        <a:lstStyle/>
        <a:p>
          <a:endParaRPr lang="en-MY"/>
        </a:p>
      </dgm:t>
    </dgm:pt>
    <dgm:pt modelId="{294507CD-77CA-4F1F-9FB7-90445D5F702E}" type="sibTrans" cxnId="{37F4B2DA-F7AC-4197-BE22-753191954C88}">
      <dgm:prSet/>
      <dgm:spPr/>
      <dgm:t>
        <a:bodyPr/>
        <a:lstStyle/>
        <a:p>
          <a:endParaRPr lang="en-MY"/>
        </a:p>
      </dgm:t>
    </dgm:pt>
    <dgm:pt modelId="{F8F7BD92-A838-4CBF-A893-5CE652611E51}">
      <dgm:prSet phldrT="[Text]" phldr="0" custT="1"/>
      <dgm:spPr/>
      <dgm:t>
        <a:bodyPr vert="horz" wrap="square"/>
        <a:lstStyle/>
        <a:p>
          <a:pPr>
            <a:lnSpc>
              <a:spcPct val="100000"/>
            </a:lnSpc>
            <a:spcBef>
              <a:spcPct val="0"/>
            </a:spcBef>
            <a:spcAft>
              <a:spcPct val="35000"/>
            </a:spcAft>
          </a:pPr>
          <a:r>
            <a:rPr lang="en-US" sz="1100" b="1" dirty="0"/>
            <a:t>#4 Modeling</a:t>
          </a:r>
        </a:p>
        <a:p>
          <a:pPr>
            <a:lnSpc>
              <a:spcPct val="100000"/>
            </a:lnSpc>
            <a:spcBef>
              <a:spcPct val="0"/>
            </a:spcBef>
            <a:spcAft>
              <a:spcPct val="35000"/>
            </a:spcAft>
          </a:pPr>
          <a:r>
            <a:rPr lang="en-US" sz="1000" dirty="0"/>
            <a:t>Various modeling techniques are applied to the prepared data, and the best model is selected based on its performance</a:t>
          </a:r>
          <a:endParaRPr lang="en-MY" sz="1000" dirty="0"/>
        </a:p>
      </dgm:t>
    </dgm:pt>
    <dgm:pt modelId="{65D102DD-9070-43CE-9131-0066289C56F3}" type="parTrans" cxnId="{BBE3131A-D350-4A91-8190-7AFBEDFFA7C5}">
      <dgm:prSet/>
      <dgm:spPr/>
      <dgm:t>
        <a:bodyPr/>
        <a:lstStyle/>
        <a:p>
          <a:endParaRPr lang="en-MY"/>
        </a:p>
      </dgm:t>
    </dgm:pt>
    <dgm:pt modelId="{0ED31AF3-5E39-4F7C-A9CD-96C935EE6619}" type="sibTrans" cxnId="{BBE3131A-D350-4A91-8190-7AFBEDFFA7C5}">
      <dgm:prSet/>
      <dgm:spPr/>
      <dgm:t>
        <a:bodyPr/>
        <a:lstStyle/>
        <a:p>
          <a:endParaRPr lang="en-MY"/>
        </a:p>
      </dgm:t>
    </dgm:pt>
    <dgm:pt modelId="{0827BABB-9456-4B7C-B981-FB73CD5A289C}">
      <dgm:prSet phldrT="[Text]" phldr="0" custT="1"/>
      <dgm:spPr/>
      <dgm:t>
        <a:bodyPr vert="horz" wrap="square"/>
        <a:lstStyle/>
        <a:p>
          <a:pPr>
            <a:lnSpc>
              <a:spcPct val="100000"/>
            </a:lnSpc>
            <a:spcBef>
              <a:spcPct val="0"/>
            </a:spcBef>
            <a:spcAft>
              <a:spcPct val="35000"/>
            </a:spcAft>
          </a:pPr>
          <a:r>
            <a:rPr lang="en-US" sz="1100" b="1" dirty="0"/>
            <a:t>#5 Evaluation</a:t>
          </a:r>
        </a:p>
        <a:p>
          <a:pPr>
            <a:lnSpc>
              <a:spcPct val="100000"/>
            </a:lnSpc>
            <a:spcBef>
              <a:spcPct val="0"/>
            </a:spcBef>
            <a:spcAft>
              <a:spcPct val="35000"/>
            </a:spcAft>
          </a:pPr>
          <a:r>
            <a:rPr lang="en-US" sz="1000" dirty="0"/>
            <a:t>The performance of the selected model is evaluated using various metrics</a:t>
          </a:r>
          <a:endParaRPr sz="6500"/>
        </a:p>
      </dgm:t>
    </dgm:pt>
    <dgm:pt modelId="{A9579649-5993-4E16-9369-9876CF575B25}" type="parTrans" cxnId="{71A97F4D-C473-4F55-9747-F99E90D9B47C}">
      <dgm:prSet/>
      <dgm:spPr/>
      <dgm:t>
        <a:bodyPr/>
        <a:lstStyle/>
        <a:p>
          <a:endParaRPr lang="en-MY"/>
        </a:p>
      </dgm:t>
    </dgm:pt>
    <dgm:pt modelId="{65410E9D-CDB1-4D29-A0BE-580CF38DDDAC}" type="sibTrans" cxnId="{71A97F4D-C473-4F55-9747-F99E90D9B47C}">
      <dgm:prSet/>
      <dgm:spPr/>
      <dgm:t>
        <a:bodyPr/>
        <a:lstStyle/>
        <a:p>
          <a:endParaRPr lang="en-MY"/>
        </a:p>
      </dgm:t>
    </dgm:pt>
    <dgm:pt modelId="{0B69EC05-4E28-48F0-979B-BF2FD4DCCA00}">
      <dgm:prSet/>
      <dgm:spPr/>
      <dgm:t>
        <a:bodyPr/>
        <a:lstStyle/>
        <a:p>
          <a:endParaRPr altLang="en-US"/>
        </a:p>
      </dgm:t>
    </dgm:pt>
    <dgm:pt modelId="{2EF7F975-57BA-49AE-B9D4-232B6E72C240}" type="parTrans" cxnId="{275B7331-5C8E-452A-B3F4-4EF3DE57F05B}">
      <dgm:prSet/>
      <dgm:spPr/>
      <dgm:t>
        <a:bodyPr/>
        <a:lstStyle/>
        <a:p>
          <a:endParaRPr lang="en-MY"/>
        </a:p>
      </dgm:t>
    </dgm:pt>
    <dgm:pt modelId="{EF787DF9-7024-462D-BEA4-F14B8129D85D}" type="sibTrans" cxnId="{275B7331-5C8E-452A-B3F4-4EF3DE57F05B}">
      <dgm:prSet/>
      <dgm:spPr/>
      <dgm:t>
        <a:bodyPr/>
        <a:lstStyle/>
        <a:p>
          <a:endParaRPr lang="en-MY"/>
        </a:p>
      </dgm:t>
    </dgm:pt>
    <dgm:pt modelId="{F0B6400A-CE53-409D-94D7-18A9F83C5D92}" type="pres">
      <dgm:prSet presAssocID="{694E0F0B-CF4E-4032-BE6F-48C8CFFAFBB9}" presName="cycle" presStyleCnt="0">
        <dgm:presLayoutVars>
          <dgm:dir/>
          <dgm:resizeHandles val="exact"/>
        </dgm:presLayoutVars>
      </dgm:prSet>
      <dgm:spPr/>
    </dgm:pt>
    <dgm:pt modelId="{702CB245-6F9F-437C-9D02-2C3A0BF46420}" type="pres">
      <dgm:prSet presAssocID="{F2B87391-7366-4555-9973-81111786F9D0}" presName="node" presStyleLbl="node1" presStyleIdx="0" presStyleCnt="6" custScaleX="121862" custScaleY="83385" custRadScaleRad="102339" custRadScaleInc="-31434">
        <dgm:presLayoutVars>
          <dgm:bulletEnabled val="1"/>
        </dgm:presLayoutVars>
      </dgm:prSet>
      <dgm:spPr/>
    </dgm:pt>
    <dgm:pt modelId="{D1A95065-08BF-4687-A971-3AACBF9DD87D}" type="pres">
      <dgm:prSet presAssocID="{F2B87391-7366-4555-9973-81111786F9D0}" presName="spNode" presStyleCnt="0"/>
      <dgm:spPr/>
    </dgm:pt>
    <dgm:pt modelId="{3366A971-6310-4607-8AFF-92A40FC6397B}" type="pres">
      <dgm:prSet presAssocID="{55CCC869-3140-46D6-A571-F8E54E0429F0}" presName="sibTrans" presStyleLbl="sibTrans1D1" presStyleIdx="0" presStyleCnt="6"/>
      <dgm:spPr/>
    </dgm:pt>
    <dgm:pt modelId="{A8F51866-95AE-4AC8-B086-17BED7B21210}" type="pres">
      <dgm:prSet presAssocID="{2C4BD566-040F-4163-8600-B91AC6C06B27}" presName="node" presStyleLbl="node1" presStyleIdx="1" presStyleCnt="6" custScaleX="122401" custScaleY="98662" custRadScaleRad="91579" custRadScaleInc="-37081">
        <dgm:presLayoutVars>
          <dgm:bulletEnabled val="1"/>
        </dgm:presLayoutVars>
      </dgm:prSet>
      <dgm:spPr/>
    </dgm:pt>
    <dgm:pt modelId="{1B590ACB-20BD-4616-A58B-11A7778BD73A}" type="pres">
      <dgm:prSet presAssocID="{2C4BD566-040F-4163-8600-B91AC6C06B27}" presName="spNode" presStyleCnt="0"/>
      <dgm:spPr/>
    </dgm:pt>
    <dgm:pt modelId="{3F9C6602-C3C3-4F52-B8FC-BE51C30F3689}" type="pres">
      <dgm:prSet presAssocID="{BF42573A-B76A-421A-993F-AA61DB1BFAEB}" presName="sibTrans" presStyleLbl="sibTrans1D1" presStyleIdx="1" presStyleCnt="6"/>
      <dgm:spPr/>
    </dgm:pt>
    <dgm:pt modelId="{9CD21843-90C8-429A-9E92-EBD943DC80FA}" type="pres">
      <dgm:prSet presAssocID="{1F70B408-499E-403D-AE2F-4816D68BCC5B}" presName="node" presStyleLbl="node1" presStyleIdx="2" presStyleCnt="6" custScaleX="119329" custScaleY="95079" custRadScaleRad="79191" custRadScaleInc="-54580">
        <dgm:presLayoutVars>
          <dgm:bulletEnabled val="1"/>
        </dgm:presLayoutVars>
      </dgm:prSet>
      <dgm:spPr/>
    </dgm:pt>
    <dgm:pt modelId="{7EAD693E-D734-43DD-AA36-44AF5DA5678A}" type="pres">
      <dgm:prSet presAssocID="{1F70B408-499E-403D-AE2F-4816D68BCC5B}" presName="spNode" presStyleCnt="0"/>
      <dgm:spPr/>
    </dgm:pt>
    <dgm:pt modelId="{29CD716D-DC45-4651-BDBD-3ADF04071710}" type="pres">
      <dgm:prSet presAssocID="{294507CD-77CA-4F1F-9FB7-90445D5F702E}" presName="sibTrans" presStyleLbl="sibTrans1D1" presStyleIdx="2" presStyleCnt="6"/>
      <dgm:spPr/>
    </dgm:pt>
    <dgm:pt modelId="{3563F60C-D96A-435B-A302-C552DF9966CE}" type="pres">
      <dgm:prSet presAssocID="{F8F7BD92-A838-4CBF-A893-5CE652611E51}" presName="node" presStyleLbl="node1" presStyleIdx="3" presStyleCnt="6" custScaleX="118307" custScaleY="114523" custRadScaleRad="106861" custRadScaleInc="16545">
        <dgm:presLayoutVars>
          <dgm:bulletEnabled val="1"/>
        </dgm:presLayoutVars>
      </dgm:prSet>
      <dgm:spPr/>
    </dgm:pt>
    <dgm:pt modelId="{B512AD82-993F-4103-91BB-BD0E7B626233}" type="pres">
      <dgm:prSet presAssocID="{F8F7BD92-A838-4CBF-A893-5CE652611E51}" presName="spNode" presStyleCnt="0"/>
      <dgm:spPr/>
    </dgm:pt>
    <dgm:pt modelId="{30F9C70B-E23A-4DBC-B890-CB7DA52C6208}" type="pres">
      <dgm:prSet presAssocID="{0ED31AF3-5E39-4F7C-A9CD-96C935EE6619}" presName="sibTrans" presStyleLbl="sibTrans1D1" presStyleIdx="3" presStyleCnt="6"/>
      <dgm:spPr/>
    </dgm:pt>
    <dgm:pt modelId="{43A8FDE2-B7DC-4A66-A7AE-AAD067419945}" type="pres">
      <dgm:prSet presAssocID="{0827BABB-9456-4B7C-B981-FB73CD5A289C}" presName="node" presStyleLbl="node1" presStyleIdx="4" presStyleCnt="6" custScaleX="130487" custScaleY="97000" custRadScaleRad="93208" custRadScaleInc="102731">
        <dgm:presLayoutVars>
          <dgm:bulletEnabled val="1"/>
        </dgm:presLayoutVars>
      </dgm:prSet>
      <dgm:spPr/>
    </dgm:pt>
    <dgm:pt modelId="{3803DD29-40AD-46BC-AE7F-FA147D556701}" type="pres">
      <dgm:prSet presAssocID="{0827BABB-9456-4B7C-B981-FB73CD5A289C}" presName="spNode" presStyleCnt="0"/>
      <dgm:spPr/>
    </dgm:pt>
    <dgm:pt modelId="{2A8B9975-7B6F-4BEA-8DF9-EE804BA7F4E7}" type="pres">
      <dgm:prSet presAssocID="{65410E9D-CDB1-4D29-A0BE-580CF38DDDAC}" presName="sibTrans" presStyleLbl="sibTrans1D1" presStyleIdx="4" presStyleCnt="6"/>
      <dgm:spPr/>
    </dgm:pt>
    <dgm:pt modelId="{C6D2B8F1-1ABF-481C-A851-0D22D8537B3A}" type="pres">
      <dgm:prSet presAssocID="{0B69EC05-4E28-48F0-979B-BF2FD4DCCA00}" presName="node" presStyleLbl="node1" presStyleIdx="5" presStyleCnt="6">
        <dgm:presLayoutVars>
          <dgm:bulletEnabled val="1"/>
        </dgm:presLayoutVars>
      </dgm:prSet>
      <dgm:spPr/>
    </dgm:pt>
    <dgm:pt modelId="{FFB77574-21D4-460F-89BC-2FC716DF2B4E}" type="pres">
      <dgm:prSet presAssocID="{0B69EC05-4E28-48F0-979B-BF2FD4DCCA00}" presName="spNode" presStyleCnt="0"/>
      <dgm:spPr/>
    </dgm:pt>
    <dgm:pt modelId="{6C0484E8-3700-4D76-BF46-5910B9D24115}" type="pres">
      <dgm:prSet presAssocID="{EF787DF9-7024-462D-BEA4-F14B8129D85D}" presName="sibTrans" presStyleLbl="sibTrans1D1" presStyleIdx="5" presStyleCnt="6"/>
      <dgm:spPr/>
    </dgm:pt>
  </dgm:ptLst>
  <dgm:cxnLst>
    <dgm:cxn modelId="{BB48DA16-BB1F-49A0-A286-1109F29F08A8}" srcId="{694E0F0B-CF4E-4032-BE6F-48C8CFFAFBB9}" destId="{F2B87391-7366-4555-9973-81111786F9D0}" srcOrd="0" destOrd="0" parTransId="{E20B1BD3-6B2C-4314-B665-454AE9639A7A}" sibTransId="{55CCC869-3140-46D6-A571-F8E54E0429F0}"/>
    <dgm:cxn modelId="{BBE3131A-D350-4A91-8190-7AFBEDFFA7C5}" srcId="{694E0F0B-CF4E-4032-BE6F-48C8CFFAFBB9}" destId="{F8F7BD92-A838-4CBF-A893-5CE652611E51}" srcOrd="3" destOrd="0" parTransId="{65D102DD-9070-43CE-9131-0066289C56F3}" sibTransId="{0ED31AF3-5E39-4F7C-A9CD-96C935EE6619}"/>
    <dgm:cxn modelId="{7CA9C81C-3B96-4855-8565-C84903988D65}" type="presOf" srcId="{0ED31AF3-5E39-4F7C-A9CD-96C935EE6619}" destId="{30F9C70B-E23A-4DBC-B890-CB7DA52C6208}" srcOrd="0" destOrd="0" presId="urn:microsoft.com/office/officeart/2005/8/layout/cycle5"/>
    <dgm:cxn modelId="{7901211E-39D4-493A-8B83-73B1BAB97A92}" type="presOf" srcId="{55CCC869-3140-46D6-A571-F8E54E0429F0}" destId="{3366A971-6310-4607-8AFF-92A40FC6397B}" srcOrd="0" destOrd="0" presId="urn:microsoft.com/office/officeart/2005/8/layout/cycle5"/>
    <dgm:cxn modelId="{3AA4232D-46C4-43BB-B7C2-4C2F99AFC5E0}" type="presOf" srcId="{65410E9D-CDB1-4D29-A0BE-580CF38DDDAC}" destId="{2A8B9975-7B6F-4BEA-8DF9-EE804BA7F4E7}" srcOrd="0" destOrd="0" presId="urn:microsoft.com/office/officeart/2005/8/layout/cycle5"/>
    <dgm:cxn modelId="{275B7331-5C8E-452A-B3F4-4EF3DE57F05B}" srcId="{694E0F0B-CF4E-4032-BE6F-48C8CFFAFBB9}" destId="{0B69EC05-4E28-48F0-979B-BF2FD4DCCA00}" srcOrd="5" destOrd="0" parTransId="{2EF7F975-57BA-49AE-B9D4-232B6E72C240}" sibTransId="{EF787DF9-7024-462D-BEA4-F14B8129D85D}"/>
    <dgm:cxn modelId="{B0151B3C-06CC-492F-AF65-7D5282DC0BAC}" type="presOf" srcId="{2C4BD566-040F-4163-8600-B91AC6C06B27}" destId="{A8F51866-95AE-4AC8-B086-17BED7B21210}" srcOrd="0" destOrd="0" presId="urn:microsoft.com/office/officeart/2005/8/layout/cycle5"/>
    <dgm:cxn modelId="{28361769-13A8-4F85-B334-F500D37E0234}" type="presOf" srcId="{294507CD-77CA-4F1F-9FB7-90445D5F702E}" destId="{29CD716D-DC45-4651-BDBD-3ADF04071710}" srcOrd="0" destOrd="0" presId="urn:microsoft.com/office/officeart/2005/8/layout/cycle5"/>
    <dgm:cxn modelId="{9067CD69-B5D5-4951-97D1-9A67186518F8}" type="presOf" srcId="{EF787DF9-7024-462D-BEA4-F14B8129D85D}" destId="{6C0484E8-3700-4D76-BF46-5910B9D24115}" srcOrd="0" destOrd="0" presId="urn:microsoft.com/office/officeart/2005/8/layout/cycle5"/>
    <dgm:cxn modelId="{F7B0A64C-2DE9-4607-BF37-AC5E22D46D1D}" type="presOf" srcId="{BF42573A-B76A-421A-993F-AA61DB1BFAEB}" destId="{3F9C6602-C3C3-4F52-B8FC-BE51C30F3689}" srcOrd="0" destOrd="0" presId="urn:microsoft.com/office/officeart/2005/8/layout/cycle5"/>
    <dgm:cxn modelId="{71A97F4D-C473-4F55-9747-F99E90D9B47C}" srcId="{694E0F0B-CF4E-4032-BE6F-48C8CFFAFBB9}" destId="{0827BABB-9456-4B7C-B981-FB73CD5A289C}" srcOrd="4" destOrd="0" parTransId="{A9579649-5993-4E16-9369-9876CF575B25}" sibTransId="{65410E9D-CDB1-4D29-A0BE-580CF38DDDAC}"/>
    <dgm:cxn modelId="{8E034254-D449-4B3F-A5CB-DE7318B8E524}" type="presOf" srcId="{0B69EC05-4E28-48F0-979B-BF2FD4DCCA00}" destId="{C6D2B8F1-1ABF-481C-A851-0D22D8537B3A}" srcOrd="0" destOrd="0" presId="urn:microsoft.com/office/officeart/2005/8/layout/cycle5"/>
    <dgm:cxn modelId="{0DD4C87F-A4B7-45C7-BD1A-91F8E4392DB6}" type="presOf" srcId="{0827BABB-9456-4B7C-B981-FB73CD5A289C}" destId="{43A8FDE2-B7DC-4A66-A7AE-AAD067419945}" srcOrd="0" destOrd="0" presId="urn:microsoft.com/office/officeart/2005/8/layout/cycle5"/>
    <dgm:cxn modelId="{49BEF683-AEF6-42DC-B01B-30BF260CF25F}" type="presOf" srcId="{1F70B408-499E-403D-AE2F-4816D68BCC5B}" destId="{9CD21843-90C8-429A-9E92-EBD943DC80FA}" srcOrd="0" destOrd="0" presId="urn:microsoft.com/office/officeart/2005/8/layout/cycle5"/>
    <dgm:cxn modelId="{A7CB59B8-FA68-4EED-A9F4-420975E731BB}" type="presOf" srcId="{F2B87391-7366-4555-9973-81111786F9D0}" destId="{702CB245-6F9F-437C-9D02-2C3A0BF46420}" srcOrd="0" destOrd="0" presId="urn:microsoft.com/office/officeart/2005/8/layout/cycle5"/>
    <dgm:cxn modelId="{6E86BEC3-EE0C-46CC-8554-59C2C8B8323C}" srcId="{694E0F0B-CF4E-4032-BE6F-48C8CFFAFBB9}" destId="{2C4BD566-040F-4163-8600-B91AC6C06B27}" srcOrd="1" destOrd="0" parTransId="{FF033D07-3C49-47FD-868B-82BD3654E940}" sibTransId="{BF42573A-B76A-421A-993F-AA61DB1BFAEB}"/>
    <dgm:cxn modelId="{064829CF-3AB3-4C85-804D-BE839DC19C8F}" type="presOf" srcId="{F8F7BD92-A838-4CBF-A893-5CE652611E51}" destId="{3563F60C-D96A-435B-A302-C552DF9966CE}" srcOrd="0" destOrd="0" presId="urn:microsoft.com/office/officeart/2005/8/layout/cycle5"/>
    <dgm:cxn modelId="{37F4B2DA-F7AC-4197-BE22-753191954C88}" srcId="{694E0F0B-CF4E-4032-BE6F-48C8CFFAFBB9}" destId="{1F70B408-499E-403D-AE2F-4816D68BCC5B}" srcOrd="2" destOrd="0" parTransId="{8585E822-F15B-4E9B-ABFA-CE75EB04F0A6}" sibTransId="{294507CD-77CA-4F1F-9FB7-90445D5F702E}"/>
    <dgm:cxn modelId="{68CE84E2-B092-4AF8-B6D3-FDC87614316A}" type="presOf" srcId="{694E0F0B-CF4E-4032-BE6F-48C8CFFAFBB9}" destId="{F0B6400A-CE53-409D-94D7-18A9F83C5D92}" srcOrd="0" destOrd="0" presId="urn:microsoft.com/office/officeart/2005/8/layout/cycle5"/>
    <dgm:cxn modelId="{AD136DDB-1975-42A4-A073-0C16AFB89FA7}" type="presParOf" srcId="{F0B6400A-CE53-409D-94D7-18A9F83C5D92}" destId="{702CB245-6F9F-437C-9D02-2C3A0BF46420}" srcOrd="0" destOrd="0" presId="urn:microsoft.com/office/officeart/2005/8/layout/cycle5"/>
    <dgm:cxn modelId="{2CFE4D60-21AB-406D-95D4-99787FFDBA48}" type="presParOf" srcId="{F0B6400A-CE53-409D-94D7-18A9F83C5D92}" destId="{D1A95065-08BF-4687-A971-3AACBF9DD87D}" srcOrd="1" destOrd="0" presId="urn:microsoft.com/office/officeart/2005/8/layout/cycle5"/>
    <dgm:cxn modelId="{BB2289BA-7027-40C9-A0C7-922885FC2CD5}" type="presParOf" srcId="{F0B6400A-CE53-409D-94D7-18A9F83C5D92}" destId="{3366A971-6310-4607-8AFF-92A40FC6397B}" srcOrd="2" destOrd="0" presId="urn:microsoft.com/office/officeart/2005/8/layout/cycle5"/>
    <dgm:cxn modelId="{F1BF04E6-AC10-45D3-BE79-E82477019B98}" type="presParOf" srcId="{F0B6400A-CE53-409D-94D7-18A9F83C5D92}" destId="{A8F51866-95AE-4AC8-B086-17BED7B21210}" srcOrd="3" destOrd="0" presId="urn:microsoft.com/office/officeart/2005/8/layout/cycle5"/>
    <dgm:cxn modelId="{7885DA9A-07BB-40C1-BD0D-2FDC362D7C48}" type="presParOf" srcId="{F0B6400A-CE53-409D-94D7-18A9F83C5D92}" destId="{1B590ACB-20BD-4616-A58B-11A7778BD73A}" srcOrd="4" destOrd="0" presId="urn:microsoft.com/office/officeart/2005/8/layout/cycle5"/>
    <dgm:cxn modelId="{5B763A23-131A-491A-9F99-3636F08EC988}" type="presParOf" srcId="{F0B6400A-CE53-409D-94D7-18A9F83C5D92}" destId="{3F9C6602-C3C3-4F52-B8FC-BE51C30F3689}" srcOrd="5" destOrd="0" presId="urn:microsoft.com/office/officeart/2005/8/layout/cycle5"/>
    <dgm:cxn modelId="{B5388E01-EDB3-4164-BA52-643CE6475380}" type="presParOf" srcId="{F0B6400A-CE53-409D-94D7-18A9F83C5D92}" destId="{9CD21843-90C8-429A-9E92-EBD943DC80FA}" srcOrd="6" destOrd="0" presId="urn:microsoft.com/office/officeart/2005/8/layout/cycle5"/>
    <dgm:cxn modelId="{C9397D9C-097F-4DA8-98AE-72CB6D808C13}" type="presParOf" srcId="{F0B6400A-CE53-409D-94D7-18A9F83C5D92}" destId="{7EAD693E-D734-43DD-AA36-44AF5DA5678A}" srcOrd="7" destOrd="0" presId="urn:microsoft.com/office/officeart/2005/8/layout/cycle5"/>
    <dgm:cxn modelId="{F276699B-36C7-4799-924C-6833D79405D6}" type="presParOf" srcId="{F0B6400A-CE53-409D-94D7-18A9F83C5D92}" destId="{29CD716D-DC45-4651-BDBD-3ADF04071710}" srcOrd="8" destOrd="0" presId="urn:microsoft.com/office/officeart/2005/8/layout/cycle5"/>
    <dgm:cxn modelId="{D3F522E8-0505-4793-B790-D614D0DBB55E}" type="presParOf" srcId="{F0B6400A-CE53-409D-94D7-18A9F83C5D92}" destId="{3563F60C-D96A-435B-A302-C552DF9966CE}" srcOrd="9" destOrd="0" presId="urn:microsoft.com/office/officeart/2005/8/layout/cycle5"/>
    <dgm:cxn modelId="{EDBED940-72EA-43DD-8CF4-20B86252A070}" type="presParOf" srcId="{F0B6400A-CE53-409D-94D7-18A9F83C5D92}" destId="{B512AD82-993F-4103-91BB-BD0E7B626233}" srcOrd="10" destOrd="0" presId="urn:microsoft.com/office/officeart/2005/8/layout/cycle5"/>
    <dgm:cxn modelId="{BC86201D-1BBF-472E-85CD-4B9102E6EC20}" type="presParOf" srcId="{F0B6400A-CE53-409D-94D7-18A9F83C5D92}" destId="{30F9C70B-E23A-4DBC-B890-CB7DA52C6208}" srcOrd="11" destOrd="0" presId="urn:microsoft.com/office/officeart/2005/8/layout/cycle5"/>
    <dgm:cxn modelId="{4E999F7C-AF93-46C1-931C-A83DBE07F671}" type="presParOf" srcId="{F0B6400A-CE53-409D-94D7-18A9F83C5D92}" destId="{43A8FDE2-B7DC-4A66-A7AE-AAD067419945}" srcOrd="12" destOrd="0" presId="urn:microsoft.com/office/officeart/2005/8/layout/cycle5"/>
    <dgm:cxn modelId="{B82E05E0-BF61-4A22-8F29-AE2D89E18DB9}" type="presParOf" srcId="{F0B6400A-CE53-409D-94D7-18A9F83C5D92}" destId="{3803DD29-40AD-46BC-AE7F-FA147D556701}" srcOrd="13" destOrd="0" presId="urn:microsoft.com/office/officeart/2005/8/layout/cycle5"/>
    <dgm:cxn modelId="{C575B5FA-60FB-4F80-878C-F85BD108CF2A}" type="presParOf" srcId="{F0B6400A-CE53-409D-94D7-18A9F83C5D92}" destId="{2A8B9975-7B6F-4BEA-8DF9-EE804BA7F4E7}" srcOrd="14" destOrd="0" presId="urn:microsoft.com/office/officeart/2005/8/layout/cycle5"/>
    <dgm:cxn modelId="{4936CF57-572E-4794-8528-038C21FCF67E}" type="presParOf" srcId="{F0B6400A-CE53-409D-94D7-18A9F83C5D92}" destId="{C6D2B8F1-1ABF-481C-A851-0D22D8537B3A}" srcOrd="15" destOrd="0" presId="urn:microsoft.com/office/officeart/2005/8/layout/cycle5"/>
    <dgm:cxn modelId="{9F82F3A0-FF63-4413-A104-9A3528E2C1A9}" type="presParOf" srcId="{F0B6400A-CE53-409D-94D7-18A9F83C5D92}" destId="{FFB77574-21D4-460F-89BC-2FC716DF2B4E}" srcOrd="16" destOrd="0" presId="urn:microsoft.com/office/officeart/2005/8/layout/cycle5"/>
    <dgm:cxn modelId="{EEBBCAE5-4616-40C9-A96C-4B48B1BE9732}" type="presParOf" srcId="{F0B6400A-CE53-409D-94D7-18A9F83C5D92}" destId="{6C0484E8-3700-4D76-BF46-5910B9D24115}" srcOrd="17"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2CB245-6F9F-437C-9D02-2C3A0BF46420}">
      <dsp:nvSpPr>
        <dsp:cNvPr id="0" name=""/>
        <dsp:cNvSpPr/>
      </dsp:nvSpPr>
      <dsp:spPr bwMode="white">
        <a:xfrm>
          <a:off x="1688308" y="0"/>
          <a:ext cx="1794785" cy="798262"/>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#1 Business Understanding</a:t>
          </a:r>
        </a:p>
        <a:p>
          <a:pPr marL="0" lvl="0" indent="0" algn="ctr" defTabSz="488950">
            <a:lnSpc>
              <a:spcPct val="90000"/>
            </a:lnSpc>
            <a:spcBef>
              <a:spcPct val="0"/>
            </a:spcBef>
            <a:spcAft>
              <a:spcPct val="35000"/>
            </a:spcAft>
            <a:buNone/>
          </a:pPr>
          <a:r>
            <a:rPr lang="en-US" sz="1000" kern="1200" dirty="0"/>
            <a:t>The project objectives and requirements are defined, and the data problem is framed.</a:t>
          </a:r>
          <a:endParaRPr lang="en-MY" sz="1000" kern="1200" dirty="0"/>
        </a:p>
      </dsp:txBody>
      <dsp:txXfrm>
        <a:off x="1727276" y="38968"/>
        <a:ext cx="1716849" cy="720326"/>
      </dsp:txXfrm>
    </dsp:sp>
    <dsp:sp modelId="{3366A971-6310-4607-8AFF-92A40FC6397B}">
      <dsp:nvSpPr>
        <dsp:cNvPr id="0" name=""/>
        <dsp:cNvSpPr/>
      </dsp:nvSpPr>
      <dsp:spPr>
        <a:xfrm>
          <a:off x="-51007" y="79146"/>
          <a:ext cx="4506995" cy="4506995"/>
        </a:xfrm>
        <a:custGeom>
          <a:avLst/>
          <a:gdLst/>
          <a:ahLst/>
          <a:cxnLst/>
          <a:rect l="0" t="0" r="0" b="0"/>
          <a:pathLst>
            <a:path>
              <a:moveTo>
                <a:pt x="3641438" y="478146"/>
              </a:moveTo>
              <a:arcTo wR="2253497" hR="2253497" stAng="18481062" swAng="613535"/>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A8F51866-95AE-4AC8-B086-17BED7B21210}">
      <dsp:nvSpPr>
        <dsp:cNvPr id="0" name=""/>
        <dsp:cNvSpPr/>
      </dsp:nvSpPr>
      <dsp:spPr bwMode="white">
        <a:xfrm>
          <a:off x="3575984" y="933846"/>
          <a:ext cx="1802723" cy="944511"/>
        </a:xfrm>
        <a:prstGeom prst="roundRect">
          <a:avLst/>
        </a:prstGeom>
        <a:solidFill>
          <a:schemeClr val="accent5">
            <a:hueOff val="-1351709"/>
            <a:satOff val="-3484"/>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#2 Data Understanding</a:t>
          </a:r>
        </a:p>
        <a:p>
          <a:pPr marL="0" lvl="0" indent="0" algn="ctr" defTabSz="488950">
            <a:lnSpc>
              <a:spcPct val="90000"/>
            </a:lnSpc>
            <a:spcBef>
              <a:spcPct val="0"/>
            </a:spcBef>
            <a:spcAft>
              <a:spcPct val="35000"/>
            </a:spcAft>
            <a:buNone/>
          </a:pPr>
          <a:r>
            <a:rPr lang="en-US" sz="1000" kern="1200" dirty="0"/>
            <a:t>The data is collected and explored to understand its quality, quantity, and suitability for the project.</a:t>
          </a:r>
          <a:endParaRPr lang="en-MY" sz="1000" kern="1200" dirty="0"/>
        </a:p>
      </dsp:txBody>
      <dsp:txXfrm>
        <a:off x="3622091" y="979953"/>
        <a:ext cx="1710509" cy="852297"/>
      </dsp:txXfrm>
    </dsp:sp>
    <dsp:sp modelId="{3F9C6602-C3C3-4F52-B8FC-BE51C30F3689}">
      <dsp:nvSpPr>
        <dsp:cNvPr id="0" name=""/>
        <dsp:cNvSpPr/>
      </dsp:nvSpPr>
      <dsp:spPr>
        <a:xfrm>
          <a:off x="245756" y="-232161"/>
          <a:ext cx="4506995" cy="4506995"/>
        </a:xfrm>
        <a:custGeom>
          <a:avLst/>
          <a:gdLst/>
          <a:ahLst/>
          <a:cxnLst/>
          <a:rect l="0" t="0" r="0" b="0"/>
          <a:pathLst>
            <a:path>
              <a:moveTo>
                <a:pt x="4506626" y="2294275"/>
              </a:moveTo>
              <a:arcTo wR="2253497" hR="2253497" stAng="21662211" swAng="851332"/>
            </a:path>
          </a:pathLst>
        </a:custGeom>
        <a:noFill/>
        <a:ln w="6350" cap="flat" cmpd="sng" algn="ctr">
          <a:solidFill>
            <a:schemeClr val="accent5">
              <a:hueOff val="-1351709"/>
              <a:satOff val="-3484"/>
              <a:lumOff val="-235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9CD21843-90C8-429A-9E92-EBD943DC80FA}">
      <dsp:nvSpPr>
        <dsp:cNvPr id="0" name=""/>
        <dsp:cNvSpPr/>
      </dsp:nvSpPr>
      <dsp:spPr bwMode="white">
        <a:xfrm>
          <a:off x="3645991" y="2788391"/>
          <a:ext cx="1757479" cy="910211"/>
        </a:xfrm>
        <a:prstGeom prst="roundRect">
          <a:avLst/>
        </a:prstGeom>
        <a:solidFill>
          <a:schemeClr val="accent5">
            <a:hueOff val="-2703417"/>
            <a:satOff val="-6968"/>
            <a:lumOff val="-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#3 Data Preparation</a:t>
          </a:r>
        </a:p>
        <a:p>
          <a:pPr marL="0" lvl="0" indent="0" algn="ctr" defTabSz="488950">
            <a:lnSpc>
              <a:spcPct val="90000"/>
            </a:lnSpc>
            <a:spcBef>
              <a:spcPct val="0"/>
            </a:spcBef>
            <a:spcAft>
              <a:spcPct val="35000"/>
            </a:spcAft>
            <a:buNone/>
          </a:pPr>
          <a:r>
            <a:rPr lang="en-US" sz="1000" kern="1200" dirty="0"/>
            <a:t>The data is cleaned, transformed, and preprocessed to prepare it for modeling.</a:t>
          </a:r>
          <a:endParaRPr lang="en-MY" sz="1000" kern="1200" dirty="0"/>
        </a:p>
      </dsp:txBody>
      <dsp:txXfrm>
        <a:off x="3690424" y="2832824"/>
        <a:ext cx="1668613" cy="821345"/>
      </dsp:txXfrm>
    </dsp:sp>
    <dsp:sp modelId="{29CD716D-DC45-4651-BDBD-3ADF04071710}">
      <dsp:nvSpPr>
        <dsp:cNvPr id="0" name=""/>
        <dsp:cNvSpPr/>
      </dsp:nvSpPr>
      <dsp:spPr>
        <a:xfrm>
          <a:off x="-129758" y="822292"/>
          <a:ext cx="4506995" cy="4506995"/>
        </a:xfrm>
        <a:custGeom>
          <a:avLst/>
          <a:gdLst/>
          <a:ahLst/>
          <a:cxnLst/>
          <a:rect l="0" t="0" r="0" b="0"/>
          <a:pathLst>
            <a:path>
              <a:moveTo>
                <a:pt x="4331711" y="3124866"/>
              </a:moveTo>
              <a:arcTo wR="2253497" hR="2253497" stAng="1364862" swAng="1236504"/>
            </a:path>
          </a:pathLst>
        </a:custGeom>
        <a:noFill/>
        <a:ln w="6350" cap="flat" cmpd="sng" algn="ctr">
          <a:solidFill>
            <a:schemeClr val="accent5">
              <a:hueOff val="-2703417"/>
              <a:satOff val="-6968"/>
              <a:lumOff val="-4706"/>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3563F60C-D96A-435B-A302-C552DF9966CE}">
      <dsp:nvSpPr>
        <dsp:cNvPr id="0" name=""/>
        <dsp:cNvSpPr/>
      </dsp:nvSpPr>
      <dsp:spPr bwMode="white">
        <a:xfrm>
          <a:off x="1828031" y="4372744"/>
          <a:ext cx="1742427" cy="1096352"/>
        </a:xfrm>
        <a:prstGeom prst="roundRect">
          <a:avLst/>
        </a:prstGeom>
        <a:solidFill>
          <a:schemeClr val="accent5">
            <a:hueOff val="-4055126"/>
            <a:satOff val="-10451"/>
            <a:lumOff val="-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100000"/>
            </a:lnSpc>
            <a:spcBef>
              <a:spcPct val="0"/>
            </a:spcBef>
            <a:spcAft>
              <a:spcPct val="35000"/>
            </a:spcAft>
            <a:buNone/>
          </a:pPr>
          <a:r>
            <a:rPr lang="en-US" sz="1100" b="1" kern="1200" dirty="0"/>
            <a:t>#4 Modeling</a:t>
          </a:r>
        </a:p>
        <a:p>
          <a:pPr marL="0" lvl="0" indent="0" algn="ctr" defTabSz="488950">
            <a:lnSpc>
              <a:spcPct val="100000"/>
            </a:lnSpc>
            <a:spcBef>
              <a:spcPct val="0"/>
            </a:spcBef>
            <a:spcAft>
              <a:spcPct val="35000"/>
            </a:spcAft>
            <a:buNone/>
          </a:pPr>
          <a:r>
            <a:rPr lang="en-US" sz="1000" kern="1200" dirty="0"/>
            <a:t>Various modeling techniques are applied to the prepared data, and the best model is selected based on its performance</a:t>
          </a:r>
          <a:endParaRPr lang="en-MY" sz="1000" kern="1200" dirty="0"/>
        </a:p>
      </dsp:txBody>
      <dsp:txXfrm>
        <a:off x="1881550" y="4426263"/>
        <a:ext cx="1635389" cy="989314"/>
      </dsp:txXfrm>
    </dsp:sp>
    <dsp:sp modelId="{30F9C70B-E23A-4DBC-B890-CB7DA52C6208}">
      <dsp:nvSpPr>
        <dsp:cNvPr id="0" name=""/>
        <dsp:cNvSpPr/>
      </dsp:nvSpPr>
      <dsp:spPr>
        <a:xfrm>
          <a:off x="958369" y="655396"/>
          <a:ext cx="4506995" cy="4506995"/>
        </a:xfrm>
        <a:custGeom>
          <a:avLst/>
          <a:gdLst/>
          <a:ahLst/>
          <a:cxnLst/>
          <a:rect l="0" t="0" r="0" b="0"/>
          <a:pathLst>
            <a:path>
              <a:moveTo>
                <a:pt x="651912" y="3838798"/>
              </a:moveTo>
              <a:arcTo wR="2253497" hR="2253497" stAng="8117567" swAng="1373968"/>
            </a:path>
          </a:pathLst>
        </a:custGeom>
        <a:noFill/>
        <a:ln w="6350" cap="flat" cmpd="sng" algn="ctr">
          <a:solidFill>
            <a:schemeClr val="accent5">
              <a:hueOff val="-4055126"/>
              <a:satOff val="-10451"/>
              <a:lumOff val="-705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43A8FDE2-B7DC-4A66-A7AE-AAD067419945}">
      <dsp:nvSpPr>
        <dsp:cNvPr id="0" name=""/>
        <dsp:cNvSpPr/>
      </dsp:nvSpPr>
      <dsp:spPr bwMode="white">
        <a:xfrm>
          <a:off x="-74250" y="2540727"/>
          <a:ext cx="1921814" cy="928601"/>
        </a:xfrm>
        <a:prstGeom prst="roundRect">
          <a:avLst/>
        </a:prstGeom>
        <a:solidFill>
          <a:schemeClr val="accent5">
            <a:hueOff val="-5406834"/>
            <a:satOff val="-13935"/>
            <a:lumOff val="-9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100000"/>
            </a:lnSpc>
            <a:spcBef>
              <a:spcPct val="0"/>
            </a:spcBef>
            <a:spcAft>
              <a:spcPct val="35000"/>
            </a:spcAft>
            <a:buNone/>
          </a:pPr>
          <a:r>
            <a:rPr lang="en-US" sz="1100" b="1" kern="1200" dirty="0"/>
            <a:t>#5 Evaluation</a:t>
          </a:r>
        </a:p>
        <a:p>
          <a:pPr marL="0" lvl="0" indent="0" algn="ctr" defTabSz="488950">
            <a:lnSpc>
              <a:spcPct val="100000"/>
            </a:lnSpc>
            <a:spcBef>
              <a:spcPct val="0"/>
            </a:spcBef>
            <a:spcAft>
              <a:spcPct val="35000"/>
            </a:spcAft>
            <a:buNone/>
          </a:pPr>
          <a:r>
            <a:rPr lang="en-US" sz="1000" kern="1200" dirty="0"/>
            <a:t>The performance of the selected model is evaluated using various metrics</a:t>
          </a:r>
          <a:endParaRPr sz="6500" kern="1200"/>
        </a:p>
      </dsp:txBody>
      <dsp:txXfrm>
        <a:off x="-28919" y="2586058"/>
        <a:ext cx="1831152" cy="837939"/>
      </dsp:txXfrm>
    </dsp:sp>
    <dsp:sp modelId="{2A8B9975-7B6F-4BEA-8DF9-EE804BA7F4E7}">
      <dsp:nvSpPr>
        <dsp:cNvPr id="0" name=""/>
        <dsp:cNvSpPr/>
      </dsp:nvSpPr>
      <dsp:spPr>
        <a:xfrm>
          <a:off x="633262" y="-697887"/>
          <a:ext cx="4506995" cy="4506995"/>
        </a:xfrm>
        <a:custGeom>
          <a:avLst/>
          <a:gdLst/>
          <a:ahLst/>
          <a:cxnLst/>
          <a:rect l="0" t="0" r="0" b="0"/>
          <a:pathLst>
            <a:path>
              <a:moveTo>
                <a:pt x="180399" y="3136965"/>
              </a:moveTo>
              <a:arcTo wR="2253497" hR="2253497" stAng="9415100" swAng="513489"/>
            </a:path>
          </a:pathLst>
        </a:custGeom>
        <a:noFill/>
        <a:ln w="6350" cap="flat" cmpd="sng" algn="ctr">
          <a:solidFill>
            <a:schemeClr val="accent5">
              <a:hueOff val="-5406834"/>
              <a:satOff val="-13935"/>
              <a:lumOff val="-9412"/>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C6D2B8F1-1ABF-481C-A851-0D22D8537B3A}">
      <dsp:nvSpPr>
        <dsp:cNvPr id="0" name=""/>
        <dsp:cNvSpPr/>
      </dsp:nvSpPr>
      <dsp:spPr bwMode="white">
        <a:xfrm>
          <a:off x="150256" y="1054616"/>
          <a:ext cx="1472801" cy="95732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endParaRPr altLang="en-US" sz="4000" kern="1200"/>
        </a:p>
      </dsp:txBody>
      <dsp:txXfrm>
        <a:off x="196989" y="1101349"/>
        <a:ext cx="1379335" cy="863854"/>
      </dsp:txXfrm>
    </dsp:sp>
    <dsp:sp modelId="{6C0484E8-3700-4D76-BF46-5910B9D24115}">
      <dsp:nvSpPr>
        <dsp:cNvPr id="0" name=""/>
        <dsp:cNvSpPr/>
      </dsp:nvSpPr>
      <dsp:spPr>
        <a:xfrm>
          <a:off x="645662" y="344153"/>
          <a:ext cx="4506995" cy="4506995"/>
        </a:xfrm>
        <a:custGeom>
          <a:avLst/>
          <a:gdLst/>
          <a:ahLst/>
          <a:cxnLst/>
          <a:rect l="0" t="0" r="0" b="0"/>
          <a:pathLst>
            <a:path>
              <a:moveTo>
                <a:pt x="689891" y="630726"/>
              </a:moveTo>
              <a:arcTo wR="2253497" hR="2253497" stAng="13563825" swAng="515121"/>
            </a:path>
          </a:pathLst>
        </a:custGeom>
        <a:noFill/>
        <a:ln w="6350" cap="flat" cmpd="sng" algn="ctr">
          <a:solidFill>
            <a:schemeClr val="accent5">
              <a:hueOff val="-6758543"/>
              <a:satOff val="-17419"/>
              <a:lumOff val="-1176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208FCC-4F14-4942-A92F-357E56C41B6C}" type="datetimeFigureOut">
              <a:rPr lang="zh-CN" altLang="en-US" smtClean="0"/>
              <a:t>2023/5/2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5A1C56-089D-4557-BACE-A6C10DC24D07}"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1: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8" name="Google Shape;6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1979377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Y"/>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Y"/>
          </a:p>
        </p:txBody>
      </p:sp>
      <p:sp>
        <p:nvSpPr>
          <p:cNvPr id="4" name="Date Placeholder 3"/>
          <p:cNvSpPr>
            <a:spLocks noGrp="1"/>
          </p:cNvSpPr>
          <p:nvPr>
            <p:ph type="dt" sz="half" idx="10"/>
          </p:nvPr>
        </p:nvSpPr>
        <p:spPr/>
        <p:txBody>
          <a:bodyPr/>
          <a:lstStyle/>
          <a:p>
            <a:fld id="{CE6FF6A9-C811-4C0B-879C-5B2559B1B0D4}" type="datetimeFigureOut">
              <a:rPr lang="en-MY" smtClean="0"/>
              <a:t>2/5/2023</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3291ABDD-923F-4CB2-8232-687B7B384302}" type="slidenum">
              <a:rPr lang="en-MY" smtClean="0"/>
              <a:t>‹#›</a:t>
            </a:fld>
            <a:endParaRPr lang="en-MY"/>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MY"/>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p:cNvSpPr>
            <a:spLocks noGrp="1"/>
          </p:cNvSpPr>
          <p:nvPr>
            <p:ph type="dt" sz="half" idx="10"/>
          </p:nvPr>
        </p:nvSpPr>
        <p:spPr/>
        <p:txBody>
          <a:bodyPr/>
          <a:lstStyle/>
          <a:p>
            <a:fld id="{CE6FF6A9-C811-4C0B-879C-5B2559B1B0D4}" type="datetimeFigureOut">
              <a:rPr lang="en-MY" smtClean="0"/>
              <a:t>2/5/2023</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3291ABDD-923F-4CB2-8232-687B7B384302}" type="slidenum">
              <a:rPr lang="en-MY" smtClean="0"/>
              <a:t>‹#›</a:t>
            </a:fld>
            <a:endParaRPr lang="en-MY"/>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MY"/>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p:cNvSpPr>
            <a:spLocks noGrp="1"/>
          </p:cNvSpPr>
          <p:nvPr>
            <p:ph type="dt" sz="half" idx="10"/>
          </p:nvPr>
        </p:nvSpPr>
        <p:spPr/>
        <p:txBody>
          <a:bodyPr/>
          <a:lstStyle/>
          <a:p>
            <a:fld id="{CE6FF6A9-C811-4C0B-879C-5B2559B1B0D4}" type="datetimeFigureOut">
              <a:rPr lang="en-MY" smtClean="0"/>
              <a:t>2/5/2023</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3291ABDD-923F-4CB2-8232-687B7B384302}" type="slidenum">
              <a:rPr lang="en-MY" smtClean="0"/>
              <a:t>‹#›</a:t>
            </a:fld>
            <a:endParaRPr lang="en-MY"/>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MY"/>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p:cNvSpPr>
            <a:spLocks noGrp="1"/>
          </p:cNvSpPr>
          <p:nvPr>
            <p:ph type="dt" sz="half" idx="10"/>
          </p:nvPr>
        </p:nvSpPr>
        <p:spPr/>
        <p:txBody>
          <a:bodyPr/>
          <a:lstStyle/>
          <a:p>
            <a:fld id="{CE6FF6A9-C811-4C0B-879C-5B2559B1B0D4}" type="datetimeFigureOut">
              <a:rPr lang="en-MY" smtClean="0"/>
              <a:t>2/5/2023</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3291ABDD-923F-4CB2-8232-687B7B384302}" type="slidenum">
              <a:rPr lang="en-MY" smtClean="0"/>
              <a:t>‹#›</a:t>
            </a:fld>
            <a:endParaRPr lang="en-MY"/>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Y"/>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6FF6A9-C811-4C0B-879C-5B2559B1B0D4}" type="datetimeFigureOut">
              <a:rPr lang="en-MY" smtClean="0"/>
              <a:t>2/5/2023</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3291ABDD-923F-4CB2-8232-687B7B384302}" type="slidenum">
              <a:rPr lang="en-MY" smtClean="0"/>
              <a:t>‹#›</a:t>
            </a:fld>
            <a:endParaRPr lang="en-MY"/>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MY"/>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Date Placeholder 4"/>
          <p:cNvSpPr>
            <a:spLocks noGrp="1"/>
          </p:cNvSpPr>
          <p:nvPr>
            <p:ph type="dt" sz="half" idx="10"/>
          </p:nvPr>
        </p:nvSpPr>
        <p:spPr/>
        <p:txBody>
          <a:bodyPr/>
          <a:lstStyle/>
          <a:p>
            <a:fld id="{CE6FF6A9-C811-4C0B-879C-5B2559B1B0D4}" type="datetimeFigureOut">
              <a:rPr lang="en-MY" smtClean="0"/>
              <a:t>2/5/2023</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3291ABDD-923F-4CB2-8232-687B7B384302}" type="slidenum">
              <a:rPr lang="en-MY" smtClean="0"/>
              <a:t>‹#›</a:t>
            </a:fld>
            <a:endParaRPr lang="en-MY"/>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MY"/>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Date Placeholder 6"/>
          <p:cNvSpPr>
            <a:spLocks noGrp="1"/>
          </p:cNvSpPr>
          <p:nvPr>
            <p:ph type="dt" sz="half" idx="10"/>
          </p:nvPr>
        </p:nvSpPr>
        <p:spPr/>
        <p:txBody>
          <a:bodyPr/>
          <a:lstStyle/>
          <a:p>
            <a:fld id="{CE6FF6A9-C811-4C0B-879C-5B2559B1B0D4}" type="datetimeFigureOut">
              <a:rPr lang="en-MY" smtClean="0"/>
              <a:t>2/5/2023</a:t>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3291ABDD-923F-4CB2-8232-687B7B384302}" type="slidenum">
              <a:rPr lang="en-MY" smtClean="0"/>
              <a:t>‹#›</a:t>
            </a:fld>
            <a:endParaRPr lang="en-MY"/>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MY"/>
          </a:p>
        </p:txBody>
      </p:sp>
      <p:sp>
        <p:nvSpPr>
          <p:cNvPr id="3" name="Date Placeholder 2"/>
          <p:cNvSpPr>
            <a:spLocks noGrp="1"/>
          </p:cNvSpPr>
          <p:nvPr>
            <p:ph type="dt" sz="half" idx="10"/>
          </p:nvPr>
        </p:nvSpPr>
        <p:spPr/>
        <p:txBody>
          <a:bodyPr/>
          <a:lstStyle/>
          <a:p>
            <a:fld id="{CE6FF6A9-C811-4C0B-879C-5B2559B1B0D4}" type="datetimeFigureOut">
              <a:rPr lang="en-MY" smtClean="0"/>
              <a:t>2/5/2023</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3291ABDD-923F-4CB2-8232-687B7B384302}" type="slidenum">
              <a:rPr lang="en-MY" smtClean="0"/>
              <a:t>‹#›</a:t>
            </a:fld>
            <a:endParaRPr lang="en-MY"/>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6FF6A9-C811-4C0B-879C-5B2559B1B0D4}" type="datetimeFigureOut">
              <a:rPr lang="en-MY" smtClean="0"/>
              <a:t>2/5/2023</a:t>
            </a:fld>
            <a:endParaRPr lang="en-MY"/>
          </a:p>
        </p:txBody>
      </p:sp>
      <p:sp>
        <p:nvSpPr>
          <p:cNvPr id="3" name="Footer Placeholder 2"/>
          <p:cNvSpPr>
            <a:spLocks noGrp="1"/>
          </p:cNvSpPr>
          <p:nvPr>
            <p:ph type="ftr" sz="quarter" idx="11"/>
          </p:nvPr>
        </p:nvSpPr>
        <p:spPr/>
        <p:txBody>
          <a:bodyPr/>
          <a:lstStyle/>
          <a:p>
            <a:endParaRPr lang="en-MY"/>
          </a:p>
        </p:txBody>
      </p:sp>
      <p:sp>
        <p:nvSpPr>
          <p:cNvPr id="4" name="Slide Number Placeholder 3"/>
          <p:cNvSpPr>
            <a:spLocks noGrp="1"/>
          </p:cNvSpPr>
          <p:nvPr>
            <p:ph type="sldNum" sz="quarter" idx="12"/>
          </p:nvPr>
        </p:nvSpPr>
        <p:spPr/>
        <p:txBody>
          <a:bodyPr/>
          <a:lstStyle/>
          <a:p>
            <a:fld id="{3291ABDD-923F-4CB2-8232-687B7B384302}" type="slidenum">
              <a:rPr lang="en-MY" smtClean="0"/>
              <a:t>‹#›</a:t>
            </a:fld>
            <a:endParaRPr lang="en-MY"/>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E6FF6A9-C811-4C0B-879C-5B2559B1B0D4}" type="datetimeFigureOut">
              <a:rPr lang="en-MY" smtClean="0"/>
              <a:t>2/5/2023</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3291ABDD-923F-4CB2-8232-687B7B384302}" type="slidenum">
              <a:rPr lang="en-MY" smtClean="0"/>
              <a:t>‹#›</a:t>
            </a:fld>
            <a:endParaRPr lang="en-MY"/>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E6FF6A9-C811-4C0B-879C-5B2559B1B0D4}" type="datetimeFigureOut">
              <a:rPr lang="en-MY" smtClean="0"/>
              <a:t>2/5/2023</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3291ABDD-923F-4CB2-8232-687B7B384302}" type="slidenum">
              <a:rPr lang="en-MY" smtClean="0"/>
              <a:t>‹#›</a:t>
            </a:fld>
            <a:endParaRPr lang="en-MY"/>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Y"/>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6FF6A9-C811-4C0B-879C-5B2559B1B0D4}" type="datetimeFigureOut">
              <a:rPr lang="en-MY" smtClean="0"/>
              <a:t>2/5/2023</a:t>
            </a:fld>
            <a:endParaRPr lang="en-MY"/>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Y"/>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91ABDD-923F-4CB2-8232-687B7B384302}" type="slidenum">
              <a:rPr lang="en-MY" smtClean="0"/>
              <a:t>‹#›</a:t>
            </a:fld>
            <a:endParaRPr lang="en-MY"/>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2.jpeg"/><Relationship Id="rId5" Type="http://schemas.microsoft.com/office/2007/relationships/hdphoto" Target="../media/hdphoto1.wdp"/><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hyperlink" Target="https://www.who.int/news-room/fact-sheets/detail/cardiovascular-diseases-(cvds)" TargetMode="Externa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hyperlink" Target="https://archive.ics.uci.edu/ml/datasets/heart%2Bdisease" TargetMode="Externa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69"/>
        <p:cNvGrpSpPr/>
        <p:nvPr/>
      </p:nvGrpSpPr>
      <p:grpSpPr>
        <a:xfrm>
          <a:off x="0" y="0"/>
          <a:ext cx="0" cy="0"/>
          <a:chOff x="0" y="0"/>
          <a:chExt cx="0" cy="0"/>
        </a:xfrm>
      </p:grpSpPr>
      <p:pic>
        <p:nvPicPr>
          <p:cNvPr id="4" name="图片 3"/>
          <p:cNvPicPr>
            <a:picLocks noChangeAspect="1"/>
          </p:cNvPicPr>
          <p:nvPr/>
        </p:nvPicPr>
        <p:blipFill>
          <a:blip r:embed="rId4">
            <a:extLst>
              <a:ext uri="{BEBA8EAE-BF5A-486C-A8C5-ECC9F3942E4B}">
                <a14:imgProps xmlns:a14="http://schemas.microsoft.com/office/drawing/2010/main">
                  <a14:imgLayer r:embed="rId5">
                    <a14:imgEffect>
                      <a14:artisticBlur radius="3"/>
                    </a14:imgEffect>
                  </a14:imgLayer>
                </a14:imgProps>
              </a:ext>
              <a:ext uri="{28A0092B-C50C-407E-A947-70E740481C1C}">
                <a14:useLocalDpi xmlns:a14="http://schemas.microsoft.com/office/drawing/2010/main" val="0"/>
              </a:ext>
            </a:extLst>
          </a:blip>
          <a:stretch>
            <a:fillRect/>
          </a:stretch>
        </p:blipFill>
        <p:spPr>
          <a:xfrm>
            <a:off x="0" y="64922"/>
            <a:ext cx="12192000" cy="4219903"/>
          </a:xfrm>
          <a:prstGeom prst="rect">
            <a:avLst/>
          </a:prstGeom>
          <a:blipFill>
            <a:blip r:embed="rId6"/>
            <a:tile tx="0" ty="0" sx="100000" sy="100000" flip="none" algn="tl"/>
          </a:blipFill>
          <a:effectLst>
            <a:glow rad="127000">
              <a:schemeClr val="accent1"/>
            </a:glow>
            <a:outerShdw blurRad="165100" dir="13500000" sy="23000" kx="1200000" algn="br" rotWithShape="0">
              <a:prstClr val="black">
                <a:alpha val="23000"/>
              </a:prstClr>
            </a:outerShdw>
            <a:reflection endPos="0" dist="50800" dir="5400000" sy="-100000" algn="bl" rotWithShape="0"/>
            <a:softEdge rad="50800"/>
          </a:effectLst>
        </p:spPr>
      </p:pic>
      <p:sp>
        <p:nvSpPr>
          <p:cNvPr id="71" name="Google Shape;71;p1"/>
          <p:cNvSpPr txBox="1"/>
          <p:nvPr/>
        </p:nvSpPr>
        <p:spPr>
          <a:xfrm>
            <a:off x="782046" y="330348"/>
            <a:ext cx="10393229" cy="851876"/>
          </a:xfrm>
          <a:prstGeom prst="rect">
            <a:avLst/>
          </a:prstGeom>
          <a:noFill/>
          <a:ln>
            <a:noFill/>
          </a:ln>
          <a:effectLst>
            <a:softEdge rad="25400"/>
          </a:effectLst>
        </p:spPr>
        <p:txBody>
          <a:bodyPr spcFirstLastPara="1" wrap="square" lIns="91433" tIns="45700" rIns="91433" bIns="45700" anchor="b" anchorCtr="0">
            <a:normAutofit/>
          </a:bodyPr>
          <a:lstStyle/>
          <a:p>
            <a:pPr>
              <a:lnSpc>
                <a:spcPct val="90000"/>
              </a:lnSpc>
              <a:buClr>
                <a:srgbClr val="FFFFFF"/>
              </a:buClr>
              <a:buSzPts val="3600"/>
            </a:pPr>
            <a:r>
              <a:rPr lang="en-US" sz="4800" dirty="0">
                <a:solidFill>
                  <a:schemeClr val="bg1"/>
                </a:solidFill>
                <a:latin typeface="Arial" panose="020B0604020202020204"/>
                <a:ea typeface="Arial" panose="020B0604020202020204"/>
                <a:cs typeface="Arial" panose="020B0604020202020204"/>
                <a:sym typeface="Arial" panose="020B0604020202020204"/>
              </a:rPr>
              <a:t>WQD 7003 Data Analytics</a:t>
            </a:r>
            <a:endParaRPr sz="1465" dirty="0">
              <a:solidFill>
                <a:schemeClr val="bg1"/>
              </a:solidFill>
              <a:latin typeface="Arial" panose="020B0604020202020204"/>
              <a:ea typeface="Arial" panose="020B0604020202020204"/>
              <a:cs typeface="Arial" panose="020B0604020202020204"/>
              <a:sym typeface="Arial" panose="020B0604020202020204"/>
            </a:endParaRPr>
          </a:p>
        </p:txBody>
      </p:sp>
      <p:sp>
        <p:nvSpPr>
          <p:cNvPr id="72" name="Google Shape;72;p1"/>
          <p:cNvSpPr txBox="1"/>
          <p:nvPr/>
        </p:nvSpPr>
        <p:spPr>
          <a:xfrm>
            <a:off x="782046" y="2767481"/>
            <a:ext cx="9511281" cy="1415718"/>
          </a:xfrm>
          <a:prstGeom prst="rect">
            <a:avLst/>
          </a:prstGeom>
          <a:noFill/>
          <a:ln>
            <a:noFill/>
          </a:ln>
        </p:spPr>
        <p:txBody>
          <a:bodyPr spcFirstLastPara="1" wrap="square" lIns="121900" tIns="60933" rIns="121900" bIns="60933" anchor="t" anchorCtr="0">
            <a:spAutoFit/>
          </a:bodyPr>
          <a:lstStyle/>
          <a:p>
            <a:r>
              <a:rPr lang="en-US" sz="2800" b="1" dirty="0">
                <a:solidFill>
                  <a:schemeClr val="bg1"/>
                </a:solidFill>
                <a:latin typeface="Arial" panose="020B0604020202020204"/>
                <a:ea typeface="Arial" panose="020B0604020202020204"/>
                <a:cs typeface="Arial" panose="020B0604020202020204"/>
                <a:sym typeface="Arial" panose="020B0604020202020204"/>
              </a:rPr>
              <a:t>Group Project</a:t>
            </a:r>
          </a:p>
          <a:p>
            <a:r>
              <a:rPr lang="en-US" altLang="zh-CN" sz="2800" b="1" dirty="0">
                <a:solidFill>
                  <a:schemeClr val="bg1"/>
                </a:solidFill>
              </a:rPr>
              <a:t>Machine Learning Techniques for Heart Disease Prediction: a CRISP-DM Methodology</a:t>
            </a:r>
            <a:endParaRPr sz="2800" b="1" dirty="0">
              <a:solidFill>
                <a:schemeClr val="bg1"/>
              </a:solidFill>
              <a:latin typeface="Arial" panose="020B0604020202020204"/>
              <a:ea typeface="Arial" panose="020B0604020202020204"/>
              <a:cs typeface="Arial" panose="020B0604020202020204"/>
              <a:sym typeface="Arial" panose="020B0604020202020204"/>
            </a:endParaRPr>
          </a:p>
        </p:txBody>
      </p:sp>
      <p:graphicFrame>
        <p:nvGraphicFramePr>
          <p:cNvPr id="2" name="Table 10"/>
          <p:cNvGraphicFramePr>
            <a:graphicFrameLocks noGrp="1"/>
          </p:cNvGraphicFramePr>
          <p:nvPr>
            <p:custDataLst>
              <p:tags r:id="rId1"/>
            </p:custDataLst>
            <p:extLst>
              <p:ext uri="{D42A27DB-BD31-4B8C-83A1-F6EECF244321}">
                <p14:modId xmlns:p14="http://schemas.microsoft.com/office/powerpoint/2010/main" val="1294562203"/>
              </p:ext>
            </p:extLst>
          </p:nvPr>
        </p:nvGraphicFramePr>
        <p:xfrm>
          <a:off x="2847946" y="4550251"/>
          <a:ext cx="6496108" cy="2053008"/>
        </p:xfrm>
        <a:graphic>
          <a:graphicData uri="http://schemas.openxmlformats.org/drawingml/2006/table">
            <a:tbl>
              <a:tblPr firstRow="1" bandRow="1">
                <a:tableStyleId>{7DF18680-E054-41AD-8BC1-D1AEF772440D}</a:tableStyleId>
              </a:tblPr>
              <a:tblGrid>
                <a:gridCol w="3248025">
                  <a:extLst>
                    <a:ext uri="{9D8B030D-6E8A-4147-A177-3AD203B41FA5}">
                      <a16:colId xmlns:a16="http://schemas.microsoft.com/office/drawing/2014/main" val="20000"/>
                    </a:ext>
                  </a:extLst>
                </a:gridCol>
                <a:gridCol w="3248083">
                  <a:extLst>
                    <a:ext uri="{9D8B030D-6E8A-4147-A177-3AD203B41FA5}">
                      <a16:colId xmlns:a16="http://schemas.microsoft.com/office/drawing/2014/main" val="20001"/>
                    </a:ext>
                  </a:extLst>
                </a:gridCol>
              </a:tblGrid>
              <a:tr h="320025">
                <a:tc>
                  <a:txBody>
                    <a:bodyPr/>
                    <a:lstStyle/>
                    <a:p>
                      <a:r>
                        <a:rPr lang="en-US" sz="1600" dirty="0"/>
                        <a:t>Group #8 | Prepared by</a:t>
                      </a:r>
                      <a:endParaRPr lang="en-MY" sz="1600" dirty="0"/>
                    </a:p>
                  </a:txBody>
                  <a:tcPr/>
                </a:tc>
                <a:tc>
                  <a:txBody>
                    <a:bodyPr/>
                    <a:lstStyle/>
                    <a:p>
                      <a:r>
                        <a:rPr lang="en-US" sz="1600" dirty="0"/>
                        <a:t>Matric No.</a:t>
                      </a:r>
                      <a:endParaRPr lang="en-MY" sz="1600" dirty="0"/>
                    </a:p>
                  </a:txBody>
                  <a:tcPr/>
                </a:tc>
                <a:extLst>
                  <a:ext uri="{0D108BD9-81ED-4DB2-BD59-A6C34878D82A}">
                    <a16:rowId xmlns:a16="http://schemas.microsoft.com/office/drawing/2014/main" val="10000"/>
                  </a:ext>
                </a:extLst>
              </a:tr>
              <a:tr h="376608">
                <a:tc>
                  <a:txBody>
                    <a:bodyPr/>
                    <a:lstStyle/>
                    <a:p>
                      <a:r>
                        <a:rPr lang="en-US" sz="1600" dirty="0"/>
                        <a:t>Kristian Surya Dinata</a:t>
                      </a:r>
                      <a:endParaRPr lang="en-MY" sz="1600" dirty="0"/>
                    </a:p>
                  </a:txBody>
                  <a:tcPr/>
                </a:tc>
                <a:tc>
                  <a:txBody>
                    <a:bodyPr/>
                    <a:lstStyle/>
                    <a:p>
                      <a:r>
                        <a:rPr lang="en-US" sz="1600" dirty="0"/>
                        <a:t>S2043845</a:t>
                      </a:r>
                      <a:endParaRPr lang="en-MY" sz="1600" dirty="0"/>
                    </a:p>
                  </a:txBody>
                  <a:tcPr/>
                </a:tc>
                <a:extLst>
                  <a:ext uri="{0D108BD9-81ED-4DB2-BD59-A6C34878D82A}">
                    <a16:rowId xmlns:a16="http://schemas.microsoft.com/office/drawing/2014/main" val="10001"/>
                  </a:ext>
                </a:extLst>
              </a:tr>
              <a:tr h="320025">
                <a:tc>
                  <a:txBody>
                    <a:bodyPr/>
                    <a:lstStyle/>
                    <a:p>
                      <a:r>
                        <a:rPr lang="en-MY" sz="1600" dirty="0"/>
                        <a:t>Xin Dong</a:t>
                      </a:r>
                    </a:p>
                  </a:txBody>
                  <a:tcPr/>
                </a:tc>
                <a:tc>
                  <a:txBody>
                    <a:bodyPr/>
                    <a:lstStyle/>
                    <a:p>
                      <a:r>
                        <a:rPr lang="en-MY" sz="1600" dirty="0"/>
                        <a:t>22060696</a:t>
                      </a:r>
                    </a:p>
                  </a:txBody>
                  <a:tcPr/>
                </a:tc>
                <a:extLst>
                  <a:ext uri="{0D108BD9-81ED-4DB2-BD59-A6C34878D82A}">
                    <a16:rowId xmlns:a16="http://schemas.microsoft.com/office/drawing/2014/main" val="10002"/>
                  </a:ext>
                </a:extLst>
              </a:tr>
              <a:tr h="320025">
                <a:tc>
                  <a:txBody>
                    <a:bodyPr/>
                    <a:lstStyle/>
                    <a:p>
                      <a:r>
                        <a:rPr lang="en-MY" altLang="zh-CN" sz="1600" dirty="0"/>
                        <a:t>Jiang </a:t>
                      </a:r>
                      <a:r>
                        <a:rPr lang="en-MY" altLang="zh-CN" sz="1600" dirty="0" err="1"/>
                        <a:t>Jiajia</a:t>
                      </a:r>
                      <a:endParaRPr lang="en-MY" altLang="zh-CN" sz="1600" dirty="0"/>
                    </a:p>
                  </a:txBody>
                  <a:tcPr/>
                </a:tc>
                <a:tc>
                  <a:txBody>
                    <a:bodyPr/>
                    <a:lstStyle/>
                    <a:p>
                      <a:r>
                        <a:rPr lang="en-MY" sz="1600" dirty="0"/>
                        <a:t>22069349</a:t>
                      </a:r>
                    </a:p>
                  </a:txBody>
                  <a:tcPr/>
                </a:tc>
                <a:extLst>
                  <a:ext uri="{0D108BD9-81ED-4DB2-BD59-A6C34878D82A}">
                    <a16:rowId xmlns:a16="http://schemas.microsoft.com/office/drawing/2014/main" val="10003"/>
                  </a:ext>
                </a:extLst>
              </a:tr>
              <a:tr h="320025">
                <a:tc>
                  <a:txBody>
                    <a:bodyPr/>
                    <a:lstStyle/>
                    <a:p>
                      <a:r>
                        <a:rPr lang="en-MY" sz="1600" dirty="0"/>
                        <a:t>Zhu Mei</a:t>
                      </a:r>
                    </a:p>
                  </a:txBody>
                  <a:tcPr/>
                </a:tc>
                <a:tc>
                  <a:txBody>
                    <a:bodyPr/>
                    <a:lstStyle/>
                    <a:p>
                      <a:pPr marL="0" algn="l" defTabSz="914400" rtl="0" eaLnBrk="1" latinLnBrk="0" hangingPunct="1"/>
                      <a:r>
                        <a:rPr lang="en-MY" sz="1600" kern="1200" dirty="0">
                          <a:solidFill>
                            <a:schemeClr val="dk1"/>
                          </a:solidFill>
                          <a:latin typeface="+mn-lt"/>
                          <a:ea typeface="+mn-ea"/>
                          <a:cs typeface="+mn-cs"/>
                        </a:rPr>
                        <a:t>22060214</a:t>
                      </a:r>
                    </a:p>
                  </a:txBody>
                  <a:tcPr/>
                </a:tc>
                <a:extLst>
                  <a:ext uri="{0D108BD9-81ED-4DB2-BD59-A6C34878D82A}">
                    <a16:rowId xmlns:a16="http://schemas.microsoft.com/office/drawing/2014/main" val="10004"/>
                  </a:ext>
                </a:extLst>
              </a:tr>
              <a:tr h="320025">
                <a:tc>
                  <a:txBody>
                    <a:bodyPr/>
                    <a:lstStyle/>
                    <a:p>
                      <a:r>
                        <a:rPr lang="en-MY" sz="1600" dirty="0" err="1"/>
                        <a:t>Yuejing</a:t>
                      </a:r>
                      <a:r>
                        <a:rPr lang="en-MY" sz="1600" dirty="0"/>
                        <a:t> Huang</a:t>
                      </a:r>
                    </a:p>
                  </a:txBody>
                  <a:tcPr/>
                </a:tc>
                <a:tc>
                  <a:txBody>
                    <a:bodyPr/>
                    <a:lstStyle/>
                    <a:p>
                      <a:r>
                        <a:rPr lang="en-US" altLang="en-MY" sz="1600" dirty="0"/>
                        <a:t>S2158553</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100000">
              <a:srgbClr val="ABC0E4"/>
            </a:gs>
            <a:gs pos="86000">
              <a:schemeClr val="accent1">
                <a:alpha val="0"/>
                <a:lumMod val="0"/>
                <a:lumOff val="100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90469"/>
            <a:ext cx="12192000" cy="429354"/>
          </a:xfrm>
        </p:spPr>
        <p:txBody>
          <a:bodyPr>
            <a:normAutofit/>
          </a:bodyPr>
          <a:lstStyle/>
          <a:p>
            <a:pPr algn="ctr"/>
            <a:r>
              <a:rPr lang="en-US" sz="2400" b="1" dirty="0"/>
              <a:t>Machine Learning Techniques for Heart Disease Prediction: a CRISP-DM Methodology</a:t>
            </a:r>
            <a:endParaRPr lang="en-MY" sz="2400" b="1" dirty="0"/>
          </a:p>
        </p:txBody>
      </p:sp>
      <p:sp>
        <p:nvSpPr>
          <p:cNvPr id="3" name="Content Placeholder 2"/>
          <p:cNvSpPr>
            <a:spLocks noGrp="1"/>
          </p:cNvSpPr>
          <p:nvPr>
            <p:ph idx="1"/>
          </p:nvPr>
        </p:nvSpPr>
        <p:spPr>
          <a:xfrm>
            <a:off x="265218" y="828001"/>
            <a:ext cx="11484528" cy="4513277"/>
          </a:xfrm>
        </p:spPr>
        <p:txBody>
          <a:bodyPr>
            <a:normAutofit/>
          </a:bodyPr>
          <a:lstStyle/>
          <a:p>
            <a:pPr marL="342900" indent="-342900">
              <a:buFont typeface="+mj-lt"/>
              <a:buAutoNum type="alphaUcPeriod"/>
            </a:pPr>
            <a:r>
              <a:rPr lang="en-US" sz="1600" b="1" dirty="0"/>
              <a:t>Introduction:</a:t>
            </a:r>
          </a:p>
          <a:p>
            <a:pPr marL="0" indent="0" algn="just">
              <a:buNone/>
            </a:pPr>
            <a:r>
              <a:rPr lang="en-US" sz="1200" dirty="0"/>
              <a:t>Heart disease is one of the leading causes of death worldwide. According to the World Health Organization (2020), cardiovascular diseases (CVDs), including heart disease, account for approximately 17.9 million deaths each year, making it the leading cause of death globally. Early detection and prevention can help reduce the risk of CVDs, particularly heart disease and ultimately lead to saving lives.</a:t>
            </a:r>
          </a:p>
          <a:p>
            <a:pPr marL="0" indent="0" algn="just">
              <a:buNone/>
            </a:pPr>
            <a:r>
              <a:rPr lang="en-US" sz="1200" dirty="0"/>
              <a:t>Machine learning algorithms can assist in predicting the likelihood of heart disease in patients based on their health data. The algorithms can be trained to predict based on various risk factors such as age, gender, blood pressure, cholesterol levels, and smoking habits. </a:t>
            </a:r>
          </a:p>
          <a:p>
            <a:pPr marL="0" indent="0" algn="just">
              <a:buNone/>
            </a:pPr>
            <a:r>
              <a:rPr lang="en-US" sz="1200" dirty="0"/>
              <a:t>In this project, we will use the CRISP-DM methodology to develop heart disease prediction models using a publicly available dataset from UCI.</a:t>
            </a:r>
          </a:p>
          <a:p>
            <a:pPr marL="0" indent="0">
              <a:buNone/>
            </a:pPr>
            <a:r>
              <a:rPr lang="en-US" sz="1000" b="1" dirty="0"/>
              <a:t>Reference: </a:t>
            </a:r>
            <a:r>
              <a:rPr lang="en-US" sz="1000" i="1" dirty="0"/>
              <a:t>World Health Organization. (2020). Cardiovascular diseases (CVDs). Retrieved from </a:t>
            </a:r>
            <a:r>
              <a:rPr lang="en-US" sz="1000" i="1" dirty="0">
                <a:hlinkClick r:id="rId3"/>
              </a:rPr>
              <a:t>https://www.who.int/news-room/fact-sheets/detail/cardiovascular-diseases-(cvds)</a:t>
            </a:r>
            <a:endParaRPr lang="en-US" sz="1000" i="1" dirty="0"/>
          </a:p>
          <a:p>
            <a:pPr marL="0" indent="0">
              <a:buNone/>
            </a:pPr>
            <a:endParaRPr lang="en-US" sz="1000" i="1" dirty="0"/>
          </a:p>
          <a:p>
            <a:pPr marL="342900" indent="-342900">
              <a:lnSpc>
                <a:spcPct val="100000"/>
              </a:lnSpc>
              <a:buFont typeface="+mj-lt"/>
              <a:buAutoNum type="alphaUcPeriod" startAt="2"/>
            </a:pPr>
            <a:r>
              <a:rPr lang="en-US" sz="1600" b="1" dirty="0"/>
              <a:t>Problem Statement:</a:t>
            </a:r>
          </a:p>
          <a:p>
            <a:pPr marL="0" indent="0" algn="just">
              <a:buNone/>
            </a:pPr>
            <a:r>
              <a:rPr lang="en-US" sz="1200" dirty="0"/>
              <a:t>Heart disease is a leading cause of death worldwide, and early identification of individuals at risk can help prevent the development of heart disease and improve patient outcomes. Despite advances in medical technology, traditional risk assessment methods have limitations, and there is a need for more accurate and efficient methods for identifying individuals at risk. The unknown and important aspect of this problem is the potential of machine learning techniques to improve heart disease prediction accuracy and how to implement these techniques in real-world clinical practice. </a:t>
            </a:r>
          </a:p>
          <a:p>
            <a:pPr marL="0" indent="0">
              <a:buNone/>
            </a:pPr>
            <a:endParaRPr lang="en-US" sz="100" i="1" dirty="0"/>
          </a:p>
          <a:p>
            <a:pPr marL="342900" indent="-342900" algn="just">
              <a:buFont typeface="+mj-lt"/>
              <a:buAutoNum type="alphaUcPeriod" startAt="3"/>
            </a:pPr>
            <a:r>
              <a:rPr lang="en-US" sz="1600" b="1" dirty="0"/>
              <a:t>Objectives:</a:t>
            </a:r>
          </a:p>
          <a:p>
            <a:pPr marL="0" indent="0" algn="just">
              <a:lnSpc>
                <a:spcPct val="100000"/>
              </a:lnSpc>
              <a:buNone/>
            </a:pPr>
            <a:r>
              <a:rPr lang="en-US" altLang="zh-CN" sz="1200" dirty="0"/>
              <a:t>1. To evaluate the effectiveness of current machine learning techniques in predicting heart disease</a:t>
            </a:r>
          </a:p>
          <a:p>
            <a:pPr marL="0" indent="0" algn="just">
              <a:lnSpc>
                <a:spcPct val="100000"/>
              </a:lnSpc>
              <a:buNone/>
            </a:pPr>
            <a:r>
              <a:rPr lang="en-US" altLang="zh-CN" sz="1200" dirty="0"/>
              <a:t>2. To improve a practical model for implementing these techniques in clinical practice</a:t>
            </a:r>
          </a:p>
          <a:p>
            <a:pPr marL="0" indent="0" algn="just">
              <a:buNone/>
            </a:pPr>
            <a:endParaRPr lang="en-US" sz="1600" b="1" dirty="0"/>
          </a:p>
        </p:txBody>
      </p:sp>
      <p:sp>
        <p:nvSpPr>
          <p:cNvPr id="11" name="Title 1"/>
          <p:cNvSpPr txBox="1"/>
          <p:nvPr/>
        </p:nvSpPr>
        <p:spPr>
          <a:xfrm>
            <a:off x="4315139" y="351285"/>
            <a:ext cx="3206859" cy="4293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MY" sz="1050" b="1" i="0" dirty="0">
                <a:effectLst/>
                <a:latin typeface="Century Gothic" panose="020B0502020202020204" pitchFamily="34" charset="0"/>
              </a:rPr>
              <a:t>WQD7003 DATA ANALYTICS | Group Project</a:t>
            </a:r>
          </a:p>
        </p:txBody>
      </p:sp>
      <p:graphicFrame>
        <p:nvGraphicFramePr>
          <p:cNvPr id="4" name="Table 9"/>
          <p:cNvGraphicFramePr>
            <a:graphicFrameLocks noGrp="1"/>
          </p:cNvGraphicFramePr>
          <p:nvPr>
            <p:custDataLst>
              <p:tags r:id="rId1"/>
            </p:custDataLst>
            <p:extLst>
              <p:ext uri="{D42A27DB-BD31-4B8C-83A1-F6EECF244321}">
                <p14:modId xmlns:p14="http://schemas.microsoft.com/office/powerpoint/2010/main" val="2400837649"/>
              </p:ext>
            </p:extLst>
          </p:nvPr>
        </p:nvGraphicFramePr>
        <p:xfrm>
          <a:off x="6647611" y="5169828"/>
          <a:ext cx="5418666" cy="1463040"/>
        </p:xfrm>
        <a:graphic>
          <a:graphicData uri="http://schemas.openxmlformats.org/drawingml/2006/table">
            <a:tbl>
              <a:tblPr firstRow="1" bandRow="1">
                <a:tableStyleId>{7DF18680-E054-41AD-8BC1-D1AEF772440D}</a:tableStyleId>
              </a:tblPr>
              <a:tblGrid>
                <a:gridCol w="1469717">
                  <a:extLst>
                    <a:ext uri="{9D8B030D-6E8A-4147-A177-3AD203B41FA5}">
                      <a16:colId xmlns:a16="http://schemas.microsoft.com/office/drawing/2014/main" val="20000"/>
                    </a:ext>
                  </a:extLst>
                </a:gridCol>
                <a:gridCol w="3948949">
                  <a:extLst>
                    <a:ext uri="{9D8B030D-6E8A-4147-A177-3AD203B41FA5}">
                      <a16:colId xmlns:a16="http://schemas.microsoft.com/office/drawing/2014/main" val="20001"/>
                    </a:ext>
                  </a:extLst>
                </a:gridCol>
              </a:tblGrid>
              <a:tr h="218973">
                <a:tc gridSpan="2">
                  <a:txBody>
                    <a:bodyPr/>
                    <a:lstStyle/>
                    <a:p>
                      <a:pPr algn="ctr"/>
                      <a:r>
                        <a:rPr lang="en-US" sz="1000" dirty="0"/>
                        <a:t>Metadata</a:t>
                      </a:r>
                      <a:endParaRPr lang="en-MY" sz="1000" dirty="0"/>
                    </a:p>
                  </a:txBody>
                  <a:tcPr/>
                </a:tc>
                <a:tc hMerge="1">
                  <a:txBody>
                    <a:bodyPr/>
                    <a:lstStyle/>
                    <a:p>
                      <a:endParaRPr lang="en-US"/>
                    </a:p>
                  </a:txBody>
                  <a:tcPr/>
                </a:tc>
                <a:extLst>
                  <a:ext uri="{0D108BD9-81ED-4DB2-BD59-A6C34878D82A}">
                    <a16:rowId xmlns:a16="http://schemas.microsoft.com/office/drawing/2014/main" val="10000"/>
                  </a:ext>
                </a:extLst>
              </a:tr>
              <a:tr h="231853">
                <a:tc>
                  <a:txBody>
                    <a:bodyPr/>
                    <a:lstStyle/>
                    <a:p>
                      <a:r>
                        <a:rPr lang="en-US" sz="1000" b="1" dirty="0"/>
                        <a:t>Source</a:t>
                      </a:r>
                      <a:endParaRPr lang="en-MY" sz="1000" b="1" dirty="0"/>
                    </a:p>
                  </a:txBody>
                  <a:tcPr/>
                </a:tc>
                <a:tc>
                  <a:txBody>
                    <a:bodyPr/>
                    <a:lstStyle/>
                    <a:p>
                      <a:r>
                        <a:rPr lang="en-MY" sz="1000" dirty="0">
                          <a:hlinkClick r:id="rId4"/>
                        </a:rPr>
                        <a:t>https://archive.ics.uci.edu/ml/datasets/heart%2Bdisease</a:t>
                      </a:r>
                      <a:endParaRPr lang="en-MY" sz="1000" dirty="0"/>
                    </a:p>
                  </a:txBody>
                  <a:tcPr/>
                </a:tc>
                <a:extLst>
                  <a:ext uri="{0D108BD9-81ED-4DB2-BD59-A6C34878D82A}">
                    <a16:rowId xmlns:a16="http://schemas.microsoft.com/office/drawing/2014/main" val="10001"/>
                  </a:ext>
                </a:extLst>
              </a:tr>
              <a:tr h="231853">
                <a:tc>
                  <a:txBody>
                    <a:bodyPr/>
                    <a:lstStyle/>
                    <a:p>
                      <a:r>
                        <a:rPr lang="en-US" sz="1000" b="1" dirty="0"/>
                        <a:t>Area</a:t>
                      </a:r>
                      <a:endParaRPr lang="en-MY" sz="1000" b="1" dirty="0"/>
                    </a:p>
                  </a:txBody>
                  <a:tcPr/>
                </a:tc>
                <a:tc>
                  <a:txBody>
                    <a:bodyPr/>
                    <a:lstStyle/>
                    <a:p>
                      <a:r>
                        <a:rPr lang="en-US" sz="1000" dirty="0"/>
                        <a:t>Life/Health</a:t>
                      </a:r>
                      <a:endParaRPr lang="en-MY" sz="1000" dirty="0"/>
                    </a:p>
                  </a:txBody>
                  <a:tcPr/>
                </a:tc>
                <a:extLst>
                  <a:ext uri="{0D108BD9-81ED-4DB2-BD59-A6C34878D82A}">
                    <a16:rowId xmlns:a16="http://schemas.microsoft.com/office/drawing/2014/main" val="10002"/>
                  </a:ext>
                </a:extLst>
              </a:tr>
              <a:tr h="231853">
                <a:tc>
                  <a:txBody>
                    <a:bodyPr/>
                    <a:lstStyle/>
                    <a:p>
                      <a:r>
                        <a:rPr lang="en-US" sz="1000" b="1" dirty="0"/>
                        <a:t>Attributes</a:t>
                      </a:r>
                      <a:endParaRPr lang="en-MY" sz="1000" b="1" dirty="0"/>
                    </a:p>
                  </a:txBody>
                  <a:tcPr/>
                </a:tc>
                <a:tc>
                  <a:txBody>
                    <a:bodyPr/>
                    <a:lstStyle/>
                    <a:p>
                      <a:r>
                        <a:rPr lang="en-US" sz="1000" dirty="0"/>
                        <a:t>14</a:t>
                      </a:r>
                      <a:endParaRPr lang="en-MY" sz="1000" dirty="0"/>
                    </a:p>
                  </a:txBody>
                  <a:tcPr/>
                </a:tc>
                <a:extLst>
                  <a:ext uri="{0D108BD9-81ED-4DB2-BD59-A6C34878D82A}">
                    <a16:rowId xmlns:a16="http://schemas.microsoft.com/office/drawing/2014/main" val="10003"/>
                  </a:ext>
                </a:extLst>
              </a:tr>
              <a:tr h="231853">
                <a:tc>
                  <a:txBody>
                    <a:bodyPr/>
                    <a:lstStyle/>
                    <a:p>
                      <a:r>
                        <a:rPr lang="en-US" sz="1000" b="1" dirty="0"/>
                        <a:t>Observations</a:t>
                      </a:r>
                      <a:endParaRPr lang="en-MY" sz="1000" b="1" dirty="0"/>
                    </a:p>
                  </a:txBody>
                  <a:tcPr/>
                </a:tc>
                <a:tc>
                  <a:txBody>
                    <a:bodyPr/>
                    <a:lstStyle/>
                    <a:p>
                      <a:r>
                        <a:rPr lang="en-US" sz="1000" dirty="0"/>
                        <a:t>303</a:t>
                      </a:r>
                      <a:endParaRPr lang="en-MY" sz="1000" dirty="0"/>
                    </a:p>
                  </a:txBody>
                  <a:tcPr/>
                </a:tc>
                <a:extLst>
                  <a:ext uri="{0D108BD9-81ED-4DB2-BD59-A6C34878D82A}">
                    <a16:rowId xmlns:a16="http://schemas.microsoft.com/office/drawing/2014/main" val="10004"/>
                  </a:ext>
                </a:extLst>
              </a:tr>
              <a:tr h="231853">
                <a:tc>
                  <a:txBody>
                    <a:bodyPr/>
                    <a:lstStyle/>
                    <a:p>
                      <a:r>
                        <a:rPr lang="en-US" sz="1000" b="1" dirty="0"/>
                        <a:t>Associated task</a:t>
                      </a:r>
                      <a:endParaRPr lang="en-MY" sz="1000" b="1" dirty="0"/>
                    </a:p>
                  </a:txBody>
                  <a:tcPr/>
                </a:tc>
                <a:tc>
                  <a:txBody>
                    <a:bodyPr/>
                    <a:lstStyle/>
                    <a:p>
                      <a:r>
                        <a:rPr lang="en-US" sz="1000" dirty="0"/>
                        <a:t>Classification</a:t>
                      </a:r>
                      <a:endParaRPr lang="en-MY" sz="1000" dirty="0"/>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45000"/>
                <a:lumOff val="55000"/>
              </a:schemeClr>
            </a:gs>
            <a:gs pos="4000">
              <a:schemeClr val="accent1">
                <a:lumMod val="5000"/>
                <a:lumOff val="95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90469"/>
            <a:ext cx="12192000" cy="429354"/>
          </a:xfrm>
        </p:spPr>
        <p:txBody>
          <a:bodyPr>
            <a:normAutofit/>
          </a:bodyPr>
          <a:lstStyle/>
          <a:p>
            <a:pPr algn="ctr"/>
            <a:r>
              <a:rPr lang="en-US" sz="2400" b="1" dirty="0"/>
              <a:t>Machine Learning Techniques for Heart Disease Prediction: a CRISP-DM Methodology</a:t>
            </a:r>
            <a:endParaRPr lang="en-MY" sz="2400" b="1" dirty="0"/>
          </a:p>
        </p:txBody>
      </p:sp>
      <p:grpSp>
        <p:nvGrpSpPr>
          <p:cNvPr id="7" name="Group 6"/>
          <p:cNvGrpSpPr/>
          <p:nvPr/>
        </p:nvGrpSpPr>
        <p:grpSpPr>
          <a:xfrm>
            <a:off x="249075" y="780701"/>
            <a:ext cx="5616941" cy="5856416"/>
            <a:chOff x="4497022" y="-4459"/>
            <a:chExt cx="5607611" cy="5702134"/>
          </a:xfrm>
        </p:grpSpPr>
        <p:graphicFrame>
          <p:nvGraphicFramePr>
            <p:cNvPr id="4" name="Diagram 3"/>
            <p:cNvGraphicFramePr/>
            <p:nvPr>
              <p:extLst>
                <p:ext uri="{D42A27DB-BD31-4B8C-83A1-F6EECF244321}">
                  <p14:modId xmlns:p14="http://schemas.microsoft.com/office/powerpoint/2010/main" val="2999737090"/>
                </p:ext>
              </p:extLst>
            </p:nvPr>
          </p:nvGraphicFramePr>
          <p:xfrm>
            <a:off x="4497022" y="-4459"/>
            <a:ext cx="5607611" cy="53250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6285760" y="5451454"/>
              <a:ext cx="2030136" cy="246221"/>
            </a:xfrm>
            <a:prstGeom prst="rect">
              <a:avLst/>
            </a:prstGeom>
            <a:noFill/>
          </p:spPr>
          <p:txBody>
            <a:bodyPr wrap="square" rtlCol="0">
              <a:spAutoFit/>
            </a:bodyPr>
            <a:lstStyle/>
            <a:p>
              <a:r>
                <a:rPr lang="en-US" sz="1000" b="1" dirty="0"/>
                <a:t>Figure 1. CRISP-DM framework</a:t>
              </a:r>
              <a:endParaRPr lang="en-MY" sz="1000" b="1" dirty="0"/>
            </a:p>
          </p:txBody>
        </p:sp>
      </p:grpSp>
      <p:sp>
        <p:nvSpPr>
          <p:cNvPr id="11" name="Title 1"/>
          <p:cNvSpPr txBox="1"/>
          <p:nvPr/>
        </p:nvSpPr>
        <p:spPr>
          <a:xfrm>
            <a:off x="4315139" y="351285"/>
            <a:ext cx="3206859" cy="4293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MY" sz="1050" b="1" i="0" dirty="0">
                <a:effectLst/>
                <a:latin typeface="Century Gothic" panose="020B0502020202020204" pitchFamily="34" charset="0"/>
              </a:rPr>
              <a:t>WQD7003 DATA ANALYTICS | Group Project</a:t>
            </a:r>
          </a:p>
        </p:txBody>
      </p:sp>
      <p:sp>
        <p:nvSpPr>
          <p:cNvPr id="5" name="文本框 4"/>
          <p:cNvSpPr txBox="1"/>
          <p:nvPr/>
        </p:nvSpPr>
        <p:spPr>
          <a:xfrm>
            <a:off x="5866016" y="892454"/>
            <a:ext cx="6076909" cy="5424562"/>
          </a:xfrm>
          <a:prstGeom prst="rect">
            <a:avLst/>
          </a:prstGeom>
          <a:noFill/>
        </p:spPr>
        <p:txBody>
          <a:bodyPr wrap="square">
            <a:spAutoFit/>
          </a:bodyPr>
          <a:lstStyle/>
          <a:p>
            <a:pPr algn="l"/>
            <a:r>
              <a:rPr lang="en-US" sz="1050" b="1" i="0" dirty="0">
                <a:solidFill>
                  <a:srgbClr val="374151"/>
                </a:solidFill>
                <a:effectLst/>
                <a:latin typeface="Söhne"/>
              </a:rPr>
              <a:t>Step #1: Business Understanding</a:t>
            </a:r>
          </a:p>
          <a:p>
            <a:pPr marL="361950" indent="-171450" algn="l">
              <a:buFont typeface="Arial" panose="020B0604020202020204" pitchFamily="34" charset="0"/>
              <a:buChar char="•"/>
            </a:pPr>
            <a:r>
              <a:rPr lang="en-US" sz="1050" b="0" i="0" dirty="0">
                <a:solidFill>
                  <a:srgbClr val="374151"/>
                </a:solidFill>
                <a:effectLst/>
                <a:latin typeface="Söhne"/>
              </a:rPr>
              <a:t>Objective: To develop a machine learning model that predicts the likelihood of a person having heart disease based on various risk factors, for early intervention and prevention.</a:t>
            </a:r>
          </a:p>
          <a:p>
            <a:pPr marL="361950" indent="-171450" algn="l">
              <a:buFont typeface="Arial" panose="020B0604020202020204" pitchFamily="34" charset="0"/>
              <a:buChar char="•"/>
            </a:pPr>
            <a:r>
              <a:rPr lang="en-US" sz="1050" b="0" i="0" dirty="0">
                <a:solidFill>
                  <a:srgbClr val="374151"/>
                </a:solidFill>
                <a:effectLst/>
                <a:latin typeface="Söhne"/>
              </a:rPr>
              <a:t>Business question: Can we build a predictive model that classifies patients as having or not having heart disease based on medical history and demographic info for clinical use?</a:t>
            </a:r>
          </a:p>
          <a:p>
            <a:pPr algn="l"/>
            <a:endParaRPr lang="en-US" sz="1050" b="0" i="0" dirty="0">
              <a:solidFill>
                <a:srgbClr val="374151"/>
              </a:solidFill>
              <a:effectLst/>
              <a:latin typeface="Söhne"/>
            </a:endParaRPr>
          </a:p>
          <a:p>
            <a:pPr algn="l"/>
            <a:r>
              <a:rPr lang="en-US" sz="1050" b="1" i="0" dirty="0">
                <a:solidFill>
                  <a:srgbClr val="374151"/>
                </a:solidFill>
                <a:effectLst/>
                <a:latin typeface="Söhne"/>
              </a:rPr>
              <a:t>Step #2: Data Understanding</a:t>
            </a:r>
          </a:p>
          <a:p>
            <a:pPr marL="361950" indent="-171450" algn="l">
              <a:buFont typeface="Arial" panose="020B0604020202020204" pitchFamily="34" charset="0"/>
              <a:buChar char="•"/>
            </a:pPr>
            <a:r>
              <a:rPr lang="en-US" sz="1050" b="0" i="0" dirty="0">
                <a:solidFill>
                  <a:srgbClr val="374151"/>
                </a:solidFill>
                <a:effectLst/>
                <a:latin typeface="Söhne"/>
              </a:rPr>
              <a:t>Data source: Kaggle's Heart Disease UCI dataset, with 303 rows and 14 columns of preprocessed medical and demographic info.</a:t>
            </a:r>
          </a:p>
          <a:p>
            <a:pPr marL="361950" indent="-171450" algn="l">
              <a:buFont typeface="Arial" panose="020B0604020202020204" pitchFamily="34" charset="0"/>
              <a:buChar char="•"/>
            </a:pPr>
            <a:r>
              <a:rPr lang="en-US" sz="1050" b="0" i="0" dirty="0">
                <a:solidFill>
                  <a:srgbClr val="374151"/>
                </a:solidFill>
                <a:effectLst/>
                <a:latin typeface="Söhne"/>
              </a:rPr>
              <a:t>Exploratory data analysis: Use summary statistics, histograms, box plots, and correlation matrices to better understand the data.</a:t>
            </a:r>
          </a:p>
          <a:p>
            <a:pPr algn="l"/>
            <a:endParaRPr lang="en-US" sz="1050" b="0" i="0" dirty="0">
              <a:solidFill>
                <a:srgbClr val="374151"/>
              </a:solidFill>
              <a:effectLst/>
              <a:latin typeface="Söhne"/>
            </a:endParaRPr>
          </a:p>
          <a:p>
            <a:pPr algn="l"/>
            <a:r>
              <a:rPr lang="en-US" sz="1050" b="1" i="0" dirty="0">
                <a:solidFill>
                  <a:srgbClr val="374151"/>
                </a:solidFill>
                <a:effectLst/>
                <a:latin typeface="Söhne"/>
              </a:rPr>
              <a:t>Step #3: Data Preparation</a:t>
            </a:r>
          </a:p>
          <a:p>
            <a:pPr marL="361950" indent="-171450" algn="l">
              <a:buFont typeface="Arial" panose="020B0604020202020204" pitchFamily="34" charset="0"/>
              <a:buChar char="•"/>
            </a:pPr>
            <a:r>
              <a:rPr lang="en-US" sz="1050" b="0" i="0" dirty="0">
                <a:solidFill>
                  <a:srgbClr val="374151"/>
                </a:solidFill>
                <a:effectLst/>
                <a:latin typeface="Söhne"/>
              </a:rPr>
              <a:t>Data cleaning</a:t>
            </a:r>
          </a:p>
          <a:p>
            <a:pPr marL="361950" indent="-171450" algn="l">
              <a:buFont typeface="Arial" panose="020B0604020202020204" pitchFamily="34" charset="0"/>
              <a:buChar char="•"/>
            </a:pPr>
            <a:r>
              <a:rPr lang="en-US" sz="1050" b="0" i="0" dirty="0">
                <a:solidFill>
                  <a:srgbClr val="374151"/>
                </a:solidFill>
                <a:effectLst/>
                <a:latin typeface="Söhne"/>
              </a:rPr>
              <a:t>Feature scaling: Use </a:t>
            </a:r>
            <a:r>
              <a:rPr lang="en-US" sz="1050" b="0" i="0" dirty="0" err="1">
                <a:solidFill>
                  <a:srgbClr val="374151"/>
                </a:solidFill>
                <a:effectLst/>
                <a:latin typeface="Söhne"/>
              </a:rPr>
              <a:t>MinMaxScaler</a:t>
            </a:r>
            <a:r>
              <a:rPr lang="en-US" sz="1050" b="0" i="0" dirty="0">
                <a:solidFill>
                  <a:srgbClr val="374151"/>
                </a:solidFill>
                <a:effectLst/>
                <a:latin typeface="Söhne"/>
              </a:rPr>
              <a:t> to ensure all features are on the same scale.</a:t>
            </a:r>
          </a:p>
          <a:p>
            <a:pPr marL="361950" indent="-171450" algn="l">
              <a:buFont typeface="Arial" panose="020B0604020202020204" pitchFamily="34" charset="0"/>
              <a:buChar char="•"/>
            </a:pPr>
            <a:r>
              <a:rPr lang="en-US" sz="1050" b="0" i="0" dirty="0">
                <a:solidFill>
                  <a:srgbClr val="374151"/>
                </a:solidFill>
                <a:effectLst/>
                <a:latin typeface="Söhne"/>
              </a:rPr>
              <a:t>Data splitting: Split the data into training and testing sets with a 70/30 ratio.</a:t>
            </a:r>
          </a:p>
          <a:p>
            <a:pPr algn="l"/>
            <a:endParaRPr lang="en-US" sz="1050" b="0" i="0" dirty="0">
              <a:solidFill>
                <a:srgbClr val="374151"/>
              </a:solidFill>
              <a:effectLst/>
              <a:latin typeface="Söhne"/>
            </a:endParaRPr>
          </a:p>
          <a:p>
            <a:pPr algn="l"/>
            <a:r>
              <a:rPr lang="en-US" sz="1050" b="1" i="0" dirty="0">
                <a:solidFill>
                  <a:srgbClr val="374151"/>
                </a:solidFill>
                <a:effectLst/>
                <a:latin typeface="Söhne"/>
              </a:rPr>
              <a:t>Step #4: Modeling</a:t>
            </a:r>
          </a:p>
          <a:p>
            <a:pPr marL="361950" indent="-171450" algn="l">
              <a:buFont typeface="Arial" panose="020B0604020202020204" pitchFamily="34" charset="0"/>
              <a:buChar char="•"/>
            </a:pPr>
            <a:r>
              <a:rPr lang="en-US" sz="1050" b="0" i="0" dirty="0">
                <a:solidFill>
                  <a:srgbClr val="374151"/>
                </a:solidFill>
                <a:effectLst/>
                <a:latin typeface="Söhne"/>
              </a:rPr>
              <a:t>Model selection: Try logistic regression, decision tree, random forest, SVM, and ANN.</a:t>
            </a:r>
          </a:p>
          <a:p>
            <a:pPr marL="361950" indent="-171450" algn="l">
              <a:buFont typeface="Arial" panose="020B0604020202020204" pitchFamily="34" charset="0"/>
              <a:buChar char="•"/>
            </a:pPr>
            <a:r>
              <a:rPr lang="en-US" sz="1050" b="0" i="0" dirty="0">
                <a:solidFill>
                  <a:srgbClr val="374151"/>
                </a:solidFill>
                <a:effectLst/>
                <a:latin typeface="Söhne"/>
              </a:rPr>
              <a:t>Evaluate the models: Use k-fold cross-validation to tune hyperparameters and evaluate accuracy, precision, recall, and F1-score.</a:t>
            </a:r>
          </a:p>
          <a:p>
            <a:pPr algn="l"/>
            <a:endParaRPr lang="en-US" sz="1050" b="0" i="0" dirty="0">
              <a:solidFill>
                <a:srgbClr val="374151"/>
              </a:solidFill>
              <a:effectLst/>
              <a:latin typeface="Söhne"/>
            </a:endParaRPr>
          </a:p>
          <a:p>
            <a:pPr algn="l"/>
            <a:r>
              <a:rPr lang="en-US" sz="1050" b="1" i="0" dirty="0">
                <a:solidFill>
                  <a:srgbClr val="374151"/>
                </a:solidFill>
                <a:effectLst/>
                <a:latin typeface="Söhne"/>
              </a:rPr>
              <a:t>Step #5: Evaluation</a:t>
            </a:r>
          </a:p>
          <a:p>
            <a:pPr marL="361950" indent="-171450" algn="l">
              <a:buFont typeface="Arial" panose="020B0604020202020204" pitchFamily="34" charset="0"/>
              <a:buChar char="•"/>
            </a:pPr>
            <a:r>
              <a:rPr lang="en-US" sz="1050" b="0" i="0" dirty="0">
                <a:solidFill>
                  <a:srgbClr val="374151"/>
                </a:solidFill>
                <a:effectLst/>
                <a:latin typeface="Söhne"/>
              </a:rPr>
              <a:t>Use k-fold cross-validation to evaluate model performance.</a:t>
            </a:r>
          </a:p>
          <a:p>
            <a:pPr marL="361950" indent="-171450" algn="l">
              <a:buFont typeface="Arial" panose="020B0604020202020204" pitchFamily="34" charset="0"/>
              <a:buChar char="•"/>
            </a:pPr>
            <a:r>
              <a:rPr lang="en-US" sz="1050" b="0" i="0" dirty="0">
                <a:solidFill>
                  <a:srgbClr val="374151"/>
                </a:solidFill>
                <a:effectLst/>
                <a:latin typeface="Söhne"/>
              </a:rPr>
              <a:t>Metrics: Accuracy, precision, recall, and F1-score.</a:t>
            </a:r>
          </a:p>
          <a:p>
            <a:pPr algn="l"/>
            <a:endParaRPr lang="en-US" sz="1050" b="0" i="0" dirty="0">
              <a:solidFill>
                <a:srgbClr val="374151"/>
              </a:solidFill>
              <a:effectLst/>
              <a:latin typeface="Söhne"/>
            </a:endParaRPr>
          </a:p>
          <a:p>
            <a:pPr algn="l"/>
            <a:r>
              <a:rPr lang="en-US" sz="1050" b="1" i="0" dirty="0">
                <a:solidFill>
                  <a:srgbClr val="374151"/>
                </a:solidFill>
                <a:effectLst/>
                <a:latin typeface="Söhne"/>
              </a:rPr>
              <a:t>Step #6: Deployment</a:t>
            </a:r>
          </a:p>
          <a:p>
            <a:pPr marL="361950" indent="-171450" algn="l">
              <a:buFont typeface="Arial" panose="020B0604020202020204" pitchFamily="34" charset="0"/>
              <a:buChar char="•"/>
            </a:pPr>
            <a:r>
              <a:rPr lang="en-US" sz="1050" b="0" i="0" dirty="0">
                <a:solidFill>
                  <a:srgbClr val="374151"/>
                </a:solidFill>
                <a:effectLst/>
                <a:latin typeface="Söhne"/>
              </a:rPr>
              <a:t>Benefits: A machine learning model for predicting heart disease risk could aid clinical practice by identifying high-risk patients and enabling early intervention.</a:t>
            </a:r>
          </a:p>
          <a:p>
            <a:pPr marL="361950" indent="-171450" algn="l">
              <a:buFont typeface="Arial" panose="020B0604020202020204" pitchFamily="34" charset="0"/>
              <a:buChar char="•"/>
            </a:pPr>
            <a:r>
              <a:rPr lang="en-US" sz="1050" b="0" i="0" dirty="0">
                <a:solidFill>
                  <a:srgbClr val="374151"/>
                </a:solidFill>
                <a:effectLst/>
                <a:latin typeface="Söhne"/>
              </a:rPr>
              <a:t>Use cases: Healthcare providers could use the model to provide targeted interventions, while insurance companies could assess client risk and adjust premiums accordingly.</a:t>
            </a:r>
          </a:p>
          <a:p>
            <a:pPr marL="361950" indent="-171450" algn="l">
              <a:buFont typeface="Arial" panose="020B0604020202020204" pitchFamily="34" charset="0"/>
              <a:buChar char="•"/>
            </a:pPr>
            <a:r>
              <a:rPr lang="en-US" sz="1050" b="0" i="0" dirty="0">
                <a:solidFill>
                  <a:srgbClr val="374151"/>
                </a:solidFill>
                <a:effectLst/>
                <a:latin typeface="Söhne"/>
              </a:rPr>
              <a:t>Impact: Encourage individuals to adopt healthier habits and reduce the burden of disease on healthcare systems.</a:t>
            </a:r>
          </a:p>
        </p:txBody>
      </p:sp>
      <p:sp>
        <p:nvSpPr>
          <p:cNvPr id="9" name="文本框 8"/>
          <p:cNvSpPr txBox="1"/>
          <p:nvPr/>
        </p:nvSpPr>
        <p:spPr>
          <a:xfrm>
            <a:off x="386948" y="1804396"/>
            <a:ext cx="1505585" cy="1040765"/>
          </a:xfrm>
          <a:prstGeom prst="rect">
            <a:avLst/>
          </a:prstGeom>
          <a:noFill/>
        </p:spPr>
        <p:txBody>
          <a:bodyPr wrap="square" rtlCol="0">
            <a:noAutofit/>
          </a:bodyPr>
          <a:lstStyle/>
          <a:p>
            <a:pPr algn="ctr"/>
            <a:r>
              <a:rPr lang="en-US" altLang="zh-CN" sz="1000" dirty="0">
                <a:solidFill>
                  <a:schemeClr val="bg1"/>
                </a:solidFill>
              </a:rPr>
              <a:t>#6 Deployment</a:t>
            </a:r>
            <a:br>
              <a:rPr lang="en-US" altLang="zh-CN" sz="1000" dirty="0">
                <a:solidFill>
                  <a:schemeClr val="bg1"/>
                </a:solidFill>
              </a:rPr>
            </a:br>
            <a:r>
              <a:rPr lang="en-US" altLang="zh-CN" sz="1000" dirty="0">
                <a:solidFill>
                  <a:schemeClr val="bg1"/>
                </a:solidFill>
              </a:rPr>
              <a:t>Apply the model to business practice to realize the business value of data analysis and mining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12000">
              <a:schemeClr val="accent1">
                <a:lumMod val="45000"/>
                <a:lumOff val="55000"/>
                <a:alpha val="0"/>
              </a:schemeClr>
            </a:gs>
            <a:gs pos="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90469"/>
            <a:ext cx="12192000" cy="429354"/>
          </a:xfrm>
        </p:spPr>
        <p:txBody>
          <a:bodyPr>
            <a:normAutofit/>
          </a:bodyPr>
          <a:lstStyle/>
          <a:p>
            <a:pPr algn="ctr"/>
            <a:r>
              <a:rPr lang="en-US" sz="2400" b="1" dirty="0"/>
              <a:t>Machine Learning Techniques for Heart Disease Prediction: a CRISP-DM Methodology</a:t>
            </a:r>
            <a:endParaRPr lang="en-MY" sz="2400" b="1" dirty="0"/>
          </a:p>
        </p:txBody>
      </p:sp>
      <p:sp>
        <p:nvSpPr>
          <p:cNvPr id="11" name="Title 1"/>
          <p:cNvSpPr txBox="1"/>
          <p:nvPr/>
        </p:nvSpPr>
        <p:spPr>
          <a:xfrm>
            <a:off x="4315139" y="351285"/>
            <a:ext cx="3206859" cy="4293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MY" sz="1050" b="1" i="0" dirty="0">
                <a:effectLst/>
                <a:latin typeface="Century Gothic" panose="020B0502020202020204" pitchFamily="34" charset="0"/>
              </a:rPr>
              <a:t>WQD7003 DATA ANALYTICS | Group Project</a:t>
            </a:r>
          </a:p>
        </p:txBody>
      </p:sp>
      <p:sp>
        <p:nvSpPr>
          <p:cNvPr id="9" name="文本框 8"/>
          <p:cNvSpPr txBox="1"/>
          <p:nvPr/>
        </p:nvSpPr>
        <p:spPr>
          <a:xfrm>
            <a:off x="386948" y="1804396"/>
            <a:ext cx="1505585" cy="1040765"/>
          </a:xfrm>
          <a:prstGeom prst="rect">
            <a:avLst/>
          </a:prstGeom>
          <a:noFill/>
        </p:spPr>
        <p:txBody>
          <a:bodyPr wrap="square" rtlCol="0">
            <a:noAutofit/>
          </a:bodyPr>
          <a:lstStyle/>
          <a:p>
            <a:pPr algn="ctr"/>
            <a:r>
              <a:rPr lang="en-US" altLang="zh-CN" sz="1000" dirty="0">
                <a:solidFill>
                  <a:schemeClr val="bg1"/>
                </a:solidFill>
              </a:rPr>
              <a:t>#6 Deployment</a:t>
            </a:r>
            <a:br>
              <a:rPr lang="en-US" altLang="zh-CN" sz="1000" dirty="0">
                <a:solidFill>
                  <a:schemeClr val="bg1"/>
                </a:solidFill>
              </a:rPr>
            </a:br>
            <a:r>
              <a:rPr lang="en-US" altLang="zh-CN" sz="1000" dirty="0">
                <a:solidFill>
                  <a:schemeClr val="bg1"/>
                </a:solidFill>
              </a:rPr>
              <a:t>Apply the model to business practice to realize the business value of data analysis and mining</a:t>
            </a:r>
          </a:p>
        </p:txBody>
      </p:sp>
      <p:sp>
        <p:nvSpPr>
          <p:cNvPr id="13" name="文本框 12">
            <a:extLst>
              <a:ext uri="{FF2B5EF4-FFF2-40B4-BE49-F238E27FC236}">
                <a16:creationId xmlns:a16="http://schemas.microsoft.com/office/drawing/2014/main" id="{FAEE0022-0156-5569-47EA-BA64C187DBAD}"/>
              </a:ext>
            </a:extLst>
          </p:cNvPr>
          <p:cNvSpPr txBox="1"/>
          <p:nvPr/>
        </p:nvSpPr>
        <p:spPr>
          <a:xfrm>
            <a:off x="4125157" y="780639"/>
            <a:ext cx="3396841" cy="646331"/>
          </a:xfrm>
          <a:prstGeom prst="rect">
            <a:avLst/>
          </a:prstGeom>
          <a:noFill/>
        </p:spPr>
        <p:txBody>
          <a:bodyPr wrap="square" rtlCol="0">
            <a:spAutoFit/>
          </a:bodyPr>
          <a:lstStyle/>
          <a:p>
            <a:pPr algn="ctr"/>
            <a:r>
              <a:rPr lang="en-US" altLang="zh-CN" dirty="0"/>
              <a:t>Appendix</a:t>
            </a:r>
          </a:p>
          <a:p>
            <a:pPr algn="ctr"/>
            <a:r>
              <a:rPr lang="en-US" altLang="zh-CN" dirty="0"/>
              <a:t>Display of the dataset in use</a:t>
            </a:r>
            <a:endParaRPr lang="zh-CN" altLang="en-US" dirty="0"/>
          </a:p>
        </p:txBody>
      </p:sp>
      <p:grpSp>
        <p:nvGrpSpPr>
          <p:cNvPr id="4" name="Group 3">
            <a:extLst>
              <a:ext uri="{FF2B5EF4-FFF2-40B4-BE49-F238E27FC236}">
                <a16:creationId xmlns:a16="http://schemas.microsoft.com/office/drawing/2014/main" id="{2D39FD51-848B-2718-F25F-3D6938866311}"/>
              </a:ext>
            </a:extLst>
          </p:cNvPr>
          <p:cNvGrpSpPr/>
          <p:nvPr/>
        </p:nvGrpSpPr>
        <p:grpSpPr>
          <a:xfrm>
            <a:off x="144106" y="1538886"/>
            <a:ext cx="11884626" cy="4915135"/>
            <a:chOff x="10756" y="1576986"/>
            <a:chExt cx="11884626" cy="4915135"/>
          </a:xfrm>
        </p:grpSpPr>
        <p:pic>
          <p:nvPicPr>
            <p:cNvPr id="8" name="图片 7">
              <a:extLst>
                <a:ext uri="{FF2B5EF4-FFF2-40B4-BE49-F238E27FC236}">
                  <a16:creationId xmlns:a16="http://schemas.microsoft.com/office/drawing/2014/main" id="{AB4B5397-75EC-D005-C56A-F443497138C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1837802"/>
              <a:ext cx="5799382" cy="2921064"/>
            </a:xfrm>
            <a:prstGeom prst="rect">
              <a:avLst/>
            </a:prstGeom>
          </p:spPr>
        </p:pic>
        <p:grpSp>
          <p:nvGrpSpPr>
            <p:cNvPr id="3" name="Group 2">
              <a:extLst>
                <a:ext uri="{FF2B5EF4-FFF2-40B4-BE49-F238E27FC236}">
                  <a16:creationId xmlns:a16="http://schemas.microsoft.com/office/drawing/2014/main" id="{AF4BE519-3DEC-6CA6-5D81-6094103F5865}"/>
                </a:ext>
              </a:extLst>
            </p:cNvPr>
            <p:cNvGrpSpPr/>
            <p:nvPr/>
          </p:nvGrpSpPr>
          <p:grpSpPr>
            <a:xfrm>
              <a:off x="10756" y="1576986"/>
              <a:ext cx="6180270" cy="4915135"/>
              <a:chOff x="10756" y="1784016"/>
              <a:chExt cx="6180270" cy="4915135"/>
            </a:xfrm>
          </p:grpSpPr>
          <p:pic>
            <p:nvPicPr>
              <p:cNvPr id="12" name="图片 11">
                <a:extLst>
                  <a:ext uri="{FF2B5EF4-FFF2-40B4-BE49-F238E27FC236}">
                    <a16:creationId xmlns:a16="http://schemas.microsoft.com/office/drawing/2014/main" id="{ACAE8A49-B3FB-E564-8F4B-ED4EF5359D0E}"/>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1042" b="11011"/>
              <a:stretch/>
            </p:blipFill>
            <p:spPr>
              <a:xfrm>
                <a:off x="48409" y="1784016"/>
                <a:ext cx="6142617" cy="3226912"/>
              </a:xfrm>
              <a:prstGeom prst="rect">
                <a:avLst/>
              </a:prstGeom>
            </p:spPr>
          </p:pic>
          <p:pic>
            <p:nvPicPr>
              <p:cNvPr id="15" name="图片 14">
                <a:extLst>
                  <a:ext uri="{FF2B5EF4-FFF2-40B4-BE49-F238E27FC236}">
                    <a16:creationId xmlns:a16="http://schemas.microsoft.com/office/drawing/2014/main" id="{22B36524-DBCD-8945-73B1-A6CDD8B8115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756" y="5081991"/>
                <a:ext cx="4760259" cy="1617160"/>
              </a:xfrm>
              <a:prstGeom prst="rect">
                <a:avLst/>
              </a:prstGeom>
            </p:spPr>
          </p:pic>
        </p:grpSp>
      </p:grpSp>
    </p:spTree>
    <p:extLst>
      <p:ext uri="{BB962C8B-B14F-4D97-AF65-F5344CB8AC3E}">
        <p14:creationId xmlns:p14="http://schemas.microsoft.com/office/powerpoint/2010/main" val="2430521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f1319ca7-8d59-4702-93d9-328535ecb767"/>
  <p:tag name="COMMONDATA" val="eyJoZGlkIjoiYTA5OTQ0YWZhOTljZmMzMmExMWU3MGYwNGU3NGRhMmQifQ=="/>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60ac2a91-bd26-4e75-8ef4-01a3b11eafae}"/>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5a6717fa-502c-4a6c-821c-c92762db018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38</TotalTime>
  <Words>873</Words>
  <Application>Microsoft Office PowerPoint</Application>
  <PresentationFormat>Widescreen</PresentationFormat>
  <Paragraphs>84</Paragraphs>
  <Slides>4</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等线</vt:lpstr>
      <vt:lpstr>Arial</vt:lpstr>
      <vt:lpstr>Calibri</vt:lpstr>
      <vt:lpstr>Calibri Light</vt:lpstr>
      <vt:lpstr>Century Gothic</vt:lpstr>
      <vt:lpstr>Söhne</vt:lpstr>
      <vt:lpstr>Office Theme</vt:lpstr>
      <vt:lpstr>PowerPoint Presentation</vt:lpstr>
      <vt:lpstr>Machine Learning Techniques for Heart Disease Prediction: a CRISP-DM Methodology</vt:lpstr>
      <vt:lpstr>Machine Learning Techniques for Heart Disease Prediction: a CRISP-DM Methodology</vt:lpstr>
      <vt:lpstr>Machine Learning Techniques for Heart Disease Prediction: a CRISP-DM Methodology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Techniques for Heart Disease Prediction: a CRISP-DM Methodology</dc:title>
  <dc:creator>Kris Dinata</dc:creator>
  <cp:lastModifiedBy>Kristian Surya Dinata</cp:lastModifiedBy>
  <cp:revision>9</cp:revision>
  <dcterms:created xsi:type="dcterms:W3CDTF">2023-04-09T03:01:00Z</dcterms:created>
  <dcterms:modified xsi:type="dcterms:W3CDTF">2023-05-02T09:46:39Z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EACFF31D52064C25B92429E284673663_12</vt:lpwstr>
  </property>
  <property fmtid="{D5CDD505-2E9C-101B-9397-08002B2CF9AE}" pid="3" name="KSOProductBuildVer">
    <vt:lpwstr>2052-11.1.0.14036</vt:lpwstr>
  </property>
</Properties>
</file>