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0C1C-B2AD-48C3-81D8-51DF6D8A5D6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DCCD1C7-9E83-4D46-8DC1-A971F28F65E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55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0C1C-B2AD-48C3-81D8-51DF6D8A5D6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D1C7-9E83-4D46-8DC1-A971F28F65E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65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0C1C-B2AD-48C3-81D8-51DF6D8A5D6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D1C7-9E83-4D46-8DC1-A971F28F65E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11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0C1C-B2AD-48C3-81D8-51DF6D8A5D6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D1C7-9E83-4D46-8DC1-A971F28F65E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53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0C1C-B2AD-48C3-81D8-51DF6D8A5D6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D1C7-9E83-4D46-8DC1-A971F28F65E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34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0C1C-B2AD-48C3-81D8-51DF6D8A5D6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D1C7-9E83-4D46-8DC1-A971F28F65E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09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0C1C-B2AD-48C3-81D8-51DF6D8A5D6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D1C7-9E83-4D46-8DC1-A971F28F65E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64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0C1C-B2AD-48C3-81D8-51DF6D8A5D6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D1C7-9E83-4D46-8DC1-A971F28F65E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27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0C1C-B2AD-48C3-81D8-51DF6D8A5D6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D1C7-9E83-4D46-8DC1-A971F28F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0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0C1C-B2AD-48C3-81D8-51DF6D8A5D6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D1C7-9E83-4D46-8DC1-A971F28F65E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48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6730C1C-B2AD-48C3-81D8-51DF6D8A5D6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D1C7-9E83-4D46-8DC1-A971F28F65E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89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30C1C-B2AD-48C3-81D8-51DF6D8A5D6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DCCD1C7-9E83-4D46-8DC1-A971F28F65E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88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Restourant</a:t>
            </a:r>
            <a:r>
              <a:rPr lang="en-US" dirty="0" smtClean="0"/>
              <a:t> “Yummy”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sz="2400" b="1" dirty="0" smtClean="0"/>
              <a:t>Изготвил: Кристиан Проданов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6793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bg-BG" sz="3600" dirty="0"/>
              <a:t>Развитие и нововъведения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041" y="1853754"/>
            <a:ext cx="6939420" cy="3450613"/>
          </a:xfrm>
        </p:spPr>
        <p:txBody>
          <a:bodyPr>
            <a:noAutofit/>
          </a:bodyPr>
          <a:lstStyle/>
          <a:p>
            <a:pPr marL="0" indent="0">
              <a:spcAft>
                <a:spcPts val="3600"/>
              </a:spcAft>
              <a:buNone/>
            </a:pPr>
            <a:r>
              <a:rPr lang="bg-BG" sz="2700" dirty="0"/>
              <a:t>Бъдещите </a:t>
            </a:r>
            <a:r>
              <a:rPr lang="bg-BG" sz="2700" dirty="0" smtClean="0"/>
              <a:t>ми </a:t>
            </a:r>
            <a:r>
              <a:rPr lang="bg-BG" sz="2700" dirty="0"/>
              <a:t>цели включват:</a:t>
            </a:r>
          </a:p>
          <a:p>
            <a:pPr lvl="1">
              <a:spcAft>
                <a:spcPts val="3600"/>
              </a:spcAft>
              <a:buFont typeface="Wingdings" panose="05000000000000000000" pitchFamily="2" charset="2"/>
              <a:buChar char="§"/>
            </a:pPr>
            <a:r>
              <a:rPr lang="bg-BG" sz="2700" dirty="0"/>
              <a:t>графичен потребителски интерфейс </a:t>
            </a:r>
            <a:r>
              <a:rPr lang="en-US" sz="2700" dirty="0"/>
              <a:t>(</a:t>
            </a:r>
            <a:r>
              <a:rPr lang="bg-BG" sz="2700" dirty="0"/>
              <a:t>ГПИ</a:t>
            </a:r>
            <a:r>
              <a:rPr lang="en-US" sz="2700" dirty="0"/>
              <a:t>)</a:t>
            </a:r>
            <a:endParaRPr lang="bg-BG" sz="2700" dirty="0"/>
          </a:p>
          <a:p>
            <a:pPr lvl="1">
              <a:spcAft>
                <a:spcPts val="3600"/>
              </a:spcAft>
              <a:buFont typeface="Wingdings" panose="05000000000000000000" pitchFamily="2" charset="2"/>
              <a:buChar char="§"/>
            </a:pPr>
            <a:r>
              <a:rPr lang="bg-BG" sz="2700" dirty="0"/>
              <a:t>разширяване на функционалността</a:t>
            </a:r>
          </a:p>
          <a:p>
            <a:pPr lvl="1">
              <a:spcAft>
                <a:spcPts val="3600"/>
              </a:spcAft>
              <a:buFont typeface="Wingdings" panose="05000000000000000000" pitchFamily="2" charset="2"/>
              <a:buChar char="§"/>
            </a:pPr>
            <a:r>
              <a:rPr lang="bg-BG" sz="2700" dirty="0"/>
              <a:t>добавяне на нови таблици в БД</a:t>
            </a:r>
            <a:endParaRPr lang="en-US" sz="2700" dirty="0"/>
          </a:p>
          <a:p>
            <a:pPr marL="0" indent="0">
              <a:buNone/>
            </a:pPr>
            <a:endParaRPr lang="en-US" sz="2700" dirty="0"/>
          </a:p>
        </p:txBody>
      </p:sp>
      <p:pic>
        <p:nvPicPr>
          <p:cNvPr id="1026" name="Picture 2" descr="ЕЛАНА Фонд Мениджмънт премахва таксите за обратно изкупуване за всички свои  фондове - Bloomber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950" y="2265822"/>
            <a:ext cx="4625975" cy="259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03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ИЗПОЛЗВАНА ЛИТЕРАТУРА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>
                <a:hlinkClick r:id="rId2"/>
              </a:rPr>
              <a:t>https://</a:t>
            </a:r>
            <a:r>
              <a:rPr lang="en-US" sz="2800" b="1" u="sng" dirty="0" smtClean="0">
                <a:hlinkClick r:id="rId2"/>
              </a:rPr>
              <a:t>bg.wikipedia.org/wiki</a:t>
            </a:r>
            <a:r>
              <a:rPr lang="bg-BG" sz="2800" b="1" u="sng" dirty="0" smtClean="0">
                <a:hlinkClick r:id="rId2"/>
              </a:rPr>
              <a:t>/Ресторант</a:t>
            </a:r>
          </a:p>
          <a:p>
            <a:pPr marL="0" indent="0">
              <a:buNone/>
            </a:pPr>
            <a:r>
              <a:rPr lang="en-US" sz="2800" b="1" u="sng" dirty="0" smtClean="0">
                <a:hlinkClick r:id="rId2"/>
              </a:rPr>
              <a:t>https</a:t>
            </a:r>
            <a:r>
              <a:rPr lang="en-US" sz="2800" b="1" u="sng" dirty="0">
                <a:hlinkClick r:id="rId2"/>
              </a:rPr>
              <a:t>://docs.microsoft.com/en-us/dotnet/csharp</a:t>
            </a:r>
            <a:r>
              <a:rPr lang="en-US" sz="2800" b="1" u="sng" dirty="0" smtClean="0">
                <a:hlinkClick r:id="rId2"/>
              </a:rPr>
              <a:t>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283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077" y="2755565"/>
            <a:ext cx="11395676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6600" dirty="0" smtClean="0"/>
              <a:t>БЛАГОДАРЯ ЗА ВНИМАНИЕТО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98775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Цели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9440" y="1853754"/>
            <a:ext cx="8832289" cy="611365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bg-BG" sz="2800" b="1" dirty="0" smtClean="0"/>
              <a:t>Прототип на ресторантна програма</a:t>
            </a:r>
            <a:endParaRPr lang="bg-BG" sz="2800" b="1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bg-BG" sz="2800" dirty="0" smtClean="0"/>
              <a:t>К</a:t>
            </a:r>
            <a:r>
              <a:rPr lang="en-US" sz="2800" dirty="0" err="1" smtClean="0"/>
              <a:t>онзолен</a:t>
            </a:r>
            <a:r>
              <a:rPr lang="en-US" sz="2800" dirty="0" smtClean="0"/>
              <a:t> </a:t>
            </a:r>
            <a:r>
              <a:rPr lang="en-US" sz="2800" dirty="0" err="1"/>
              <a:t>интерфейс</a:t>
            </a:r>
            <a:endParaRPr lang="bg-BG" sz="28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bg-BG" sz="2800" dirty="0" err="1" smtClean="0"/>
              <a:t>Д</a:t>
            </a:r>
            <a:r>
              <a:rPr lang="en-US" sz="2800" dirty="0" err="1" smtClean="0"/>
              <a:t>обавяне</a:t>
            </a:r>
            <a:r>
              <a:rPr lang="en-US" sz="2800" dirty="0" smtClean="0"/>
              <a:t> </a:t>
            </a:r>
            <a:r>
              <a:rPr lang="en-US" sz="2800" dirty="0" err="1"/>
              <a:t>на</a:t>
            </a:r>
            <a:r>
              <a:rPr lang="bg-BG" sz="2800" dirty="0"/>
              <a:t>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bg-BG" sz="2400" b="1" dirty="0" smtClean="0"/>
              <a:t>Храна за меню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bg-BG" sz="2400" b="1" dirty="0" smtClean="0"/>
              <a:t>Персонал</a:t>
            </a:r>
            <a:r>
              <a:rPr lang="en-US" sz="2400" b="1" dirty="0" smtClean="0"/>
              <a:t> </a:t>
            </a:r>
            <a:endParaRPr lang="bg-BG" sz="2400" b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bg-BG" sz="2400" b="1" dirty="0" smtClean="0"/>
              <a:t>Поръчки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bg-BG" sz="2400" b="1" dirty="0" smtClean="0"/>
              <a:t>Резервации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bg-BG" sz="2400" b="1" dirty="0" smtClean="0"/>
              <a:t>Статус на маси</a:t>
            </a:r>
            <a:endParaRPr lang="bg-BG" sz="2400" b="1" dirty="0"/>
          </a:p>
          <a:p>
            <a:pPr marL="0" indent="0" algn="just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415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Основни етапи в реализацията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bg-BG" sz="2800" dirty="0"/>
              <a:t>Обсъждане и събиране на идеи за приложението</a:t>
            </a:r>
            <a:endParaRPr lang="en-US" sz="2800" dirty="0"/>
          </a:p>
          <a:p>
            <a:pPr marL="457200" lvl="0" indent="-457200">
              <a:buFont typeface="+mj-lt"/>
              <a:buAutoNum type="arabicPeriod"/>
            </a:pPr>
            <a:r>
              <a:rPr lang="bg-BG" sz="2800" dirty="0"/>
              <a:t>Търсене на информация от сферата на медицината</a:t>
            </a:r>
            <a:endParaRPr lang="en-US" sz="2800" dirty="0"/>
          </a:p>
          <a:p>
            <a:pPr marL="457200" lvl="0" indent="-457200">
              <a:buFont typeface="+mj-lt"/>
              <a:buAutoNum type="arabicPeriod"/>
            </a:pPr>
            <a:r>
              <a:rPr lang="bg-BG" sz="2800" dirty="0"/>
              <a:t>Обсъждане на дизайн и релации между таблиците в БД</a:t>
            </a:r>
            <a:endParaRPr lang="en-US" sz="2800" dirty="0"/>
          </a:p>
          <a:p>
            <a:pPr marL="457200" lvl="0" indent="-457200">
              <a:buFont typeface="+mj-lt"/>
              <a:buAutoNum type="arabicPeriod"/>
            </a:pPr>
            <a:r>
              <a:rPr lang="bg-BG" sz="2800" dirty="0"/>
              <a:t>Създаване на БД</a:t>
            </a:r>
            <a:endParaRPr lang="en-US" sz="2800" dirty="0"/>
          </a:p>
          <a:p>
            <a:pPr marL="457200" lvl="0" indent="-457200">
              <a:buFont typeface="+mj-lt"/>
              <a:buAutoNum type="arabicPeriod"/>
            </a:pPr>
            <a:r>
              <a:rPr lang="bg-BG" sz="2800" dirty="0"/>
              <a:t>Въвеждане на информация в БД</a:t>
            </a:r>
            <a:endParaRPr lang="en-US" sz="2800" dirty="0"/>
          </a:p>
          <a:p>
            <a:pPr marL="457200" lvl="0" indent="-457200">
              <a:buFont typeface="+mj-lt"/>
              <a:buAutoNum type="arabicPeriod"/>
            </a:pPr>
            <a:r>
              <a:rPr lang="bg-BG" sz="2800" dirty="0"/>
              <a:t>Създаване на проект във </a:t>
            </a:r>
            <a:r>
              <a:rPr lang="en-US" sz="2800" dirty="0"/>
              <a:t>Visual </a:t>
            </a:r>
            <a:r>
              <a:rPr lang="en-US" sz="2800" dirty="0" smtClean="0"/>
              <a:t>Studio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960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Основни етапи в реализацията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800" dirty="0"/>
              <a:t>7.  </a:t>
            </a:r>
            <a:r>
              <a:rPr lang="bg-BG" sz="2800" dirty="0"/>
              <a:t>Използване на трислойна архитектура</a:t>
            </a:r>
            <a:endParaRPr lang="en-US" sz="2800" dirty="0"/>
          </a:p>
          <a:p>
            <a:pPr marL="0" lvl="0" indent="0">
              <a:buNone/>
            </a:pPr>
            <a:r>
              <a:rPr lang="en-US" sz="2800" dirty="0"/>
              <a:t>8.  </a:t>
            </a:r>
            <a:r>
              <a:rPr lang="bg-BG" sz="2800" dirty="0"/>
              <a:t>Свързване на БД с проекта</a:t>
            </a:r>
            <a:endParaRPr lang="en-US" sz="2800" dirty="0"/>
          </a:p>
          <a:p>
            <a:pPr marL="0" lvl="0" indent="0">
              <a:buNone/>
            </a:pPr>
            <a:r>
              <a:rPr lang="en-US" sz="2800" dirty="0"/>
              <a:t>9.  </a:t>
            </a:r>
            <a:r>
              <a:rPr lang="bg-BG" sz="2800" dirty="0"/>
              <a:t>Конструиране на заявки към БД</a:t>
            </a:r>
            <a:endParaRPr lang="en-US" sz="2800" dirty="0"/>
          </a:p>
          <a:p>
            <a:pPr marL="0" lvl="0" indent="0">
              <a:buNone/>
            </a:pPr>
            <a:r>
              <a:rPr lang="en-US" sz="2800" dirty="0"/>
              <a:t>10.  </a:t>
            </a:r>
            <a:r>
              <a:rPr lang="bg-BG" sz="2800" dirty="0"/>
              <a:t>Писане на компонентни тестове и </a:t>
            </a:r>
            <a:r>
              <a:rPr lang="bg-BG" sz="2800" dirty="0" err="1"/>
              <a:t>дебъгинг</a:t>
            </a:r>
            <a:endParaRPr lang="en-US" sz="2800" dirty="0"/>
          </a:p>
          <a:p>
            <a:pPr marL="0" lvl="0" indent="0">
              <a:buNone/>
            </a:pPr>
            <a:r>
              <a:rPr lang="en-US" sz="2800" dirty="0"/>
              <a:t>11.  </a:t>
            </a:r>
            <a:r>
              <a:rPr lang="bg-BG" sz="2800" dirty="0"/>
              <a:t>Писане на </a:t>
            </a:r>
            <a:r>
              <a:rPr lang="bg-BG" sz="2800" dirty="0" smtClean="0"/>
              <a:t>документация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701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Използвани технологии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404217"/>
            <a:ext cx="6080760" cy="3311189"/>
          </a:xfrm>
        </p:spPr>
        <p:txBody>
          <a:bodyPr>
            <a:noAutofit/>
          </a:bodyPr>
          <a:lstStyle/>
          <a:p>
            <a:pPr marL="0" indent="0">
              <a:spcAft>
                <a:spcPts val="3000"/>
              </a:spcAft>
              <a:buNone/>
            </a:pPr>
            <a:r>
              <a:rPr lang="bg-BG" sz="2800" dirty="0"/>
              <a:t>За реализация на проекта използваме:</a:t>
            </a:r>
          </a:p>
          <a:p>
            <a:pPr lvl="1">
              <a:spcAft>
                <a:spcPts val="3000"/>
              </a:spcAft>
              <a:buFont typeface="Wingdings" panose="05000000000000000000" pitchFamily="2" charset="2"/>
              <a:buChar char="§"/>
            </a:pPr>
            <a:r>
              <a:rPr lang="en-US" sz="2800" b="1" dirty="0"/>
              <a:t>Visual Studio</a:t>
            </a:r>
          </a:p>
          <a:p>
            <a:pPr lvl="1">
              <a:spcAft>
                <a:spcPts val="3000"/>
              </a:spcAft>
              <a:buFont typeface="Wingdings" panose="05000000000000000000" pitchFamily="2" charset="2"/>
              <a:buChar char="§"/>
            </a:pPr>
            <a:r>
              <a:rPr lang="en-US" sz="2800" b="1" dirty="0"/>
              <a:t>SQL Server Management Studio (</a:t>
            </a:r>
            <a:r>
              <a:rPr lang="en-US" sz="2800" b="1" dirty="0" smtClean="0"/>
              <a:t>SSMS)</a:t>
            </a:r>
          </a:p>
        </p:txBody>
      </p:sp>
      <p:pic>
        <p:nvPicPr>
          <p:cNvPr id="5" name="Picture 4" descr="How to install the MS SQL Server step by step with screenshots  illustrations 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787" y="4059811"/>
            <a:ext cx="892188" cy="86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Visual Studio Logo transparent PNG - Stick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949" y="2404217"/>
            <a:ext cx="864355" cy="89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70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РЕАЛИЗАЦИЯ НА ПРИЛОЖЕНИЕТО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7069" y="1721709"/>
            <a:ext cx="4835236" cy="34272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600" dirty="0" smtClean="0"/>
              <a:t>Използвам локална база данни </a:t>
            </a:r>
            <a:r>
              <a:rPr lang="en-US" sz="2600" dirty="0" err="1" smtClean="0"/>
              <a:t>ProektDB</a:t>
            </a:r>
            <a:r>
              <a:rPr lang="bg-BG" sz="2600" dirty="0" smtClean="0"/>
              <a:t>. Тя съдържа следните таблици:</a:t>
            </a:r>
          </a:p>
          <a:p>
            <a:pPr lvl="1" algn="just"/>
            <a:r>
              <a:rPr lang="en-US" sz="2600" b="1" dirty="0" err="1" smtClean="0"/>
              <a:t>MenuItems</a:t>
            </a:r>
            <a:endParaRPr lang="en-US" sz="2600" b="1" dirty="0"/>
          </a:p>
          <a:p>
            <a:pPr lvl="1" algn="just"/>
            <a:r>
              <a:rPr lang="en-US" sz="2600" b="1" dirty="0" smtClean="0"/>
              <a:t>Employees</a:t>
            </a:r>
            <a:endParaRPr lang="en-US" sz="2600" b="1" dirty="0"/>
          </a:p>
          <a:p>
            <a:pPr lvl="1" algn="just"/>
            <a:r>
              <a:rPr lang="en-US" sz="2600" b="1" dirty="0" smtClean="0"/>
              <a:t>Orders</a:t>
            </a:r>
            <a:endParaRPr lang="en-US" sz="2600" b="1" dirty="0"/>
          </a:p>
          <a:p>
            <a:pPr lvl="1" algn="just"/>
            <a:r>
              <a:rPr lang="en-US" sz="2600" b="1" dirty="0" smtClean="0"/>
              <a:t>Reservations</a:t>
            </a:r>
            <a:endParaRPr lang="en-US" sz="2600" b="1" dirty="0"/>
          </a:p>
          <a:p>
            <a:pPr lvl="1" algn="just"/>
            <a:r>
              <a:rPr lang="en-US" sz="2600" b="1" dirty="0" smtClean="0"/>
              <a:t>Tables</a:t>
            </a:r>
            <a:endParaRPr lang="en-US" sz="2600" b="1" dirty="0"/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4" name="image1.png" descr="Graphical user interface, application, website&#10;&#10;Description automatically generated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06952" y="1605654"/>
            <a:ext cx="5972175" cy="35433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6772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РЕАЛИЗАЦИЯ НА ПРИЛОЖЕНИЕТО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223" y="1853754"/>
            <a:ext cx="5323294" cy="3450613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bg-BG" sz="2600" dirty="0"/>
              <a:t>За кодовата част </a:t>
            </a:r>
            <a:r>
              <a:rPr lang="bg-BG" sz="2600" dirty="0" smtClean="0"/>
              <a:t>използвам </a:t>
            </a:r>
            <a:r>
              <a:rPr lang="en-US" sz="2600" b="1" dirty="0"/>
              <a:t>Visual Studio</a:t>
            </a:r>
            <a:r>
              <a:rPr lang="en-US" sz="2600" dirty="0"/>
              <a:t>, </a:t>
            </a:r>
            <a:r>
              <a:rPr lang="bg-BG" sz="2600" dirty="0"/>
              <a:t>а класовете </a:t>
            </a:r>
            <a:r>
              <a:rPr lang="bg-BG" sz="2600" dirty="0" smtClean="0"/>
              <a:t>са </a:t>
            </a:r>
            <a:r>
              <a:rPr lang="bg-BG" sz="2600" dirty="0"/>
              <a:t>разпределени в следните папки:</a:t>
            </a:r>
          </a:p>
          <a:p>
            <a:pPr lvl="1" indent="-457200" algn="just">
              <a:buFont typeface="Wingdings" panose="05000000000000000000" pitchFamily="2" charset="2"/>
              <a:buChar char="§"/>
            </a:pPr>
            <a:r>
              <a:rPr lang="en-US" sz="2600" b="1" dirty="0"/>
              <a:t>Business</a:t>
            </a:r>
          </a:p>
          <a:p>
            <a:pPr lvl="1" indent="-457200" algn="just">
              <a:buFont typeface="Wingdings" panose="05000000000000000000" pitchFamily="2" charset="2"/>
              <a:buChar char="§"/>
            </a:pPr>
            <a:r>
              <a:rPr lang="en-US" sz="2600" b="1" dirty="0"/>
              <a:t>Data</a:t>
            </a:r>
          </a:p>
          <a:p>
            <a:pPr lvl="2" indent="-457200" algn="just">
              <a:buFont typeface="Wingdings" panose="05000000000000000000" pitchFamily="2" charset="2"/>
              <a:buChar char="§"/>
            </a:pPr>
            <a:r>
              <a:rPr lang="en-US" sz="2600" b="1" dirty="0"/>
              <a:t>Models</a:t>
            </a:r>
          </a:p>
          <a:p>
            <a:pPr lvl="1" indent="-457200" algn="just">
              <a:buFont typeface="Wingdings" panose="05000000000000000000" pitchFamily="2" charset="2"/>
              <a:buChar char="§"/>
            </a:pPr>
            <a:r>
              <a:rPr lang="en-US" sz="2600" b="1" dirty="0" smtClean="0"/>
              <a:t>Presentation</a:t>
            </a:r>
            <a:endParaRPr lang="en-US" sz="2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140" y="2040317"/>
            <a:ext cx="3500173" cy="326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6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РЕАЛИЗАЦИЯ НА ПРИЛОЖЕНИЕТО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54" y="2102479"/>
            <a:ext cx="4276182" cy="201232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300" y="4677333"/>
            <a:ext cx="2886478" cy="6954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673" y="2291468"/>
            <a:ext cx="5049204" cy="299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РЕАЛИЗАЦИЯ НА ПРИЛОЖЕНИЕТО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62" y="3852265"/>
            <a:ext cx="3511652" cy="21639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06" y="2720602"/>
            <a:ext cx="5181035" cy="22136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6" y="1933718"/>
            <a:ext cx="4077269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48</TotalTime>
  <Words>207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Wingdings</vt:lpstr>
      <vt:lpstr>Gallery</vt:lpstr>
      <vt:lpstr>Restourant “Yummy”</vt:lpstr>
      <vt:lpstr>Цели</vt:lpstr>
      <vt:lpstr>Основни етапи в реализацията</vt:lpstr>
      <vt:lpstr>Основни етапи в реализацията</vt:lpstr>
      <vt:lpstr>Използвани технологии</vt:lpstr>
      <vt:lpstr>РЕАЛИЗАЦИЯ НА ПРИЛОЖЕНИЕТО</vt:lpstr>
      <vt:lpstr>РЕАЛИЗАЦИЯ НА ПРИЛОЖЕНИЕТО</vt:lpstr>
      <vt:lpstr>РЕАЛИЗАЦИЯ НА ПРИЛОЖЕНИЕТО</vt:lpstr>
      <vt:lpstr>РЕАЛИЗАЦИЯ НА ПРИЛОЖЕНИЕТО</vt:lpstr>
      <vt:lpstr>Развитие и нововъведения </vt:lpstr>
      <vt:lpstr>ИЗПОЛЗВАНА ЛИТЕРАТУРА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Restourant “Yummy”</dc:title>
  <dc:creator>itkariera</dc:creator>
  <cp:lastModifiedBy>itkariera</cp:lastModifiedBy>
  <cp:revision>9</cp:revision>
  <dcterms:created xsi:type="dcterms:W3CDTF">2023-03-26T06:54:51Z</dcterms:created>
  <dcterms:modified xsi:type="dcterms:W3CDTF">2023-03-26T08:48:44Z</dcterms:modified>
</cp:coreProperties>
</file>