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handoutMasterIdLst>
    <p:handoutMasterId r:id="rId58"/>
  </p:handoutMasterIdLst>
  <p:sldIdLst>
    <p:sldId id="256" r:id="rId5"/>
    <p:sldId id="288" r:id="rId6"/>
    <p:sldId id="289" r:id="rId7"/>
    <p:sldId id="291" r:id="rId8"/>
    <p:sldId id="292" r:id="rId9"/>
    <p:sldId id="293" r:id="rId10"/>
    <p:sldId id="295" r:id="rId11"/>
    <p:sldId id="296" r:id="rId12"/>
    <p:sldId id="297" r:id="rId13"/>
    <p:sldId id="299" r:id="rId14"/>
    <p:sldId id="300" r:id="rId15"/>
    <p:sldId id="301" r:id="rId16"/>
    <p:sldId id="302" r:id="rId17"/>
    <p:sldId id="276" r:id="rId18"/>
    <p:sldId id="277" r:id="rId19"/>
    <p:sldId id="279" r:id="rId20"/>
    <p:sldId id="280" r:id="rId21"/>
    <p:sldId id="281" r:id="rId22"/>
    <p:sldId id="283" r:id="rId23"/>
    <p:sldId id="282" r:id="rId24"/>
    <p:sldId id="290" r:id="rId25"/>
    <p:sldId id="294" r:id="rId26"/>
    <p:sldId id="298" r:id="rId27"/>
    <p:sldId id="264" r:id="rId28"/>
    <p:sldId id="269" r:id="rId29"/>
    <p:sldId id="268" r:id="rId30"/>
    <p:sldId id="266" r:id="rId31"/>
    <p:sldId id="265" r:id="rId32"/>
    <p:sldId id="267" r:id="rId33"/>
    <p:sldId id="270" r:id="rId34"/>
    <p:sldId id="271" r:id="rId35"/>
    <p:sldId id="257" r:id="rId36"/>
    <p:sldId id="259" r:id="rId37"/>
    <p:sldId id="260" r:id="rId38"/>
    <p:sldId id="261" r:id="rId39"/>
    <p:sldId id="262" r:id="rId40"/>
    <p:sldId id="263" r:id="rId41"/>
    <p:sldId id="258" r:id="rId42"/>
    <p:sldId id="313" r:id="rId43"/>
    <p:sldId id="314" r:id="rId44"/>
    <p:sldId id="315" r:id="rId45"/>
    <p:sldId id="305" r:id="rId46"/>
    <p:sldId id="306" r:id="rId47"/>
    <p:sldId id="307" r:id="rId48"/>
    <p:sldId id="308" r:id="rId49"/>
    <p:sldId id="309" r:id="rId50"/>
    <p:sldId id="310" r:id="rId51"/>
    <p:sldId id="311" r:id="rId52"/>
    <p:sldId id="312" r:id="rId53"/>
    <p:sldId id="303" r:id="rId54"/>
    <p:sldId id="304" r:id="rId55"/>
    <p:sldId id="28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416021-3666-442E-AC38-F0F25D8153D6}">
          <p14:sldIdLst>
            <p14:sldId id="256"/>
          </p14:sldIdLst>
        </p14:section>
        <p14:section name="Meaning and Hypothesis" id="{848ABB22-F3DC-4C6C-94D5-664770FF7762}">
          <p14:sldIdLst>
            <p14:sldId id="288"/>
            <p14:sldId id="289"/>
            <p14:sldId id="291"/>
          </p14:sldIdLst>
        </p14:section>
        <p14:section name="Sources" id="{8E30C9CE-8F27-4FBC-AFD7-C2376F656D62}">
          <p14:sldIdLst>
            <p14:sldId id="292"/>
            <p14:sldId id="293"/>
            <p14:sldId id="295"/>
            <p14:sldId id="296"/>
            <p14:sldId id="297"/>
            <p14:sldId id="299"/>
            <p14:sldId id="300"/>
            <p14:sldId id="301"/>
            <p14:sldId id="302"/>
            <p14:sldId id="276"/>
            <p14:sldId id="277"/>
            <p14:sldId id="279"/>
            <p14:sldId id="280"/>
            <p14:sldId id="281"/>
            <p14:sldId id="283"/>
            <p14:sldId id="282"/>
          </p14:sldIdLst>
        </p14:section>
        <p14:section name="Demographics" id="{33FE20ED-CE0B-4146-85AF-36BAB3FEDF33}">
          <p14:sldIdLst>
            <p14:sldId id="290"/>
            <p14:sldId id="294"/>
            <p14:sldId id="298"/>
          </p14:sldIdLst>
        </p14:section>
        <p14:section name="Household Makeup" id="{33CB6C90-4C5C-461F-BB30-D33503CFAF4F}">
          <p14:sldIdLst>
            <p14:sldId id="264"/>
            <p14:sldId id="269"/>
            <p14:sldId id="268"/>
            <p14:sldId id="266"/>
            <p14:sldId id="265"/>
            <p14:sldId id="267"/>
            <p14:sldId id="270"/>
            <p14:sldId id="271"/>
          </p14:sldIdLst>
        </p14:section>
        <p14:section name="Education" id="{968A29F7-8DEA-4A32-B0C7-D9BD84328F8B}">
          <p14:sldIdLst>
            <p14:sldId id="257"/>
            <p14:sldId id="259"/>
            <p14:sldId id="260"/>
            <p14:sldId id="261"/>
            <p14:sldId id="262"/>
            <p14:sldId id="263"/>
            <p14:sldId id="258"/>
            <p14:sldId id="313"/>
          </p14:sldIdLst>
        </p14:section>
        <p14:section name="Political Party Preference" id="{E88F57DA-8E4F-4646-8472-4137F5056EC1}">
          <p14:sldIdLst>
            <p14:sldId id="314"/>
            <p14:sldId id="315"/>
            <p14:sldId id="305"/>
            <p14:sldId id="306"/>
            <p14:sldId id="307"/>
            <p14:sldId id="308"/>
            <p14:sldId id="309"/>
            <p14:sldId id="310"/>
            <p14:sldId id="311"/>
            <p14:sldId id="312"/>
            <p14:sldId id="303"/>
            <p14:sldId id="304"/>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F17"/>
    <a:srgbClr val="08801A"/>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97" d="100"/>
          <a:sy n="97" d="100"/>
        </p:scale>
        <p:origin x="948"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8/13/2021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52</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8/13/2021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8/13/2021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1000">
              <a:schemeClr val="accent3">
                <a:lumMod val="40000"/>
                <a:lumOff val="60000"/>
              </a:schemeClr>
            </a:gs>
            <a:gs pos="94000">
              <a:schemeClr val="accent1">
                <a:alpha val="48000"/>
                <a:lumMod val="52000"/>
                <a:lumOff val="48000"/>
              </a:schemeClr>
            </a:gs>
          </a:gsLst>
          <a:lin ang="5400000" scaled="1"/>
          <a:tileRect/>
        </a:gradFill>
        <a:effectLst/>
      </p:bgPr>
    </p:bg>
    <p:spTree>
      <p:nvGrpSpPr>
        <p:cNvPr id="1" name=""/>
        <p:cNvGrpSpPr/>
        <p:nvPr/>
      </p:nvGrpSpPr>
      <p:grpSpPr>
        <a:xfrm>
          <a:off x="0" y="0"/>
          <a:ext cx="0" cy="0"/>
          <a:chOff x="0" y="0"/>
          <a:chExt cx="0" cy="0"/>
        </a:xfrm>
      </p:grpSpPr>
      <p:pic>
        <p:nvPicPr>
          <p:cNvPr id="12" name="Picture 11" descr="Map&#10;&#10;Description automatically generated">
            <a:extLst>
              <a:ext uri="{FF2B5EF4-FFF2-40B4-BE49-F238E27FC236}">
                <a16:creationId xmlns:a16="http://schemas.microsoft.com/office/drawing/2014/main" id="{E291E300-61ED-4A4D-8FAC-ED7C4159DCEC}"/>
              </a:ext>
            </a:extLst>
          </p:cNvPr>
          <p:cNvPicPr>
            <a:picLocks noChangeAspect="1"/>
          </p:cNvPicPr>
          <p:nvPr/>
        </p:nvPicPr>
        <p:blipFill>
          <a:blip r:embed="rId3">
            <a:alphaModFix amt="61000"/>
            <a:extLst>
              <a:ext uri="{28A0092B-C50C-407E-A947-70E740481C1C}">
                <a14:useLocalDpi xmlns:a14="http://schemas.microsoft.com/office/drawing/2010/main" val="0"/>
              </a:ext>
            </a:extLst>
          </a:blip>
          <a:stretch>
            <a:fillRect/>
          </a:stretch>
        </p:blipFill>
        <p:spPr>
          <a:xfrm>
            <a:off x="1914865" y="2421567"/>
            <a:ext cx="8108775" cy="3941462"/>
          </a:xfrm>
          <a:prstGeom prst="rect">
            <a:avLst/>
          </a:prstGeom>
          <a:noFill/>
        </p:spPr>
      </p:pic>
      <p:sp>
        <p:nvSpPr>
          <p:cNvPr id="71" name="Freeform: Shape 7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85AE73D-71EA-4A2D-B11B-B601C22429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65103" y="1953170"/>
            <a:ext cx="8108775" cy="4640499"/>
          </a:xfrm>
          <a:prstGeom prst="rect">
            <a:avLst/>
          </a:prstGeom>
          <a:effectLst>
            <a:softEdge rad="584200"/>
          </a:effectLst>
        </p:spPr>
      </p:pic>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935040" y="1637578"/>
            <a:ext cx="3794589" cy="4725451"/>
          </a:xfrm>
          <a:solidFill>
            <a:schemeClr val="accent6">
              <a:lumMod val="60000"/>
              <a:lumOff val="40000"/>
            </a:schemeClr>
          </a:solidFill>
        </p:spPr>
        <p:txBody>
          <a:bodyPr vert="horz" lIns="91440" tIns="45720" rIns="91440" bIns="45720" rtlCol="0" anchor="ctr">
            <a:normAutofit/>
          </a:bodyPr>
          <a:lstStyle/>
          <a:p>
            <a:pPr algn="l"/>
            <a:r>
              <a:rPr lang="en-US" sz="4100" b="1" kern="1200" dirty="0">
                <a:solidFill>
                  <a:srgbClr val="FFFFFF"/>
                </a:solidFill>
                <a:latin typeface="+mj-lt"/>
                <a:ea typeface="+mj-ea"/>
                <a:cs typeface="+mj-cs"/>
              </a:rPr>
              <a:t>COVID-19 Vaccination</a:t>
            </a:r>
            <a:br>
              <a:rPr lang="en-US" sz="4100" kern="1200" dirty="0">
                <a:solidFill>
                  <a:srgbClr val="FFFFFF"/>
                </a:solidFill>
                <a:latin typeface="+mj-lt"/>
                <a:ea typeface="+mj-ea"/>
                <a:cs typeface="+mj-cs"/>
              </a:rPr>
            </a:br>
            <a:br>
              <a:rPr lang="en-US" sz="2500" kern="1200" dirty="0">
                <a:solidFill>
                  <a:srgbClr val="FFFFFF"/>
                </a:solidFill>
                <a:latin typeface="+mj-lt"/>
                <a:ea typeface="+mj-ea"/>
                <a:cs typeface="+mj-cs"/>
              </a:rPr>
            </a:br>
            <a:r>
              <a:rPr lang="en-US" sz="4100" kern="1200" dirty="0">
                <a:solidFill>
                  <a:srgbClr val="FFFFFF"/>
                </a:solidFill>
                <a:effectLst>
                  <a:outerShdw blurRad="38100" dist="38100" dir="2700000" algn="tl">
                    <a:srgbClr val="000000">
                      <a:alpha val="43137"/>
                    </a:srgbClr>
                  </a:outerShdw>
                </a:effectLst>
                <a:latin typeface="+mj-lt"/>
                <a:ea typeface="+mj-ea"/>
                <a:cs typeface="+mj-cs"/>
              </a:rPr>
              <a:t>California</a:t>
            </a:r>
            <a:br>
              <a:rPr lang="en-US" sz="4100" kern="1200" dirty="0">
                <a:solidFill>
                  <a:srgbClr val="FFFFFF"/>
                </a:solidFill>
                <a:effectLst>
                  <a:outerShdw blurRad="38100" dist="38100" dir="2700000" algn="tl">
                    <a:srgbClr val="000000">
                      <a:alpha val="43137"/>
                    </a:srgbClr>
                  </a:outerShdw>
                </a:effectLst>
                <a:latin typeface="+mj-lt"/>
                <a:ea typeface="+mj-ea"/>
                <a:cs typeface="+mj-cs"/>
              </a:rPr>
            </a:br>
            <a:br>
              <a:rPr lang="en-US" sz="4100" kern="1200" dirty="0">
                <a:solidFill>
                  <a:srgbClr val="FFFFFF"/>
                </a:solidFill>
                <a:effectLst>
                  <a:outerShdw blurRad="38100" dist="38100" dir="2700000" algn="tl">
                    <a:srgbClr val="000000">
                      <a:alpha val="43137"/>
                    </a:srgbClr>
                  </a:outerShdw>
                </a:effectLst>
                <a:latin typeface="+mj-lt"/>
                <a:ea typeface="+mj-ea"/>
                <a:cs typeface="+mj-cs"/>
              </a:rPr>
            </a:br>
            <a:endParaRPr lang="en-US" sz="4100" kern="1200" dirty="0">
              <a:solidFill>
                <a:srgbClr val="FFFFFF"/>
              </a:solidFill>
              <a:effectLst>
                <a:outerShdw blurRad="38100" dist="38100" dir="2700000" algn="tl">
                  <a:srgbClr val="000000">
                    <a:alpha val="43137"/>
                  </a:srgbClr>
                </a:outerShdw>
              </a:effectLst>
              <a:latin typeface="+mj-lt"/>
              <a:ea typeface="+mj-ea"/>
              <a:cs typeface="+mj-cs"/>
            </a:endParaRPr>
          </a:p>
        </p:txBody>
      </p:sp>
      <p:pic>
        <p:nvPicPr>
          <p:cNvPr id="1026" name="Picture 2" descr="CDC is responding to the coronavirus outbreak.">
            <a:extLst>
              <a:ext uri="{FF2B5EF4-FFF2-40B4-BE49-F238E27FC236}">
                <a16:creationId xmlns:a16="http://schemas.microsoft.com/office/drawing/2014/main" id="{14F559B2-30D5-46EE-84D4-1F699D838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97" y="307911"/>
            <a:ext cx="11707904" cy="2113136"/>
          </a:xfrm>
          <a:prstGeom prst="rect">
            <a:avLst/>
          </a:prstGeom>
          <a:effectLst>
            <a:outerShdw blurRad="711200" dist="876300" dir="7620000" sx="64000" sy="64000" algn="ctr" rotWithShape="0">
              <a:srgbClr val="000000">
                <a:alpha val="55000"/>
              </a:srgbClr>
            </a:outerShdw>
            <a:softEdge rad="203200"/>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FA83801-E336-4650-89E0-ED136C45656B}"/>
              </a:ext>
            </a:extLst>
          </p:cNvPr>
          <p:cNvSpPr txBox="1"/>
          <p:nvPr/>
        </p:nvSpPr>
        <p:spPr>
          <a:xfrm>
            <a:off x="2588692" y="4609223"/>
            <a:ext cx="2140937" cy="1923604"/>
          </a:xfrm>
          <a:prstGeom prst="rect">
            <a:avLst/>
          </a:prstGeom>
          <a:gradFill flip="none" rotWithShape="1">
            <a:gsLst>
              <a:gs pos="0">
                <a:schemeClr val="bg2">
                  <a:lumMod val="50000"/>
                </a:schemeClr>
              </a:gs>
              <a:gs pos="46000">
                <a:schemeClr val="accent1">
                  <a:alpha val="48000"/>
                  <a:lumMod val="52000"/>
                  <a:lumOff val="48000"/>
                </a:schemeClr>
              </a:gs>
            </a:gsLst>
            <a:lin ang="18900000" scaled="1"/>
            <a:tileRect/>
          </a:gradFill>
        </p:spPr>
        <p:txBody>
          <a:bodyPr wrap="square" rtlCol="0">
            <a:spAutoFit/>
          </a:bodyPr>
          <a:lstStyle/>
          <a:p>
            <a:r>
              <a:rPr lang="en-US" dirty="0">
                <a:solidFill>
                  <a:schemeClr val="accent1"/>
                </a:solidFill>
                <a:effectLst>
                  <a:outerShdw dist="310007" dir="5220000" sx="34000" sy="34000" kx="1300200" algn="ctr" rotWithShape="0">
                    <a:prstClr val="black">
                      <a:alpha val="79000"/>
                    </a:prstClr>
                  </a:outerShdw>
                </a:effectLst>
              </a:rPr>
              <a:t>Team members:</a:t>
            </a:r>
          </a:p>
          <a:p>
            <a:endParaRPr lang="en-US" sz="1100" dirty="0">
              <a:solidFill>
                <a:srgbClr val="002060"/>
              </a:solidFill>
              <a:effectLst>
                <a:outerShdw dist="310007" dir="5220000" sx="34000" sy="34000" kx="1300200" algn="ctr" rotWithShape="0">
                  <a:prstClr val="black">
                    <a:alpha val="79000"/>
                  </a:prstClr>
                </a:outerShdw>
              </a:effectLst>
            </a:endParaRPr>
          </a:p>
          <a:p>
            <a:r>
              <a:rPr lang="en-US" dirty="0">
                <a:solidFill>
                  <a:srgbClr val="002060"/>
                </a:solidFill>
                <a:effectLst>
                  <a:outerShdw dist="310007" dir="5220000" sx="34000" sy="34000" kx="1300200" algn="ctr" rotWithShape="0">
                    <a:prstClr val="black">
                      <a:alpha val="79000"/>
                    </a:prstClr>
                  </a:outerShdw>
                </a:effectLst>
              </a:rPr>
              <a:t>-  Tikaram Subedy</a:t>
            </a:r>
          </a:p>
          <a:p>
            <a:r>
              <a:rPr lang="en-US" dirty="0">
                <a:solidFill>
                  <a:srgbClr val="002060"/>
                </a:solidFill>
                <a:effectLst>
                  <a:outerShdw dist="310007" dir="5220000" sx="34000" sy="34000" kx="1300200" algn="ctr" rotWithShape="0">
                    <a:prstClr val="black">
                      <a:alpha val="79000"/>
                    </a:prstClr>
                  </a:outerShdw>
                </a:effectLst>
              </a:rPr>
              <a:t>-  Kristian Hamilton</a:t>
            </a:r>
          </a:p>
          <a:p>
            <a:r>
              <a:rPr lang="en-US" dirty="0">
                <a:solidFill>
                  <a:srgbClr val="002060"/>
                </a:solidFill>
                <a:effectLst>
                  <a:outerShdw dist="310007" dir="5220000" sx="34000" sy="34000" kx="1300200" algn="ctr" rotWithShape="0">
                    <a:prstClr val="black">
                      <a:alpha val="79000"/>
                    </a:prstClr>
                  </a:outerShdw>
                </a:effectLst>
              </a:rPr>
              <a:t>-  David Koski</a:t>
            </a:r>
          </a:p>
          <a:p>
            <a:endParaRPr lang="en-US" dirty="0">
              <a:solidFill>
                <a:srgbClr val="7030A0"/>
              </a:solidFill>
              <a:effectLst>
                <a:outerShdw dist="310007" dir="5220000" sx="34000" sy="34000" kx="1300200" algn="ctr" rotWithShape="0">
                  <a:prstClr val="black">
                    <a:alpha val="79000"/>
                  </a:prstClr>
                </a:outerShdw>
              </a:effectLst>
            </a:endParaRPr>
          </a:p>
          <a:p>
            <a:endParaRPr lang="en-US" dirty="0">
              <a:gradFill>
                <a:gsLst>
                  <a:gs pos="36000">
                    <a:schemeClr val="accent3">
                      <a:lumMod val="40000"/>
                      <a:lumOff val="60000"/>
                    </a:schemeClr>
                  </a:gs>
                  <a:gs pos="94000">
                    <a:schemeClr val="accent1">
                      <a:alpha val="48000"/>
                      <a:lumMod val="52000"/>
                      <a:lumOff val="48000"/>
                    </a:schemeClr>
                  </a:gs>
                </a:gsLst>
                <a:lin ang="5400000" scaled="1"/>
              </a:gradFill>
              <a:effectLst>
                <a:outerShdw dist="310007" dir="5220000" sx="34000" sy="34000" kx="1300200" algn="ctr" rotWithShape="0">
                  <a:prstClr val="black">
                    <a:alpha val="79000"/>
                  </a:prstClr>
                </a:outerShdw>
              </a:effectLst>
            </a:endParaRPr>
          </a:p>
        </p:txBody>
      </p:sp>
      <p:pic>
        <p:nvPicPr>
          <p:cNvPr id="15" name="Picture 14" descr="Chart&#10;&#10;Description automatically generated">
            <a:extLst>
              <a:ext uri="{FF2B5EF4-FFF2-40B4-BE49-F238E27FC236}">
                <a16:creationId xmlns:a16="http://schemas.microsoft.com/office/drawing/2014/main" id="{CC959536-3A51-40EA-BB31-85B9364AB1D2}"/>
              </a:ext>
            </a:extLst>
          </p:cNvPr>
          <p:cNvPicPr>
            <a:picLocks noChangeAspect="1"/>
          </p:cNvPicPr>
          <p:nvPr/>
        </p:nvPicPr>
        <p:blipFill>
          <a:blip r:embed="rId6">
            <a:alphaModFix amt="18000"/>
            <a:extLst>
              <a:ext uri="{BEBA8EAE-BF5A-486C-A8C5-ECC9F3942E4B}">
                <a14:imgProps xmlns:a14="http://schemas.microsoft.com/office/drawing/2010/main">
                  <a14:imgLayer r:embed="rId7">
                    <a14:imgEffect>
                      <a14:colorTemperature colorTemp="3857"/>
                    </a14:imgEffect>
                    <a14:imgEffect>
                      <a14:saturation sat="0"/>
                    </a14:imgEffect>
                  </a14:imgLayer>
                </a14:imgProps>
              </a:ext>
              <a:ext uri="{28A0092B-C50C-407E-A947-70E740481C1C}">
                <a14:useLocalDpi xmlns:a14="http://schemas.microsoft.com/office/drawing/2010/main" val="0"/>
              </a:ext>
            </a:extLst>
          </a:blip>
          <a:stretch>
            <a:fillRect/>
          </a:stretch>
        </p:blipFill>
        <p:spPr>
          <a:xfrm>
            <a:off x="6287305" y="1952649"/>
            <a:ext cx="5287708" cy="3699161"/>
          </a:xfrm>
          <a:prstGeom prst="rect">
            <a:avLst/>
          </a:prstGeom>
          <a:effectLst>
            <a:outerShdw blurRad="50800" dist="50800" dir="5400000" algn="ctr" rotWithShape="0">
              <a:srgbClr val="00B0F0">
                <a:alpha val="24000"/>
              </a:srgbClr>
            </a:outerShdw>
          </a:effec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2CAD-ED2C-4774-9297-B57DBDBE623F}"/>
              </a:ext>
            </a:extLst>
          </p:cNvPr>
          <p:cNvSpPr>
            <a:spLocks noGrp="1"/>
          </p:cNvSpPr>
          <p:nvPr>
            <p:ph type="title"/>
          </p:nvPr>
        </p:nvSpPr>
        <p:spPr/>
        <p:txBody>
          <a:bodyPr/>
          <a:lstStyle/>
          <a:p>
            <a:r>
              <a:rPr lang="en-US" dirty="0"/>
              <a:t>Describe the Analysis Process</a:t>
            </a:r>
          </a:p>
        </p:txBody>
      </p:sp>
      <p:sp>
        <p:nvSpPr>
          <p:cNvPr id="3" name="Content Placeholder 2">
            <a:extLst>
              <a:ext uri="{FF2B5EF4-FFF2-40B4-BE49-F238E27FC236}">
                <a16:creationId xmlns:a16="http://schemas.microsoft.com/office/drawing/2014/main" id="{065A1252-6A52-4F55-82FB-D82908CC835C}"/>
              </a:ext>
            </a:extLst>
          </p:cNvPr>
          <p:cNvSpPr>
            <a:spLocks noGrp="1"/>
          </p:cNvSpPr>
          <p:nvPr>
            <p:ph idx="1"/>
          </p:nvPr>
        </p:nvSpPr>
        <p:spPr/>
        <p:txBody>
          <a:bodyPr/>
          <a:lstStyle/>
          <a:p>
            <a:r>
              <a:rPr lang="en-US" dirty="0"/>
              <a:t>Screen shots of code and output</a:t>
            </a:r>
          </a:p>
          <a:p>
            <a:r>
              <a:rPr lang="en-US" dirty="0"/>
              <a:t>Describe the analysis process (accompanied by your </a:t>
            </a:r>
            <a:r>
              <a:rPr lang="en-US" dirty="0" err="1"/>
              <a:t>Jupyter</a:t>
            </a:r>
            <a:r>
              <a:rPr lang="en-US" dirty="0"/>
              <a:t> Notebook)</a:t>
            </a:r>
          </a:p>
        </p:txBody>
      </p:sp>
    </p:spTree>
    <p:extLst>
      <p:ext uri="{BB962C8B-B14F-4D97-AF65-F5344CB8AC3E}">
        <p14:creationId xmlns:p14="http://schemas.microsoft.com/office/powerpoint/2010/main" val="84872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4D82-988B-47A0-80F4-993D9CA8ABA9}"/>
              </a:ext>
            </a:extLst>
          </p:cNvPr>
          <p:cNvSpPr>
            <a:spLocks noGrp="1"/>
          </p:cNvSpPr>
          <p:nvPr>
            <p:ph type="title"/>
          </p:nvPr>
        </p:nvSpPr>
        <p:spPr/>
        <p:txBody>
          <a:bodyPr/>
          <a:lstStyle/>
          <a:p>
            <a:r>
              <a:rPr lang="en-US" dirty="0"/>
              <a:t>Describe the Analysis Process</a:t>
            </a:r>
          </a:p>
        </p:txBody>
      </p:sp>
      <p:sp>
        <p:nvSpPr>
          <p:cNvPr id="3" name="Content Placeholder 2">
            <a:extLst>
              <a:ext uri="{FF2B5EF4-FFF2-40B4-BE49-F238E27FC236}">
                <a16:creationId xmlns:a16="http://schemas.microsoft.com/office/drawing/2014/main" id="{9791C796-0FE7-4730-9F6A-2154B437F020}"/>
              </a:ext>
            </a:extLst>
          </p:cNvPr>
          <p:cNvSpPr>
            <a:spLocks noGrp="1"/>
          </p:cNvSpPr>
          <p:nvPr>
            <p:ph idx="1"/>
          </p:nvPr>
        </p:nvSpPr>
        <p:spPr/>
        <p:txBody>
          <a:bodyPr/>
          <a:lstStyle/>
          <a:p>
            <a:r>
              <a:rPr lang="en-US" dirty="0"/>
              <a:t>Screen shots of code and output</a:t>
            </a:r>
          </a:p>
          <a:p>
            <a:r>
              <a:rPr lang="en-US" dirty="0"/>
              <a:t>Describe the analysis process (accompanied by your </a:t>
            </a:r>
            <a:r>
              <a:rPr lang="en-US" dirty="0" err="1"/>
              <a:t>Jupyter</a:t>
            </a:r>
            <a:r>
              <a:rPr lang="en-US" dirty="0"/>
              <a:t> Notebook)</a:t>
            </a:r>
          </a:p>
          <a:p>
            <a:endParaRPr lang="en-US" dirty="0"/>
          </a:p>
        </p:txBody>
      </p:sp>
    </p:spTree>
    <p:extLst>
      <p:ext uri="{BB962C8B-B14F-4D97-AF65-F5344CB8AC3E}">
        <p14:creationId xmlns:p14="http://schemas.microsoft.com/office/powerpoint/2010/main" val="376293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7A91-362C-4382-84CC-5874BB0C46C3}"/>
              </a:ext>
            </a:extLst>
          </p:cNvPr>
          <p:cNvSpPr>
            <a:spLocks noGrp="1"/>
          </p:cNvSpPr>
          <p:nvPr>
            <p:ph type="title"/>
          </p:nvPr>
        </p:nvSpPr>
        <p:spPr/>
        <p:txBody>
          <a:bodyPr/>
          <a:lstStyle/>
          <a:p>
            <a:r>
              <a:rPr lang="en-US" dirty="0"/>
              <a:t>Describe the Analysis Process</a:t>
            </a:r>
          </a:p>
        </p:txBody>
      </p:sp>
      <p:sp>
        <p:nvSpPr>
          <p:cNvPr id="3" name="Content Placeholder 2">
            <a:extLst>
              <a:ext uri="{FF2B5EF4-FFF2-40B4-BE49-F238E27FC236}">
                <a16:creationId xmlns:a16="http://schemas.microsoft.com/office/drawing/2014/main" id="{00262D98-2D97-49BC-ABF1-2C92AF7275C1}"/>
              </a:ext>
            </a:extLst>
          </p:cNvPr>
          <p:cNvSpPr>
            <a:spLocks noGrp="1"/>
          </p:cNvSpPr>
          <p:nvPr>
            <p:ph idx="1"/>
          </p:nvPr>
        </p:nvSpPr>
        <p:spPr/>
        <p:txBody>
          <a:bodyPr/>
          <a:lstStyle/>
          <a:p>
            <a:r>
              <a:rPr lang="en-US" dirty="0"/>
              <a:t>Screen shots of code and output</a:t>
            </a:r>
          </a:p>
          <a:p>
            <a:r>
              <a:rPr lang="en-US" dirty="0"/>
              <a:t>Describe the analysis process (accompanied by your </a:t>
            </a:r>
            <a:r>
              <a:rPr lang="en-US" dirty="0" err="1"/>
              <a:t>Jupyter</a:t>
            </a:r>
            <a:r>
              <a:rPr lang="en-US" dirty="0"/>
              <a:t> Notebook)</a:t>
            </a:r>
          </a:p>
          <a:p>
            <a:endParaRPr lang="en-US" dirty="0"/>
          </a:p>
        </p:txBody>
      </p:sp>
    </p:spTree>
    <p:extLst>
      <p:ext uri="{BB962C8B-B14F-4D97-AF65-F5344CB8AC3E}">
        <p14:creationId xmlns:p14="http://schemas.microsoft.com/office/powerpoint/2010/main" val="111413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182D-DB79-4A0C-BE89-B9AFE8DB13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229080-7322-4873-9E53-807F14BFDE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983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921196" y="2659215"/>
            <a:ext cx="2364644" cy="21899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Analysis of COVID 19 Vaccination</a:t>
            </a:r>
          </a:p>
          <a:p>
            <a:pPr algn="ctr"/>
            <a:r>
              <a:rPr lang="en-US" b="1" dirty="0">
                <a:latin typeface="+mj-lt"/>
              </a:rPr>
              <a:t>In </a:t>
            </a:r>
          </a:p>
          <a:p>
            <a:pPr algn="ctr"/>
            <a:r>
              <a:rPr lang="en-US" b="1" dirty="0">
                <a:latin typeface="+mj-lt"/>
              </a:rPr>
              <a:t>California </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354364"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collection and Source</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96185" y="330667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Cleaning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29330"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Coding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Analyzing</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 and bugging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California Data </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Cleaning and Preparation</a:t>
            </a:r>
          </a:p>
        </p:txBody>
      </p:sp>
      <p:sp>
        <p:nvSpPr>
          <p:cNvPr id="48" name="Rectangle 47">
            <a:extLst>
              <a:ext uri="{FF2B5EF4-FFF2-40B4-BE49-F238E27FC236}">
                <a16:creationId xmlns:a16="http://schemas.microsoft.com/office/drawing/2014/main" id="{FA4D735A-8F75-4E2A-8F1A-CC303B0718BA}"/>
              </a:ext>
            </a:extLst>
          </p:cNvPr>
          <p:cNvSpPr/>
          <p:nvPr/>
        </p:nvSpPr>
        <p:spPr>
          <a:xfrm>
            <a:off x="5410199" y="2796752"/>
            <a:ext cx="1371600" cy="246221"/>
          </a:xfrm>
          <a:prstGeom prst="rect">
            <a:avLst/>
          </a:prstGeom>
        </p:spPr>
        <p:txBody>
          <a:bodyPr wrap="square" lIns="0" tIns="0" rIns="0" bIns="0">
            <a:spAutoFit/>
          </a:bodyPr>
          <a:lstStyle/>
          <a:p>
            <a:pPr algn="ctr"/>
            <a:r>
              <a:rPr lang="en-US" sz="1600" b="1" dirty="0">
                <a:solidFill>
                  <a:schemeClr val="bg1"/>
                </a:solidFill>
              </a:rPr>
              <a:t>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Trends and Charts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Report and Presentation</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Cases, Vaccination and Demographic data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Data  Cleaning and Preparation using Python and Pandas</a:t>
            </a:r>
          </a:p>
        </p:txBody>
      </p:sp>
      <p:sp>
        <p:nvSpPr>
          <p:cNvPr id="53" name="Rectangle 52">
            <a:extLst>
              <a:ext uri="{FF2B5EF4-FFF2-40B4-BE49-F238E27FC236}">
                <a16:creationId xmlns:a16="http://schemas.microsoft.com/office/drawing/2014/main" id="{E1535E1C-6EBC-45D8-BCE1-D5B947A61FB6}"/>
              </a:ext>
            </a:extLst>
          </p:cNvPr>
          <p:cNvSpPr/>
          <p:nvPr/>
        </p:nvSpPr>
        <p:spPr>
          <a:xfrm>
            <a:off x="5226747" y="3307599"/>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Performed Analysis on</a:t>
            </a:r>
          </a:p>
          <a:p>
            <a:pPr algn="ctr">
              <a:lnSpc>
                <a:spcPts val="1900"/>
              </a:lnSpc>
            </a:pPr>
            <a:r>
              <a:rPr lang="en-US" sz="1400" dirty="0">
                <a:solidFill>
                  <a:schemeClr val="bg1"/>
                </a:solidFill>
                <a:cs typeface="Segoe UI" panose="020B0502040204020203" pitchFamily="34" charset="0"/>
              </a:rPr>
              <a:t>Overall California, Cases, Demographic, Vaccination, by counties and demographic categories</a:t>
            </a:r>
          </a:p>
          <a:p>
            <a:pPr marL="285750" indent="-285750" algn="ctr">
              <a:lnSpc>
                <a:spcPts val="1900"/>
              </a:lnSpc>
              <a:buFontTx/>
              <a:buChar char="-"/>
            </a:pP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Cases and Vaccination trends were analyzed.</a:t>
            </a:r>
          </a:p>
          <a:p>
            <a:pPr algn="ctr">
              <a:lnSpc>
                <a:spcPts val="1900"/>
              </a:lnSpc>
            </a:pPr>
            <a:r>
              <a:rPr lang="en-US" sz="1400" dirty="0">
                <a:solidFill>
                  <a:schemeClr val="bg1"/>
                </a:solidFill>
                <a:cs typeface="Segoe UI" panose="020B0502040204020203" pitchFamily="34" charset="0"/>
              </a:rPr>
              <a:t>Fitted regression models (linear)</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Prepared data analysis report.</a:t>
            </a:r>
            <a:br>
              <a:rPr lang="en-US" sz="1400" dirty="0">
                <a:solidFill>
                  <a:schemeClr val="bg1"/>
                </a:solidFill>
                <a:cs typeface="Segoe UI" panose="020B0502040204020203" pitchFamily="34" charset="0"/>
              </a:rPr>
            </a:br>
            <a:r>
              <a:rPr lang="en-US" sz="1400" dirty="0">
                <a:solidFill>
                  <a:schemeClr val="bg1"/>
                </a:solidFill>
                <a:cs typeface="Segoe UI" panose="020B0502040204020203" pitchFamily="34" charset="0"/>
              </a:rPr>
              <a:t>Recommendations and further ……</a:t>
            </a:r>
            <a:br>
              <a:rPr lang="en-US" sz="1400" dirty="0">
                <a:solidFill>
                  <a:schemeClr val="bg1"/>
                </a:solidFill>
                <a:cs typeface="Segoe UI" panose="020B0502040204020203" pitchFamily="34" charset="0"/>
              </a:rPr>
            </a:b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Total Population in California</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Completely Vaccinated</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endParaRPr lang="en-US" sz="32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Partially Vaccinated</a:t>
            </a:r>
          </a:p>
        </p:txBody>
      </p:sp>
      <p:pic>
        <p:nvPicPr>
          <p:cNvPr id="3" name="Picture 2" descr="Chart, line chart&#10;&#10;Description automatically generated">
            <a:extLst>
              <a:ext uri="{FF2B5EF4-FFF2-40B4-BE49-F238E27FC236}">
                <a16:creationId xmlns:a16="http://schemas.microsoft.com/office/drawing/2014/main" id="{0B48B78E-E95C-4B5F-A0E1-4F508599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198" y="575284"/>
            <a:ext cx="6702803" cy="4144980"/>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7F8C02A8-05B4-43AB-B2D5-30DE4EA78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42" y="551196"/>
            <a:ext cx="5517155" cy="4169069"/>
          </a:xfrm>
          <a:prstGeom prst="rect">
            <a:avLst/>
          </a:prstGeom>
        </p:spPr>
      </p:pic>
      <p:sp>
        <p:nvSpPr>
          <p:cNvPr id="10" name="Rectangle 1">
            <a:extLst>
              <a:ext uri="{FF2B5EF4-FFF2-40B4-BE49-F238E27FC236}">
                <a16:creationId xmlns:a16="http://schemas.microsoft.com/office/drawing/2014/main" id="{9FB47DD5-2AA1-4182-AFF3-1065A6131C10}"/>
              </a:ext>
            </a:extLst>
          </p:cNvPr>
          <p:cNvSpPr>
            <a:spLocks noChangeArrowheads="1"/>
          </p:cNvSpPr>
          <p:nvPr/>
        </p:nvSpPr>
        <p:spPr bwMode="auto">
          <a:xfrm>
            <a:off x="838205" y="5000266"/>
            <a:ext cx="285225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39,283,497</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26" name="Rectangle 1">
            <a:extLst>
              <a:ext uri="{FF2B5EF4-FFF2-40B4-BE49-F238E27FC236}">
                <a16:creationId xmlns:a16="http://schemas.microsoft.com/office/drawing/2014/main" id="{5138A013-9AB8-4B6D-89F4-F6C91B4F4542}"/>
              </a:ext>
            </a:extLst>
          </p:cNvPr>
          <p:cNvSpPr>
            <a:spLocks noChangeArrowheads="1"/>
          </p:cNvSpPr>
          <p:nvPr/>
        </p:nvSpPr>
        <p:spPr bwMode="auto">
          <a:xfrm>
            <a:off x="4626339" y="5069803"/>
            <a:ext cx="285225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21,025,768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Courier New" panose="02070309020205020404" pitchFamily="49" charset="0"/>
              </a:rPr>
              <a:t>   (</a:t>
            </a:r>
            <a:r>
              <a:rPr lang="en-US" altLang="en-US" sz="2400" b="1" dirty="0">
                <a:latin typeface="Courier New" panose="02070309020205020404" pitchFamily="49" charset="0"/>
              </a:rPr>
              <a:t>53.52%)</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A16C98A3-F675-4131-BDA1-AB70CA3002D4}"/>
              </a:ext>
            </a:extLst>
          </p:cNvPr>
          <p:cNvSpPr>
            <a:spLocks noChangeArrowheads="1"/>
          </p:cNvSpPr>
          <p:nvPr/>
        </p:nvSpPr>
        <p:spPr bwMode="auto">
          <a:xfrm>
            <a:off x="8599605" y="5024353"/>
            <a:ext cx="33037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22,224,679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lang="en-US" altLang="en-US" sz="2400" b="1" dirty="0">
                <a:solidFill>
                  <a:srgbClr val="000000"/>
                </a:solidFill>
                <a:latin typeface="Courier New" panose="02070309020205020404" pitchFamily="49" charset="0"/>
              </a:rPr>
              <a:t>56.57%)</a:t>
            </a:r>
            <a:endPar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2140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AE0-C396-486A-BA2C-30E52E6EB8A2}"/>
              </a:ext>
            </a:extLst>
          </p:cNvPr>
          <p:cNvSpPr>
            <a:spLocks noGrp="1"/>
          </p:cNvSpPr>
          <p:nvPr>
            <p:ph type="title"/>
          </p:nvPr>
        </p:nvSpPr>
        <p:spPr>
          <a:xfrm>
            <a:off x="457200" y="365125"/>
            <a:ext cx="11141242" cy="1325563"/>
          </a:xfrm>
        </p:spPr>
        <p:txBody>
          <a:bodyPr/>
          <a:lstStyle/>
          <a:p>
            <a:r>
              <a:rPr lang="en-US" dirty="0"/>
              <a:t>What Affects Vaccination Rates in CA?</a:t>
            </a:r>
          </a:p>
        </p:txBody>
      </p:sp>
      <p:sp>
        <p:nvSpPr>
          <p:cNvPr id="3" name="Content Placeholder 2">
            <a:extLst>
              <a:ext uri="{FF2B5EF4-FFF2-40B4-BE49-F238E27FC236}">
                <a16:creationId xmlns:a16="http://schemas.microsoft.com/office/drawing/2014/main" id="{072A259D-A684-434F-9BCE-620FD0AB6C23}"/>
              </a:ext>
            </a:extLst>
          </p:cNvPr>
          <p:cNvSpPr>
            <a:spLocks noGrp="1"/>
          </p:cNvSpPr>
          <p:nvPr>
            <p:ph idx="1"/>
          </p:nvPr>
        </p:nvSpPr>
        <p:spPr/>
        <p:txBody>
          <a:bodyPr/>
          <a:lstStyle/>
          <a:p>
            <a:pPr marL="0" indent="0">
              <a:buNone/>
            </a:pPr>
            <a:r>
              <a:rPr lang="en-US" dirty="0"/>
              <a:t>Is there a correlation between cases and deaths affect vaccination rates?</a:t>
            </a:r>
          </a:p>
          <a:p>
            <a:pPr marL="0" indent="0">
              <a:buNone/>
            </a:pPr>
            <a:endParaRPr lang="en-US" dirty="0"/>
          </a:p>
          <a:p>
            <a:pPr marL="0" indent="0">
              <a:buNone/>
            </a:pPr>
            <a:r>
              <a:rPr lang="en-US" dirty="0"/>
              <a:t>Do demographics affect vaccination rates?</a:t>
            </a:r>
          </a:p>
          <a:p>
            <a:pPr marL="0" indent="0">
              <a:buNone/>
            </a:pPr>
            <a:endParaRPr lang="en-US" dirty="0"/>
          </a:p>
          <a:p>
            <a:pPr marL="0" indent="0">
              <a:buNone/>
            </a:pPr>
            <a:r>
              <a:rPr lang="en-US" dirty="0"/>
              <a:t>Does location and time affect vaccination rates?</a:t>
            </a:r>
            <a:br>
              <a:rPr lang="en-US" dirty="0"/>
            </a:br>
            <a:endParaRPr lang="en-US" dirty="0"/>
          </a:p>
        </p:txBody>
      </p:sp>
    </p:spTree>
    <p:extLst>
      <p:ext uri="{BB962C8B-B14F-4D97-AF65-F5344CB8AC3E}">
        <p14:creationId xmlns:p14="http://schemas.microsoft.com/office/powerpoint/2010/main" val="12235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91EA-59A5-4FC5-A450-B1EF20DFDA37}"/>
              </a:ext>
            </a:extLst>
          </p:cNvPr>
          <p:cNvSpPr>
            <a:spLocks noGrp="1"/>
          </p:cNvSpPr>
          <p:nvPr>
            <p:ph type="title"/>
          </p:nvPr>
        </p:nvSpPr>
        <p:spPr/>
        <p:txBody>
          <a:bodyPr>
            <a:normAutofit fontScale="90000"/>
          </a:bodyPr>
          <a:lstStyle/>
          <a:p>
            <a:r>
              <a:rPr lang="en-US" dirty="0"/>
              <a:t>Do demographics affect vaccination rates?</a:t>
            </a:r>
            <a:br>
              <a:rPr lang="en-US" dirty="0"/>
            </a:br>
            <a:endParaRPr lang="en-US" dirty="0"/>
          </a:p>
        </p:txBody>
      </p:sp>
      <p:sp>
        <p:nvSpPr>
          <p:cNvPr id="3" name="Content Placeholder 2">
            <a:extLst>
              <a:ext uri="{FF2B5EF4-FFF2-40B4-BE49-F238E27FC236}">
                <a16:creationId xmlns:a16="http://schemas.microsoft.com/office/drawing/2014/main" id="{D9E8FE94-AE52-433B-A659-716CD74577EC}"/>
              </a:ext>
            </a:extLst>
          </p:cNvPr>
          <p:cNvSpPr>
            <a:spLocks noGrp="1"/>
          </p:cNvSpPr>
          <p:nvPr>
            <p:ph idx="1"/>
          </p:nvPr>
        </p:nvSpPr>
        <p:spPr/>
        <p:txBody>
          <a:bodyPr/>
          <a:lstStyle/>
          <a:p>
            <a:r>
              <a:rPr lang="en-US" dirty="0"/>
              <a:t>Kristian</a:t>
            </a:r>
          </a:p>
        </p:txBody>
      </p:sp>
    </p:spTree>
    <p:extLst>
      <p:ext uri="{BB962C8B-B14F-4D97-AF65-F5344CB8AC3E}">
        <p14:creationId xmlns:p14="http://schemas.microsoft.com/office/powerpoint/2010/main" val="211554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F301-D418-4AA0-976C-C39117BD6997}"/>
              </a:ext>
            </a:extLst>
          </p:cNvPr>
          <p:cNvSpPr>
            <a:spLocks noGrp="1"/>
          </p:cNvSpPr>
          <p:nvPr>
            <p:ph type="title"/>
          </p:nvPr>
        </p:nvSpPr>
        <p:spPr/>
        <p:txBody>
          <a:bodyPr>
            <a:normAutofit fontScale="90000"/>
          </a:bodyPr>
          <a:lstStyle/>
          <a:p>
            <a:r>
              <a:rPr lang="en-US" dirty="0"/>
              <a:t>Federal Census Bureau </a:t>
            </a:r>
            <a:br>
              <a:rPr lang="en-US" dirty="0"/>
            </a:br>
            <a:r>
              <a:rPr lang="en-US" dirty="0"/>
              <a:t>American Community Survey </a:t>
            </a:r>
            <a:br>
              <a:rPr lang="en-US" dirty="0"/>
            </a:br>
            <a:r>
              <a:rPr lang="en-US" dirty="0"/>
              <a:t>Data by County</a:t>
            </a:r>
          </a:p>
        </p:txBody>
      </p:sp>
      <p:sp>
        <p:nvSpPr>
          <p:cNvPr id="3" name="Content Placeholder 2">
            <a:extLst>
              <a:ext uri="{FF2B5EF4-FFF2-40B4-BE49-F238E27FC236}">
                <a16:creationId xmlns:a16="http://schemas.microsoft.com/office/drawing/2014/main" id="{01FBDD60-57E2-45FA-8B28-6530A73B3DA7}"/>
              </a:ext>
            </a:extLst>
          </p:cNvPr>
          <p:cNvSpPr>
            <a:spLocks noGrp="1"/>
          </p:cNvSpPr>
          <p:nvPr>
            <p:ph idx="1"/>
          </p:nvPr>
        </p:nvSpPr>
        <p:spPr/>
        <p:txBody>
          <a:bodyPr/>
          <a:lstStyle/>
          <a:p>
            <a:r>
              <a:rPr lang="en-US" dirty="0"/>
              <a:t>Kristian</a:t>
            </a:r>
          </a:p>
          <a:p>
            <a:r>
              <a:rPr lang="en-US" dirty="0"/>
              <a:t>Summarize where and how you found the data you used to answer these questions</a:t>
            </a:r>
          </a:p>
        </p:txBody>
      </p:sp>
    </p:spTree>
    <p:extLst>
      <p:ext uri="{BB962C8B-B14F-4D97-AF65-F5344CB8AC3E}">
        <p14:creationId xmlns:p14="http://schemas.microsoft.com/office/powerpoint/2010/main" val="1057365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3C15-21F8-48CC-8CE7-DD3BB88EFBC5}"/>
              </a:ext>
            </a:extLst>
          </p:cNvPr>
          <p:cNvSpPr>
            <a:spLocks noGrp="1"/>
          </p:cNvSpPr>
          <p:nvPr>
            <p:ph type="title"/>
          </p:nvPr>
        </p:nvSpPr>
        <p:spPr/>
        <p:txBody>
          <a:bodyPr/>
          <a:lstStyle/>
          <a:p>
            <a:r>
              <a:rPr lang="en-US" dirty="0"/>
              <a:t>Data Cleanup Kristian</a:t>
            </a:r>
          </a:p>
        </p:txBody>
      </p:sp>
      <p:sp>
        <p:nvSpPr>
          <p:cNvPr id="3" name="Content Placeholder 2">
            <a:extLst>
              <a:ext uri="{FF2B5EF4-FFF2-40B4-BE49-F238E27FC236}">
                <a16:creationId xmlns:a16="http://schemas.microsoft.com/office/drawing/2014/main" id="{D6F67515-EF4E-4E18-AD89-467988826CEC}"/>
              </a:ext>
            </a:extLst>
          </p:cNvPr>
          <p:cNvSpPr>
            <a:spLocks noGrp="1"/>
          </p:cNvSpPr>
          <p:nvPr>
            <p:ph idx="1"/>
          </p:nvPr>
        </p:nvSpPr>
        <p:spPr/>
        <p:txBody>
          <a:bodyPr/>
          <a:lstStyle/>
          <a:p>
            <a:r>
              <a:rPr lang="en-US" dirty="0"/>
              <a:t>Describe the data exploration and cleanup process (accompanied by your </a:t>
            </a:r>
            <a:r>
              <a:rPr lang="en-US" dirty="0" err="1"/>
              <a:t>Jupyter</a:t>
            </a:r>
            <a:r>
              <a:rPr lang="en-US" dirty="0"/>
              <a:t> Notebook)</a:t>
            </a:r>
          </a:p>
        </p:txBody>
      </p:sp>
    </p:spTree>
    <p:extLst>
      <p:ext uri="{BB962C8B-B14F-4D97-AF65-F5344CB8AC3E}">
        <p14:creationId xmlns:p14="http://schemas.microsoft.com/office/powerpoint/2010/main" val="66639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4" descr="Chart, scatter chart&#10;&#10;Description automatically generated">
            <a:extLst>
              <a:ext uri="{FF2B5EF4-FFF2-40B4-BE49-F238E27FC236}">
                <a16:creationId xmlns:a16="http://schemas.microsoft.com/office/drawing/2014/main" id="{5DC4126C-42D2-444E-88EB-FAA389158847}"/>
              </a:ext>
            </a:extLst>
          </p:cNvPr>
          <p:cNvPicPr>
            <a:picLocks noChangeAspect="1"/>
          </p:cNvPicPr>
          <p:nvPr/>
        </p:nvPicPr>
        <p:blipFill rotWithShape="1">
          <a:blip r:embed="rId2"/>
          <a:srcRect t="9842"/>
          <a:stretch/>
        </p:blipFill>
        <p:spPr>
          <a:xfrm>
            <a:off x="2289790" y="766914"/>
            <a:ext cx="6792416" cy="4581833"/>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Content Placeholder 2">
            <a:extLst>
              <a:ext uri="{FF2B5EF4-FFF2-40B4-BE49-F238E27FC236}">
                <a16:creationId xmlns:a16="http://schemas.microsoft.com/office/drawing/2014/main" id="{F444110F-4C1C-4876-B4A7-331520AD9351}"/>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0.15</a:t>
            </a:r>
          </a:p>
        </p:txBody>
      </p:sp>
    </p:spTree>
    <p:extLst>
      <p:ext uri="{BB962C8B-B14F-4D97-AF65-F5344CB8AC3E}">
        <p14:creationId xmlns:p14="http://schemas.microsoft.com/office/powerpoint/2010/main" val="157788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7C8CBC-A8AB-4A26-80C8-76CA5EA69349}"/>
              </a:ext>
            </a:extLst>
          </p:cNvPr>
          <p:cNvPicPr>
            <a:picLocks noChangeAspect="1"/>
          </p:cNvPicPr>
          <p:nvPr/>
        </p:nvPicPr>
        <p:blipFill rotWithShape="1">
          <a:blip r:embed="rId2"/>
          <a:srcRect t="8995"/>
          <a:stretch/>
        </p:blipFill>
        <p:spPr>
          <a:xfrm>
            <a:off x="649186" y="629265"/>
            <a:ext cx="4716463" cy="3313280"/>
          </a:xfrm>
          <a:custGeom>
            <a:avLst/>
            <a:gdLst/>
            <a:ahLst/>
            <a:cxnLst/>
            <a:rect l="l" t="t" r="r" b="b"/>
            <a:pathLst>
              <a:path w="5051426" h="3640362">
                <a:moveTo>
                  <a:pt x="0" y="0"/>
                </a:moveTo>
                <a:lnTo>
                  <a:pt x="5051426" y="0"/>
                </a:lnTo>
                <a:lnTo>
                  <a:pt x="5051426" y="3640362"/>
                </a:lnTo>
                <a:lnTo>
                  <a:pt x="0" y="3640362"/>
                </a:lnTo>
                <a:close/>
              </a:path>
            </a:pathLst>
          </a:custGeom>
        </p:spPr>
      </p:pic>
      <p:pic>
        <p:nvPicPr>
          <p:cNvPr id="7" name="Picture 6" descr="Chart, scatter chart&#10;&#10;Description automatically generated">
            <a:extLst>
              <a:ext uri="{FF2B5EF4-FFF2-40B4-BE49-F238E27FC236}">
                <a16:creationId xmlns:a16="http://schemas.microsoft.com/office/drawing/2014/main" id="{C4430F6F-C29D-4FFB-B09C-D3B8CA633F6C}"/>
              </a:ext>
            </a:extLst>
          </p:cNvPr>
          <p:cNvPicPr>
            <a:picLocks noChangeAspect="1"/>
          </p:cNvPicPr>
          <p:nvPr/>
        </p:nvPicPr>
        <p:blipFill rotWithShape="1">
          <a:blip r:embed="rId3"/>
          <a:srcRect t="8985"/>
          <a:stretch/>
        </p:blipFill>
        <p:spPr>
          <a:xfrm>
            <a:off x="5870887" y="628849"/>
            <a:ext cx="5225680" cy="3313280"/>
          </a:xfrm>
          <a:custGeom>
            <a:avLst/>
            <a:gdLst/>
            <a:ahLst/>
            <a:cxnLst/>
            <a:rect l="l" t="t" r="r" b="b"/>
            <a:pathLst>
              <a:path w="5051426" h="3640362">
                <a:moveTo>
                  <a:pt x="0" y="0"/>
                </a:moveTo>
                <a:lnTo>
                  <a:pt x="5051426" y="0"/>
                </a:lnTo>
                <a:lnTo>
                  <a:pt x="5051426" y="3640362"/>
                </a:lnTo>
                <a:lnTo>
                  <a:pt x="0" y="3640362"/>
                </a:lnTo>
                <a:close/>
              </a:path>
            </a:pathLst>
          </a:custGeom>
        </p:spPr>
      </p:pic>
      <p:sp>
        <p:nvSpPr>
          <p:cNvPr id="6" name="Content Placeholder 2">
            <a:extLst>
              <a:ext uri="{FF2B5EF4-FFF2-40B4-BE49-F238E27FC236}">
                <a16:creationId xmlns:a16="http://schemas.microsoft.com/office/drawing/2014/main" id="{875AF085-0F8D-4F5E-866C-6DC5C189A30F}"/>
              </a:ext>
            </a:extLst>
          </p:cNvPr>
          <p:cNvSpPr txBox="1">
            <a:spLocks/>
          </p:cNvSpPr>
          <p:nvPr/>
        </p:nvSpPr>
        <p:spPr>
          <a:xfrm>
            <a:off x="1858101" y="4914831"/>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0.08</a:t>
            </a:r>
            <a:endParaRPr lang="en-US" b="1" dirty="0"/>
          </a:p>
        </p:txBody>
      </p:sp>
      <p:sp>
        <p:nvSpPr>
          <p:cNvPr id="8" name="Content Placeholder 2">
            <a:extLst>
              <a:ext uri="{FF2B5EF4-FFF2-40B4-BE49-F238E27FC236}">
                <a16:creationId xmlns:a16="http://schemas.microsoft.com/office/drawing/2014/main" id="{89B9E7E4-A0D2-4055-9790-97FF5076765D}"/>
              </a:ext>
            </a:extLst>
          </p:cNvPr>
          <p:cNvSpPr txBox="1">
            <a:spLocks/>
          </p:cNvSpPr>
          <p:nvPr/>
        </p:nvSpPr>
        <p:spPr>
          <a:xfrm>
            <a:off x="7334411" y="4914831"/>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0.15</a:t>
            </a:r>
            <a:endParaRPr lang="en-US" b="1" dirty="0"/>
          </a:p>
        </p:txBody>
      </p:sp>
      <p:sp>
        <p:nvSpPr>
          <p:cNvPr id="9" name="TextBox 8">
            <a:extLst>
              <a:ext uri="{FF2B5EF4-FFF2-40B4-BE49-F238E27FC236}">
                <a16:creationId xmlns:a16="http://schemas.microsoft.com/office/drawing/2014/main" id="{919460D6-A318-454E-A9AC-F7C3B34DB7B6}"/>
              </a:ext>
            </a:extLst>
          </p:cNvPr>
          <p:cNvSpPr txBox="1"/>
          <p:nvPr/>
        </p:nvSpPr>
        <p:spPr>
          <a:xfrm>
            <a:off x="4008797" y="4914415"/>
            <a:ext cx="2713703" cy="646331"/>
          </a:xfrm>
          <a:prstGeom prst="rect">
            <a:avLst/>
          </a:prstGeom>
          <a:noFill/>
        </p:spPr>
        <p:txBody>
          <a:bodyPr wrap="square" rtlCol="0">
            <a:spAutoFit/>
          </a:bodyPr>
          <a:lstStyle/>
          <a:p>
            <a:r>
              <a:rPr lang="en-US" dirty="0"/>
              <a:t>Increase household size with kids</a:t>
            </a:r>
          </a:p>
        </p:txBody>
      </p:sp>
      <p:sp>
        <p:nvSpPr>
          <p:cNvPr id="10" name="Arrow: Right 9">
            <a:extLst>
              <a:ext uri="{FF2B5EF4-FFF2-40B4-BE49-F238E27FC236}">
                <a16:creationId xmlns:a16="http://schemas.microsoft.com/office/drawing/2014/main" id="{848B4833-E16C-44EB-959E-021CEE3B18F0}"/>
              </a:ext>
            </a:extLst>
          </p:cNvPr>
          <p:cNvSpPr/>
          <p:nvPr/>
        </p:nvSpPr>
        <p:spPr>
          <a:xfrm>
            <a:off x="4156733" y="4417094"/>
            <a:ext cx="2045110" cy="58400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9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B09D531B-B5CE-4051-8A46-8985026EDCD6}"/>
              </a:ext>
            </a:extLst>
          </p:cNvPr>
          <p:cNvPicPr>
            <a:picLocks noChangeAspect="1"/>
          </p:cNvPicPr>
          <p:nvPr/>
        </p:nvPicPr>
        <p:blipFill rotWithShape="1">
          <a:blip r:embed="rId2"/>
          <a:srcRect t="9429"/>
          <a:stretch/>
        </p:blipFill>
        <p:spPr>
          <a:xfrm>
            <a:off x="707923" y="336300"/>
            <a:ext cx="4421572" cy="3092700"/>
          </a:xfrm>
          <a:prstGeom prst="rect">
            <a:avLst/>
          </a:prstGeom>
        </p:spPr>
      </p:pic>
      <p:pic>
        <p:nvPicPr>
          <p:cNvPr id="7" name="Picture 6" descr="Chart, scatter chart&#10;&#10;Description automatically generated">
            <a:extLst>
              <a:ext uri="{FF2B5EF4-FFF2-40B4-BE49-F238E27FC236}">
                <a16:creationId xmlns:a16="http://schemas.microsoft.com/office/drawing/2014/main" id="{892311DB-247D-49A8-9E5F-A4DFF6F75706}"/>
              </a:ext>
            </a:extLst>
          </p:cNvPr>
          <p:cNvPicPr>
            <a:picLocks noChangeAspect="1"/>
          </p:cNvPicPr>
          <p:nvPr/>
        </p:nvPicPr>
        <p:blipFill rotWithShape="1">
          <a:blip r:embed="rId3"/>
          <a:srcRect t="7654"/>
          <a:stretch/>
        </p:blipFill>
        <p:spPr>
          <a:xfrm>
            <a:off x="5860026" y="274350"/>
            <a:ext cx="4956687" cy="3154650"/>
          </a:xfrm>
          <a:prstGeom prst="rect">
            <a:avLst/>
          </a:prstGeom>
        </p:spPr>
      </p:pic>
      <p:sp>
        <p:nvSpPr>
          <p:cNvPr id="6" name="Content Placeholder 2">
            <a:extLst>
              <a:ext uri="{FF2B5EF4-FFF2-40B4-BE49-F238E27FC236}">
                <a16:creationId xmlns:a16="http://schemas.microsoft.com/office/drawing/2014/main" id="{38813445-FC14-466E-AC2D-90D066AFB64B}"/>
              </a:ext>
            </a:extLst>
          </p:cNvPr>
          <p:cNvSpPr txBox="1">
            <a:spLocks/>
          </p:cNvSpPr>
          <p:nvPr/>
        </p:nvSpPr>
        <p:spPr>
          <a:xfrm>
            <a:off x="2340521"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-0.16</a:t>
            </a:r>
            <a:endParaRPr lang="en-US" b="1" dirty="0"/>
          </a:p>
        </p:txBody>
      </p:sp>
      <p:sp>
        <p:nvSpPr>
          <p:cNvPr id="8" name="Content Placeholder 2">
            <a:extLst>
              <a:ext uri="{FF2B5EF4-FFF2-40B4-BE49-F238E27FC236}">
                <a16:creationId xmlns:a16="http://schemas.microsoft.com/office/drawing/2014/main" id="{5111A58C-3B68-4867-814C-BF19B89FBFF6}"/>
              </a:ext>
            </a:extLst>
          </p:cNvPr>
          <p:cNvSpPr txBox="1">
            <a:spLocks/>
          </p:cNvSpPr>
          <p:nvPr/>
        </p:nvSpPr>
        <p:spPr>
          <a:xfrm>
            <a:off x="7552847" y="5100346"/>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-0.35</a:t>
            </a:r>
            <a:endParaRPr lang="en-US" b="1" dirty="0"/>
          </a:p>
        </p:txBody>
      </p:sp>
      <p:sp>
        <p:nvSpPr>
          <p:cNvPr id="9" name="TextBox 8">
            <a:extLst>
              <a:ext uri="{FF2B5EF4-FFF2-40B4-BE49-F238E27FC236}">
                <a16:creationId xmlns:a16="http://schemas.microsoft.com/office/drawing/2014/main" id="{2F92CD4E-96F7-41B0-A6DC-16D8F5B1DD17}"/>
              </a:ext>
            </a:extLst>
          </p:cNvPr>
          <p:cNvSpPr txBox="1"/>
          <p:nvPr/>
        </p:nvSpPr>
        <p:spPr>
          <a:xfrm>
            <a:off x="4503174" y="5072147"/>
            <a:ext cx="2713703" cy="646331"/>
          </a:xfrm>
          <a:prstGeom prst="rect">
            <a:avLst/>
          </a:prstGeom>
          <a:noFill/>
        </p:spPr>
        <p:txBody>
          <a:bodyPr wrap="square" rtlCol="0">
            <a:spAutoFit/>
          </a:bodyPr>
          <a:lstStyle/>
          <a:p>
            <a:r>
              <a:rPr lang="en-US" dirty="0"/>
              <a:t>Increase household size with kids</a:t>
            </a:r>
          </a:p>
        </p:txBody>
      </p:sp>
      <p:sp>
        <p:nvSpPr>
          <p:cNvPr id="10" name="Arrow: Right 9">
            <a:extLst>
              <a:ext uri="{FF2B5EF4-FFF2-40B4-BE49-F238E27FC236}">
                <a16:creationId xmlns:a16="http://schemas.microsoft.com/office/drawing/2014/main" id="{77C24FD9-5A90-4F6E-8265-9D1AF25E6A30}"/>
              </a:ext>
            </a:extLst>
          </p:cNvPr>
          <p:cNvSpPr/>
          <p:nvPr/>
        </p:nvSpPr>
        <p:spPr>
          <a:xfrm>
            <a:off x="4639153" y="4516343"/>
            <a:ext cx="2045110" cy="58400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3955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EBB7FCC7-3F0A-4DB5-B1E8-CBE62A4F4984}"/>
              </a:ext>
            </a:extLst>
          </p:cNvPr>
          <p:cNvPicPr>
            <a:picLocks noChangeAspect="1"/>
          </p:cNvPicPr>
          <p:nvPr/>
        </p:nvPicPr>
        <p:blipFill rotWithShape="1">
          <a:blip r:embed="rId2"/>
          <a:srcRect t="9227"/>
          <a:stretch/>
        </p:blipFill>
        <p:spPr>
          <a:xfrm>
            <a:off x="275304" y="453582"/>
            <a:ext cx="4865096" cy="3197578"/>
          </a:xfrm>
          <a:custGeom>
            <a:avLst/>
            <a:gdLst/>
            <a:ahLst/>
            <a:cxnLst/>
            <a:rect l="l" t="t" r="r" b="b"/>
            <a:pathLst>
              <a:path w="5051426" h="3640362">
                <a:moveTo>
                  <a:pt x="0" y="0"/>
                </a:moveTo>
                <a:lnTo>
                  <a:pt x="5051426" y="0"/>
                </a:lnTo>
                <a:lnTo>
                  <a:pt x="5051426" y="3640362"/>
                </a:lnTo>
                <a:lnTo>
                  <a:pt x="0" y="3640362"/>
                </a:lnTo>
                <a:close/>
              </a:path>
            </a:pathLst>
          </a:custGeom>
        </p:spPr>
      </p:pic>
      <p:pic>
        <p:nvPicPr>
          <p:cNvPr id="9" name="Picture 8" descr="Chart, scatter chart&#10;&#10;Description automatically generated">
            <a:extLst>
              <a:ext uri="{FF2B5EF4-FFF2-40B4-BE49-F238E27FC236}">
                <a16:creationId xmlns:a16="http://schemas.microsoft.com/office/drawing/2014/main" id="{AB1BF861-10BF-4983-9D30-19DFCD79D42A}"/>
              </a:ext>
            </a:extLst>
          </p:cNvPr>
          <p:cNvPicPr>
            <a:picLocks noChangeAspect="1"/>
          </p:cNvPicPr>
          <p:nvPr/>
        </p:nvPicPr>
        <p:blipFill rotWithShape="1">
          <a:blip r:embed="rId3"/>
          <a:srcRect t="9147"/>
          <a:stretch/>
        </p:blipFill>
        <p:spPr>
          <a:xfrm>
            <a:off x="5386206" y="422788"/>
            <a:ext cx="6373813" cy="3228372"/>
          </a:xfrm>
          <a:custGeom>
            <a:avLst/>
            <a:gdLst/>
            <a:ahLst/>
            <a:cxnLst/>
            <a:rect l="l" t="t" r="r" b="b"/>
            <a:pathLst>
              <a:path w="5051426" h="3640362">
                <a:moveTo>
                  <a:pt x="0" y="0"/>
                </a:moveTo>
                <a:lnTo>
                  <a:pt x="5051426" y="0"/>
                </a:lnTo>
                <a:lnTo>
                  <a:pt x="5051426" y="3640362"/>
                </a:lnTo>
                <a:lnTo>
                  <a:pt x="0" y="3640362"/>
                </a:lnTo>
                <a:close/>
              </a:path>
            </a:pathLst>
          </a:custGeom>
        </p:spPr>
      </p:pic>
      <p:sp>
        <p:nvSpPr>
          <p:cNvPr id="6" name="Content Placeholder 2">
            <a:extLst>
              <a:ext uri="{FF2B5EF4-FFF2-40B4-BE49-F238E27FC236}">
                <a16:creationId xmlns:a16="http://schemas.microsoft.com/office/drawing/2014/main" id="{E5635BEA-EC8B-4272-97B4-DC809A490FE8}"/>
              </a:ext>
            </a:extLst>
          </p:cNvPr>
          <p:cNvSpPr txBox="1">
            <a:spLocks/>
          </p:cNvSpPr>
          <p:nvPr/>
        </p:nvSpPr>
        <p:spPr>
          <a:xfrm>
            <a:off x="1558536"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0.12</a:t>
            </a:r>
            <a:endParaRPr lang="en-US" b="1" dirty="0"/>
          </a:p>
        </p:txBody>
      </p:sp>
      <p:sp>
        <p:nvSpPr>
          <p:cNvPr id="8" name="Content Placeholder 2">
            <a:extLst>
              <a:ext uri="{FF2B5EF4-FFF2-40B4-BE49-F238E27FC236}">
                <a16:creationId xmlns:a16="http://schemas.microsoft.com/office/drawing/2014/main" id="{7F26952C-1C73-47A5-8389-58A25A43D0E1}"/>
              </a:ext>
            </a:extLst>
          </p:cNvPr>
          <p:cNvSpPr txBox="1">
            <a:spLocks/>
          </p:cNvSpPr>
          <p:nvPr/>
        </p:nvSpPr>
        <p:spPr>
          <a:xfrm>
            <a:off x="7423796"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-0.35</a:t>
            </a:r>
            <a:endParaRPr lang="en-US" b="1" dirty="0"/>
          </a:p>
        </p:txBody>
      </p:sp>
      <p:sp>
        <p:nvSpPr>
          <p:cNvPr id="10" name="TextBox 9">
            <a:extLst>
              <a:ext uri="{FF2B5EF4-FFF2-40B4-BE49-F238E27FC236}">
                <a16:creationId xmlns:a16="http://schemas.microsoft.com/office/drawing/2014/main" id="{21B8CB40-DBF7-4102-B639-55789357D4BD}"/>
              </a:ext>
            </a:extLst>
          </p:cNvPr>
          <p:cNvSpPr txBox="1"/>
          <p:nvPr/>
        </p:nvSpPr>
        <p:spPr>
          <a:xfrm>
            <a:off x="4283630" y="4997434"/>
            <a:ext cx="2713703" cy="646331"/>
          </a:xfrm>
          <a:prstGeom prst="rect">
            <a:avLst/>
          </a:prstGeom>
          <a:noFill/>
        </p:spPr>
        <p:txBody>
          <a:bodyPr wrap="square" rtlCol="0">
            <a:spAutoFit/>
          </a:bodyPr>
          <a:lstStyle/>
          <a:p>
            <a:r>
              <a:rPr lang="en-US" dirty="0"/>
              <a:t>Increase household size with kids</a:t>
            </a:r>
          </a:p>
        </p:txBody>
      </p:sp>
      <p:sp>
        <p:nvSpPr>
          <p:cNvPr id="11" name="Arrow: Right 10">
            <a:extLst>
              <a:ext uri="{FF2B5EF4-FFF2-40B4-BE49-F238E27FC236}">
                <a16:creationId xmlns:a16="http://schemas.microsoft.com/office/drawing/2014/main" id="{68696F43-E3C7-4A9E-B138-A1AA64560A1B}"/>
              </a:ext>
            </a:extLst>
          </p:cNvPr>
          <p:cNvSpPr/>
          <p:nvPr/>
        </p:nvSpPr>
        <p:spPr>
          <a:xfrm>
            <a:off x="4363651" y="4413431"/>
            <a:ext cx="2045110" cy="58400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146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7" name="Content Placeholder 6" descr="Chart, line chart, scatter chart&#10;&#10;Description automatically generated">
            <a:extLst>
              <a:ext uri="{FF2B5EF4-FFF2-40B4-BE49-F238E27FC236}">
                <a16:creationId xmlns:a16="http://schemas.microsoft.com/office/drawing/2014/main" id="{9D273216-7025-4C14-9840-2E7159E05D32}"/>
              </a:ext>
            </a:extLst>
          </p:cNvPr>
          <p:cNvPicPr>
            <a:picLocks noGrp="1" noChangeAspect="1"/>
          </p:cNvPicPr>
          <p:nvPr>
            <p:ph idx="1"/>
          </p:nvPr>
        </p:nvPicPr>
        <p:blipFill rotWithShape="1">
          <a:blip r:embed="rId2"/>
          <a:srcRect l="488" t="7294"/>
          <a:stretch/>
        </p:blipFill>
        <p:spPr>
          <a:xfrm>
            <a:off x="5573745" y="641968"/>
            <a:ext cx="6279966" cy="3407910"/>
          </a:xfrm>
          <a:custGeom>
            <a:avLst/>
            <a:gdLst/>
            <a:ahLst/>
            <a:cxnLst/>
            <a:rect l="l" t="t" r="r" b="b"/>
            <a:pathLst>
              <a:path w="6922273" h="4225290">
                <a:moveTo>
                  <a:pt x="0" y="0"/>
                </a:moveTo>
                <a:lnTo>
                  <a:pt x="6922273" y="0"/>
                </a:lnTo>
                <a:lnTo>
                  <a:pt x="6922273" y="4225290"/>
                </a:lnTo>
                <a:lnTo>
                  <a:pt x="0" y="4225290"/>
                </a:lnTo>
                <a:close/>
              </a:path>
            </a:pathLst>
          </a:custGeom>
        </p:spPr>
      </p:pic>
      <p:pic>
        <p:nvPicPr>
          <p:cNvPr id="5" name="Picture 4" descr="Chart, scatter chart&#10;&#10;Description automatically generated">
            <a:extLst>
              <a:ext uri="{FF2B5EF4-FFF2-40B4-BE49-F238E27FC236}">
                <a16:creationId xmlns:a16="http://schemas.microsoft.com/office/drawing/2014/main" id="{D19D4958-FFC8-4322-A62C-8AD4019E554E}"/>
              </a:ext>
            </a:extLst>
          </p:cNvPr>
          <p:cNvPicPr>
            <a:picLocks noChangeAspect="1"/>
          </p:cNvPicPr>
          <p:nvPr/>
        </p:nvPicPr>
        <p:blipFill rotWithShape="1">
          <a:blip r:embed="rId3"/>
          <a:srcRect l="1100" t="7596" r="1"/>
          <a:stretch/>
        </p:blipFill>
        <p:spPr>
          <a:xfrm>
            <a:off x="338289" y="641968"/>
            <a:ext cx="5334777" cy="3563639"/>
          </a:xfrm>
          <a:custGeom>
            <a:avLst/>
            <a:gdLst/>
            <a:ahLst/>
            <a:cxnLst/>
            <a:rect l="l" t="t" r="r" b="b"/>
            <a:pathLst>
              <a:path w="6922273" h="4225290">
                <a:moveTo>
                  <a:pt x="0" y="0"/>
                </a:moveTo>
                <a:lnTo>
                  <a:pt x="6922273" y="0"/>
                </a:lnTo>
                <a:lnTo>
                  <a:pt x="6922273" y="4225290"/>
                </a:lnTo>
                <a:lnTo>
                  <a:pt x="0" y="4225290"/>
                </a:lnTo>
                <a:close/>
              </a:path>
            </a:pathLst>
          </a:custGeom>
        </p:spPr>
      </p:pic>
      <p:sp>
        <p:nvSpPr>
          <p:cNvPr id="6" name="Content Placeholder 2">
            <a:extLst>
              <a:ext uri="{FF2B5EF4-FFF2-40B4-BE49-F238E27FC236}">
                <a16:creationId xmlns:a16="http://schemas.microsoft.com/office/drawing/2014/main" id="{CF78EF8A-6B8C-47AA-9737-18B55F31FAC9}"/>
              </a:ext>
            </a:extLst>
          </p:cNvPr>
          <p:cNvSpPr txBox="1">
            <a:spLocks/>
          </p:cNvSpPr>
          <p:nvPr/>
        </p:nvSpPr>
        <p:spPr>
          <a:xfrm>
            <a:off x="1972292"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-0.14</a:t>
            </a:r>
            <a:endParaRPr lang="en-US" b="1" dirty="0"/>
          </a:p>
        </p:txBody>
      </p:sp>
      <p:sp>
        <p:nvSpPr>
          <p:cNvPr id="8" name="Content Placeholder 2">
            <a:extLst>
              <a:ext uri="{FF2B5EF4-FFF2-40B4-BE49-F238E27FC236}">
                <a16:creationId xmlns:a16="http://schemas.microsoft.com/office/drawing/2014/main" id="{05A62396-F974-4129-8F96-C737CEF320BA}"/>
              </a:ext>
            </a:extLst>
          </p:cNvPr>
          <p:cNvSpPr txBox="1">
            <a:spLocks/>
          </p:cNvSpPr>
          <p:nvPr/>
        </p:nvSpPr>
        <p:spPr>
          <a:xfrm>
            <a:off x="7921077" y="5072147"/>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-0.31</a:t>
            </a:r>
            <a:endParaRPr lang="en-US" b="1" dirty="0"/>
          </a:p>
        </p:txBody>
      </p:sp>
      <p:sp>
        <p:nvSpPr>
          <p:cNvPr id="3" name="TextBox 2">
            <a:extLst>
              <a:ext uri="{FF2B5EF4-FFF2-40B4-BE49-F238E27FC236}">
                <a16:creationId xmlns:a16="http://schemas.microsoft.com/office/drawing/2014/main" id="{ADDFE63E-0068-4D77-B52C-D5E7B4C5849A}"/>
              </a:ext>
            </a:extLst>
          </p:cNvPr>
          <p:cNvSpPr txBox="1"/>
          <p:nvPr/>
        </p:nvSpPr>
        <p:spPr>
          <a:xfrm>
            <a:off x="4621162" y="4945339"/>
            <a:ext cx="2713703" cy="646331"/>
          </a:xfrm>
          <a:prstGeom prst="rect">
            <a:avLst/>
          </a:prstGeom>
          <a:noFill/>
        </p:spPr>
        <p:txBody>
          <a:bodyPr wrap="square" rtlCol="0">
            <a:spAutoFit/>
          </a:bodyPr>
          <a:lstStyle/>
          <a:p>
            <a:r>
              <a:rPr lang="en-US" dirty="0"/>
              <a:t>Increase household size with kids</a:t>
            </a:r>
          </a:p>
        </p:txBody>
      </p:sp>
      <p:sp>
        <p:nvSpPr>
          <p:cNvPr id="4" name="Arrow: Right 3">
            <a:extLst>
              <a:ext uri="{FF2B5EF4-FFF2-40B4-BE49-F238E27FC236}">
                <a16:creationId xmlns:a16="http://schemas.microsoft.com/office/drawing/2014/main" id="{CE283DD7-B10D-455F-892D-38AE172F275D}"/>
              </a:ext>
            </a:extLst>
          </p:cNvPr>
          <p:cNvSpPr/>
          <p:nvPr/>
        </p:nvSpPr>
        <p:spPr>
          <a:xfrm>
            <a:off x="4729316" y="4205607"/>
            <a:ext cx="2045110" cy="584003"/>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811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6FF77981-6863-408F-996F-9EF41C3DDBBD}"/>
              </a:ext>
            </a:extLst>
          </p:cNvPr>
          <p:cNvPicPr>
            <a:picLocks noChangeAspect="1"/>
          </p:cNvPicPr>
          <p:nvPr/>
        </p:nvPicPr>
        <p:blipFill rotWithShape="1">
          <a:blip r:embed="rId2"/>
          <a:srcRect l="630" t="9496"/>
          <a:stretch/>
        </p:blipFill>
        <p:spPr>
          <a:xfrm>
            <a:off x="6174658" y="3131416"/>
            <a:ext cx="4782265" cy="3402119"/>
          </a:xfrm>
          <a:prstGeom prst="rect">
            <a:avLst/>
          </a:prstGeom>
        </p:spPr>
      </p:pic>
      <p:pic>
        <p:nvPicPr>
          <p:cNvPr id="7" name="Picture 6" descr="Chart, scatter chart&#10;&#10;Description automatically generated">
            <a:extLst>
              <a:ext uri="{FF2B5EF4-FFF2-40B4-BE49-F238E27FC236}">
                <a16:creationId xmlns:a16="http://schemas.microsoft.com/office/drawing/2014/main" id="{9BEB8C8A-485C-4204-A967-9CAC7DDCB012}"/>
              </a:ext>
            </a:extLst>
          </p:cNvPr>
          <p:cNvPicPr>
            <a:picLocks noChangeAspect="1"/>
          </p:cNvPicPr>
          <p:nvPr/>
        </p:nvPicPr>
        <p:blipFill rotWithShape="1">
          <a:blip r:embed="rId3"/>
          <a:srcRect l="1158" t="9496"/>
          <a:stretch/>
        </p:blipFill>
        <p:spPr>
          <a:xfrm>
            <a:off x="646794" y="431271"/>
            <a:ext cx="4680282" cy="3329568"/>
          </a:xfrm>
          <a:prstGeom prst="rect">
            <a:avLst/>
          </a:prstGeom>
        </p:spPr>
      </p:pic>
      <p:sp>
        <p:nvSpPr>
          <p:cNvPr id="15" name="Content Placeholder 2">
            <a:extLst>
              <a:ext uri="{FF2B5EF4-FFF2-40B4-BE49-F238E27FC236}">
                <a16:creationId xmlns:a16="http://schemas.microsoft.com/office/drawing/2014/main" id="{32FFF75B-3543-4A3C-BA1F-068D711DE476}"/>
              </a:ext>
            </a:extLst>
          </p:cNvPr>
          <p:cNvSpPr txBox="1">
            <a:spLocks/>
          </p:cNvSpPr>
          <p:nvPr/>
        </p:nvSpPr>
        <p:spPr>
          <a:xfrm>
            <a:off x="4652543" y="5641730"/>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-0.17</a:t>
            </a:r>
            <a:endParaRPr lang="en-US" b="1" dirty="0"/>
          </a:p>
        </p:txBody>
      </p:sp>
      <p:sp>
        <p:nvSpPr>
          <p:cNvPr id="18" name="Content Placeholder 2">
            <a:extLst>
              <a:ext uri="{FF2B5EF4-FFF2-40B4-BE49-F238E27FC236}">
                <a16:creationId xmlns:a16="http://schemas.microsoft.com/office/drawing/2014/main" id="{193A41C5-BF8E-47C9-A0B2-8ABC54411A70}"/>
              </a:ext>
            </a:extLst>
          </p:cNvPr>
          <p:cNvSpPr txBox="1">
            <a:spLocks/>
          </p:cNvSpPr>
          <p:nvPr/>
        </p:nvSpPr>
        <p:spPr>
          <a:xfrm>
            <a:off x="5257799" y="650699"/>
            <a:ext cx="2298632" cy="1143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dirty="0"/>
              <a:t>R</a:t>
            </a:r>
            <a:r>
              <a:rPr lang="en-US" sz="2800" b="1" baseline="30000" dirty="0"/>
              <a:t>2</a:t>
            </a:r>
            <a:r>
              <a:rPr lang="en-US" sz="2800" b="1" dirty="0"/>
              <a:t> = 0.18</a:t>
            </a:r>
            <a:endParaRPr lang="en-US" b="1" dirty="0"/>
          </a:p>
        </p:txBody>
      </p:sp>
    </p:spTree>
    <p:extLst>
      <p:ext uri="{BB962C8B-B14F-4D97-AF65-F5344CB8AC3E}">
        <p14:creationId xmlns:p14="http://schemas.microsoft.com/office/powerpoint/2010/main" val="34933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D6F4-AA14-4F96-810F-B85A824A6301}"/>
              </a:ext>
            </a:extLst>
          </p:cNvPr>
          <p:cNvSpPr>
            <a:spLocks noGrp="1"/>
          </p:cNvSpPr>
          <p:nvPr>
            <p:ph type="title"/>
          </p:nvPr>
        </p:nvSpPr>
        <p:spPr/>
        <p:txBody>
          <a:bodyPr>
            <a:normAutofit fontScale="90000"/>
          </a:bodyPr>
          <a:lstStyle/>
          <a:p>
            <a:r>
              <a:rPr lang="en-US" dirty="0"/>
              <a:t>Is there a correlation between cases and deaths affect vaccination rates?</a:t>
            </a:r>
            <a:br>
              <a:rPr lang="en-US" dirty="0"/>
            </a:br>
            <a:endParaRPr lang="en-US" dirty="0"/>
          </a:p>
        </p:txBody>
      </p:sp>
      <p:sp>
        <p:nvSpPr>
          <p:cNvPr id="3" name="Content Placeholder 2">
            <a:extLst>
              <a:ext uri="{FF2B5EF4-FFF2-40B4-BE49-F238E27FC236}">
                <a16:creationId xmlns:a16="http://schemas.microsoft.com/office/drawing/2014/main" id="{7BCB5876-D6AF-4ED0-ADC6-3BF2C113FBB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1882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484F949A-AB1D-4DCA-B0FD-3C6F8A7A6986}"/>
              </a:ext>
            </a:extLst>
          </p:cNvPr>
          <p:cNvPicPr>
            <a:picLocks noGrp="1" noChangeAspect="1"/>
          </p:cNvPicPr>
          <p:nvPr>
            <p:ph idx="1"/>
          </p:nvPr>
        </p:nvPicPr>
        <p:blipFill rotWithShape="1">
          <a:blip r:embed="rId2"/>
          <a:srcRect l="45" t="10010" r="-1"/>
          <a:stretch/>
        </p:blipFill>
        <p:spPr>
          <a:xfrm>
            <a:off x="2526890" y="1201175"/>
            <a:ext cx="7141464" cy="501335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EEEE58B6-1BB7-43FB-A55D-A62D1BD9F9FC}"/>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-0.09</a:t>
            </a:r>
          </a:p>
        </p:txBody>
      </p:sp>
    </p:spTree>
    <p:extLst>
      <p:ext uri="{BB962C8B-B14F-4D97-AF65-F5344CB8AC3E}">
        <p14:creationId xmlns:p14="http://schemas.microsoft.com/office/powerpoint/2010/main" val="3209213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scatter chart&#10;&#10;Description automatically generated">
            <a:extLst>
              <a:ext uri="{FF2B5EF4-FFF2-40B4-BE49-F238E27FC236}">
                <a16:creationId xmlns:a16="http://schemas.microsoft.com/office/drawing/2014/main" id="{84FE256A-4037-466D-B076-8438847397DA}"/>
              </a:ext>
            </a:extLst>
          </p:cNvPr>
          <p:cNvPicPr>
            <a:picLocks noGrp="1" noChangeAspect="1"/>
          </p:cNvPicPr>
          <p:nvPr>
            <p:ph idx="1"/>
          </p:nvPr>
        </p:nvPicPr>
        <p:blipFill rotWithShape="1">
          <a:blip r:embed="rId2"/>
          <a:srcRect l="710" t="9671"/>
          <a:stretch/>
        </p:blipFill>
        <p:spPr>
          <a:xfrm>
            <a:off x="2603535" y="1182221"/>
            <a:ext cx="7035229" cy="5032311"/>
          </a:xfrm>
          <a:prstGeom prst="rect">
            <a:avLst/>
          </a:prstGeom>
          <a:ln>
            <a:noFill/>
          </a:ln>
        </p:spPr>
      </p:pic>
      <p:sp>
        <p:nvSpPr>
          <p:cNvPr id="10" name="Content Placeholder 2">
            <a:extLst>
              <a:ext uri="{FF2B5EF4-FFF2-40B4-BE49-F238E27FC236}">
                <a16:creationId xmlns:a16="http://schemas.microsoft.com/office/drawing/2014/main" id="{C041AEAA-F62F-4943-AC58-74B201B95BF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-0.1</a:t>
            </a:r>
          </a:p>
        </p:txBody>
      </p:sp>
    </p:spTree>
    <p:extLst>
      <p:ext uri="{BB962C8B-B14F-4D97-AF65-F5344CB8AC3E}">
        <p14:creationId xmlns:p14="http://schemas.microsoft.com/office/powerpoint/2010/main" val="629102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9" name="Freeform: Shape 1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 scatter chart&#10;&#10;Description automatically generated">
            <a:extLst>
              <a:ext uri="{FF2B5EF4-FFF2-40B4-BE49-F238E27FC236}">
                <a16:creationId xmlns:a16="http://schemas.microsoft.com/office/drawing/2014/main" id="{AA4D16E3-4AE0-4BE2-ADF4-4810B0307709}"/>
              </a:ext>
            </a:extLst>
          </p:cNvPr>
          <p:cNvPicPr>
            <a:picLocks noGrp="1" noChangeAspect="1"/>
          </p:cNvPicPr>
          <p:nvPr>
            <p:ph idx="1"/>
          </p:nvPr>
        </p:nvPicPr>
        <p:blipFill rotWithShape="1">
          <a:blip r:embed="rId2"/>
          <a:srcRect l="744" t="9671"/>
          <a:stretch/>
        </p:blipFill>
        <p:spPr>
          <a:xfrm>
            <a:off x="1868128" y="1182221"/>
            <a:ext cx="8519587" cy="5032311"/>
          </a:xfrm>
          <a:prstGeom prst="rect">
            <a:avLst/>
          </a:prstGeom>
          <a:ln>
            <a:noFill/>
          </a:ln>
        </p:spPr>
      </p:pic>
      <p:sp>
        <p:nvSpPr>
          <p:cNvPr id="10" name="Content Placeholder 2">
            <a:extLst>
              <a:ext uri="{FF2B5EF4-FFF2-40B4-BE49-F238E27FC236}">
                <a16:creationId xmlns:a16="http://schemas.microsoft.com/office/drawing/2014/main" id="{A996AD94-A6B2-498B-B780-B441540E058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-0.07</a:t>
            </a:r>
          </a:p>
        </p:txBody>
      </p:sp>
    </p:spTree>
    <p:extLst>
      <p:ext uri="{BB962C8B-B14F-4D97-AF65-F5344CB8AC3E}">
        <p14:creationId xmlns:p14="http://schemas.microsoft.com/office/powerpoint/2010/main" val="377058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Isosceles Triangle 2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Chart, scatter chart&#10;&#10;Description automatically generated">
            <a:extLst>
              <a:ext uri="{FF2B5EF4-FFF2-40B4-BE49-F238E27FC236}">
                <a16:creationId xmlns:a16="http://schemas.microsoft.com/office/drawing/2014/main" id="{F262260D-6A1B-4CFF-A885-D284CE1AD27C}"/>
              </a:ext>
            </a:extLst>
          </p:cNvPr>
          <p:cNvPicPr>
            <a:picLocks noGrp="1" noChangeAspect="1"/>
          </p:cNvPicPr>
          <p:nvPr>
            <p:ph idx="1"/>
          </p:nvPr>
        </p:nvPicPr>
        <p:blipFill rotWithShape="1">
          <a:blip r:embed="rId2"/>
          <a:srcRect l="478" t="10010"/>
          <a:stretch/>
        </p:blipFill>
        <p:spPr>
          <a:xfrm>
            <a:off x="1318665" y="1201175"/>
            <a:ext cx="9600768" cy="5013357"/>
          </a:xfrm>
          <a:prstGeom prst="rect">
            <a:avLst/>
          </a:prstGeom>
          <a:ln>
            <a:noFill/>
          </a:ln>
        </p:spPr>
      </p:pic>
      <p:sp>
        <p:nvSpPr>
          <p:cNvPr id="31" name="Isosceles Triangle 3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BD62EC7-D598-42F8-B393-E3AD49AA0100}"/>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-0.63</a:t>
            </a:r>
          </a:p>
        </p:txBody>
      </p:sp>
    </p:spTree>
    <p:extLst>
      <p:ext uri="{BB962C8B-B14F-4D97-AF65-F5344CB8AC3E}">
        <p14:creationId xmlns:p14="http://schemas.microsoft.com/office/powerpoint/2010/main" val="1843358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0FAA23C1-11FA-4D5D-BEE1-484B75813634}"/>
              </a:ext>
            </a:extLst>
          </p:cNvPr>
          <p:cNvPicPr>
            <a:picLocks noGrp="1" noChangeAspect="1"/>
          </p:cNvPicPr>
          <p:nvPr>
            <p:ph idx="1"/>
          </p:nvPr>
        </p:nvPicPr>
        <p:blipFill rotWithShape="1">
          <a:blip r:embed="rId2"/>
          <a:srcRect l="894" t="9671"/>
          <a:stretch/>
        </p:blipFill>
        <p:spPr>
          <a:xfrm>
            <a:off x="1563329" y="1182221"/>
            <a:ext cx="9147916" cy="5032311"/>
          </a:xfrm>
          <a:prstGeom prst="rect">
            <a:avLst/>
          </a:prstGeom>
          <a:ln>
            <a:noFill/>
          </a:ln>
        </p:spPr>
      </p:pic>
      <p:sp>
        <p:nvSpPr>
          <p:cNvPr id="10" name="Content Placeholder 2">
            <a:extLst>
              <a:ext uri="{FF2B5EF4-FFF2-40B4-BE49-F238E27FC236}">
                <a16:creationId xmlns:a16="http://schemas.microsoft.com/office/drawing/2014/main" id="{1DDED319-FFBA-4F19-AD5A-01DF167C6392}"/>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-0.78</a:t>
            </a:r>
          </a:p>
        </p:txBody>
      </p:sp>
    </p:spTree>
    <p:extLst>
      <p:ext uri="{BB962C8B-B14F-4D97-AF65-F5344CB8AC3E}">
        <p14:creationId xmlns:p14="http://schemas.microsoft.com/office/powerpoint/2010/main" val="421685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1CD82832-7727-42C6-A784-45AAD321F0AA}"/>
              </a:ext>
            </a:extLst>
          </p:cNvPr>
          <p:cNvPicPr>
            <a:picLocks noGrp="1" noChangeAspect="1"/>
          </p:cNvPicPr>
          <p:nvPr>
            <p:ph idx="1"/>
          </p:nvPr>
        </p:nvPicPr>
        <p:blipFill rotWithShape="1">
          <a:blip r:embed="rId2"/>
          <a:srcRect t="5453" r="-1" b="6777"/>
          <a:stretch/>
        </p:blipFill>
        <p:spPr>
          <a:xfrm>
            <a:off x="643467" y="643467"/>
            <a:ext cx="10905066" cy="5571065"/>
          </a:xfrm>
          <a:prstGeom prst="rect">
            <a:avLst/>
          </a:prstGeom>
          <a:ln>
            <a:noFill/>
          </a:ln>
        </p:spPr>
      </p:pic>
      <p:sp>
        <p:nvSpPr>
          <p:cNvPr id="23" name="Isosceles Triangle 2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7A1F4877-97F0-4991-94D8-4A489C5747F6}"/>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-0.63</a:t>
            </a:r>
          </a:p>
        </p:txBody>
      </p:sp>
    </p:spTree>
    <p:extLst>
      <p:ext uri="{BB962C8B-B14F-4D97-AF65-F5344CB8AC3E}">
        <p14:creationId xmlns:p14="http://schemas.microsoft.com/office/powerpoint/2010/main" val="1849748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2" name="Freeform: Shape 2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a:extLst>
              <a:ext uri="{FF2B5EF4-FFF2-40B4-BE49-F238E27FC236}">
                <a16:creationId xmlns:a16="http://schemas.microsoft.com/office/drawing/2014/main" id="{EF0904C6-6794-4771-B2A9-4FDC1E45F7A0}"/>
              </a:ext>
            </a:extLst>
          </p:cNvPr>
          <p:cNvPicPr>
            <a:picLocks noGrp="1" noChangeAspect="1"/>
          </p:cNvPicPr>
          <p:nvPr>
            <p:ph type="pic" idx="1"/>
          </p:nvPr>
        </p:nvPicPr>
        <p:blipFill rotWithShape="1">
          <a:blip r:embed="rId2"/>
          <a:srcRect l="311" t="9671"/>
          <a:stretch/>
        </p:blipFill>
        <p:spPr>
          <a:xfrm>
            <a:off x="1700981" y="1182221"/>
            <a:ext cx="8817504" cy="5032311"/>
          </a:xfrm>
          <a:prstGeom prst="rect">
            <a:avLst/>
          </a:prstGeom>
          <a:ln>
            <a:noFill/>
          </a:ln>
        </p:spPr>
      </p:pic>
      <p:sp>
        <p:nvSpPr>
          <p:cNvPr id="13" name="Content Placeholder 2">
            <a:extLst>
              <a:ext uri="{FF2B5EF4-FFF2-40B4-BE49-F238E27FC236}">
                <a16:creationId xmlns:a16="http://schemas.microsoft.com/office/drawing/2014/main" id="{F6C0F27E-48A9-49E1-91E1-09C5B2A8DC4F}"/>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-0.46</a:t>
            </a:r>
          </a:p>
        </p:txBody>
      </p:sp>
    </p:spTree>
    <p:extLst>
      <p:ext uri="{BB962C8B-B14F-4D97-AF65-F5344CB8AC3E}">
        <p14:creationId xmlns:p14="http://schemas.microsoft.com/office/powerpoint/2010/main" val="2414744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27982070-98E2-43CA-99D6-BCF82E3472B2}"/>
              </a:ext>
            </a:extLst>
          </p:cNvPr>
          <p:cNvPicPr>
            <a:picLocks noGrp="1" noChangeAspect="1"/>
          </p:cNvPicPr>
          <p:nvPr>
            <p:ph idx="1"/>
          </p:nvPr>
        </p:nvPicPr>
        <p:blipFill rotWithShape="1">
          <a:blip r:embed="rId2"/>
          <a:srcRect l="471" t="10010"/>
          <a:stretch/>
        </p:blipFill>
        <p:spPr>
          <a:xfrm>
            <a:off x="1759973" y="1201175"/>
            <a:ext cx="8713291" cy="5013357"/>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B8E9FDA6-69C5-4C20-A407-D504825C8D6E}"/>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0.84</a:t>
            </a:r>
          </a:p>
        </p:txBody>
      </p:sp>
    </p:spTree>
    <p:extLst>
      <p:ext uri="{BB962C8B-B14F-4D97-AF65-F5344CB8AC3E}">
        <p14:creationId xmlns:p14="http://schemas.microsoft.com/office/powerpoint/2010/main" val="1317193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F64A79E2-997E-4F48-AB89-BC55FE2D8742}"/>
              </a:ext>
            </a:extLst>
          </p:cNvPr>
          <p:cNvPicPr>
            <a:picLocks noGrp="1" noChangeAspect="1"/>
          </p:cNvPicPr>
          <p:nvPr>
            <p:ph idx="1"/>
          </p:nvPr>
        </p:nvPicPr>
        <p:blipFill rotWithShape="1">
          <a:blip r:embed="rId2"/>
          <a:srcRect l="807" t="10010"/>
          <a:stretch/>
        </p:blipFill>
        <p:spPr>
          <a:xfrm>
            <a:off x="973394" y="1201175"/>
            <a:ext cx="10329207" cy="501335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D4D0F4B1-08DE-446D-898E-348617587A5B}"/>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0.84</a:t>
            </a:r>
          </a:p>
        </p:txBody>
      </p:sp>
    </p:spTree>
    <p:extLst>
      <p:ext uri="{BB962C8B-B14F-4D97-AF65-F5344CB8AC3E}">
        <p14:creationId xmlns:p14="http://schemas.microsoft.com/office/powerpoint/2010/main" val="3620604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10;&#10;Description automatically generated">
            <a:extLst>
              <a:ext uri="{FF2B5EF4-FFF2-40B4-BE49-F238E27FC236}">
                <a16:creationId xmlns:a16="http://schemas.microsoft.com/office/drawing/2014/main" id="{9B94507E-245C-41BC-8151-C483312925FA}"/>
              </a:ext>
            </a:extLst>
          </p:cNvPr>
          <p:cNvPicPr>
            <a:picLocks noGrp="1" noChangeAspect="1"/>
          </p:cNvPicPr>
          <p:nvPr>
            <p:ph idx="1"/>
          </p:nvPr>
        </p:nvPicPr>
        <p:blipFill>
          <a:blip r:embed="rId2"/>
          <a:stretch>
            <a:fillRect/>
          </a:stretch>
        </p:blipFill>
        <p:spPr>
          <a:xfrm>
            <a:off x="1748618" y="643468"/>
            <a:ext cx="7029737" cy="5571066"/>
          </a:xfrm>
          <a:prstGeom prst="rect">
            <a:avLst/>
          </a:prstGeom>
        </p:spPr>
      </p:pic>
      <p:sp>
        <p:nvSpPr>
          <p:cNvPr id="14" name="Freeform: Shape 1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DB98E5ED-276C-4A47-8FCC-0DFD5E81909D}"/>
              </a:ext>
            </a:extLst>
          </p:cNvPr>
          <p:cNvSpPr/>
          <p:nvPr/>
        </p:nvSpPr>
        <p:spPr>
          <a:xfrm>
            <a:off x="9252155" y="4016478"/>
            <a:ext cx="530942" cy="412955"/>
          </a:xfrm>
          <a:prstGeom prst="rect">
            <a:avLst/>
          </a:prstGeom>
          <a:solidFill>
            <a:srgbClr val="FE0F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BFDF43-AAD5-4380-A8A8-141B4F9BF476}"/>
              </a:ext>
            </a:extLst>
          </p:cNvPr>
          <p:cNvSpPr/>
          <p:nvPr/>
        </p:nvSpPr>
        <p:spPr>
          <a:xfrm>
            <a:off x="9227954" y="2722306"/>
            <a:ext cx="530942" cy="412955"/>
          </a:xfrm>
          <a:prstGeom prst="rect">
            <a:avLst/>
          </a:prstGeom>
          <a:solidFill>
            <a:srgbClr val="0880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8C87F75-A6B5-4239-9DED-FC039877448D}"/>
              </a:ext>
            </a:extLst>
          </p:cNvPr>
          <p:cNvSpPr txBox="1"/>
          <p:nvPr/>
        </p:nvSpPr>
        <p:spPr>
          <a:xfrm>
            <a:off x="9758896" y="2652540"/>
            <a:ext cx="1983504" cy="923330"/>
          </a:xfrm>
          <a:prstGeom prst="rect">
            <a:avLst/>
          </a:prstGeom>
          <a:noFill/>
        </p:spPr>
        <p:txBody>
          <a:bodyPr wrap="square" rtlCol="0">
            <a:spAutoFit/>
          </a:bodyPr>
          <a:lstStyle/>
          <a:p>
            <a:r>
              <a:rPr lang="en-US" dirty="0"/>
              <a:t>Increasing Relationship with Vaccinations</a:t>
            </a:r>
          </a:p>
        </p:txBody>
      </p:sp>
      <p:sp>
        <p:nvSpPr>
          <p:cNvPr id="15" name="TextBox 14">
            <a:extLst>
              <a:ext uri="{FF2B5EF4-FFF2-40B4-BE49-F238E27FC236}">
                <a16:creationId xmlns:a16="http://schemas.microsoft.com/office/drawing/2014/main" id="{43A61041-1EA3-47C1-A4A0-99EDC5A06F94}"/>
              </a:ext>
            </a:extLst>
          </p:cNvPr>
          <p:cNvSpPr txBox="1"/>
          <p:nvPr/>
        </p:nvSpPr>
        <p:spPr>
          <a:xfrm>
            <a:off x="9783097" y="3967768"/>
            <a:ext cx="1983504" cy="923330"/>
          </a:xfrm>
          <a:prstGeom prst="rect">
            <a:avLst/>
          </a:prstGeom>
          <a:noFill/>
        </p:spPr>
        <p:txBody>
          <a:bodyPr wrap="square" rtlCol="0">
            <a:spAutoFit/>
          </a:bodyPr>
          <a:lstStyle/>
          <a:p>
            <a:r>
              <a:rPr lang="en-US" dirty="0"/>
              <a:t>Decreasing Relationship with Vaccinations</a:t>
            </a:r>
          </a:p>
        </p:txBody>
      </p:sp>
    </p:spTree>
    <p:extLst>
      <p:ext uri="{BB962C8B-B14F-4D97-AF65-F5344CB8AC3E}">
        <p14:creationId xmlns:p14="http://schemas.microsoft.com/office/powerpoint/2010/main" val="112117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4F1A-BCCD-4AAE-BD1C-9317A1262A40}"/>
              </a:ext>
            </a:extLst>
          </p:cNvPr>
          <p:cNvSpPr>
            <a:spLocks noGrp="1"/>
          </p:cNvSpPr>
          <p:nvPr>
            <p:ph type="title"/>
          </p:nvPr>
        </p:nvSpPr>
        <p:spPr/>
        <p:txBody>
          <a:bodyPr/>
          <a:lstStyle/>
          <a:p>
            <a:r>
              <a:rPr lang="en-US" dirty="0"/>
              <a:t>Does location and time affect vaccination rates?</a:t>
            </a:r>
          </a:p>
        </p:txBody>
      </p:sp>
      <p:sp>
        <p:nvSpPr>
          <p:cNvPr id="3" name="Content Placeholder 2">
            <a:extLst>
              <a:ext uri="{FF2B5EF4-FFF2-40B4-BE49-F238E27FC236}">
                <a16:creationId xmlns:a16="http://schemas.microsoft.com/office/drawing/2014/main" id="{6973349D-DD24-4B54-94F8-423358D423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1799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C472-6058-4FC9-8065-28FAACDBABAC}"/>
              </a:ext>
            </a:extLst>
          </p:cNvPr>
          <p:cNvSpPr>
            <a:spLocks noGrp="1"/>
          </p:cNvSpPr>
          <p:nvPr>
            <p:ph type="title"/>
          </p:nvPr>
        </p:nvSpPr>
        <p:spPr/>
        <p:txBody>
          <a:bodyPr/>
          <a:lstStyle/>
          <a:p>
            <a:r>
              <a:rPr lang="en-US" dirty="0"/>
              <a:t>California Secretary of State</a:t>
            </a:r>
            <a:br>
              <a:rPr lang="en-US" dirty="0"/>
            </a:br>
            <a:r>
              <a:rPr lang="en-US" dirty="0"/>
              <a:t>60 Day Report of Registration</a:t>
            </a:r>
          </a:p>
        </p:txBody>
      </p:sp>
      <p:sp>
        <p:nvSpPr>
          <p:cNvPr id="3" name="Content Placeholder 2">
            <a:extLst>
              <a:ext uri="{FF2B5EF4-FFF2-40B4-BE49-F238E27FC236}">
                <a16:creationId xmlns:a16="http://schemas.microsoft.com/office/drawing/2014/main" id="{776D0C51-CDC9-42F0-8895-54C9CE575717}"/>
              </a:ext>
            </a:extLst>
          </p:cNvPr>
          <p:cNvSpPr>
            <a:spLocks noGrp="1"/>
          </p:cNvSpPr>
          <p:nvPr>
            <p:ph idx="1"/>
          </p:nvPr>
        </p:nvSpPr>
        <p:spPr/>
        <p:txBody>
          <a:bodyPr/>
          <a:lstStyle/>
          <a:p>
            <a:r>
              <a:rPr lang="en-US" dirty="0"/>
              <a:t>July 16</a:t>
            </a:r>
            <a:r>
              <a:rPr lang="en-US" baseline="30000" dirty="0"/>
              <a:t>th</a:t>
            </a:r>
            <a:r>
              <a:rPr lang="en-US" dirty="0"/>
              <a:t>, 2021</a:t>
            </a:r>
          </a:p>
        </p:txBody>
      </p:sp>
    </p:spTree>
    <p:extLst>
      <p:ext uri="{BB962C8B-B14F-4D97-AF65-F5344CB8AC3E}">
        <p14:creationId xmlns:p14="http://schemas.microsoft.com/office/powerpoint/2010/main" val="63483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6E9931DC-63FF-4BAB-8EA6-0D571346509E}"/>
              </a:ext>
            </a:extLst>
          </p:cNvPr>
          <p:cNvPicPr>
            <a:picLocks noChangeAspect="1"/>
          </p:cNvPicPr>
          <p:nvPr/>
        </p:nvPicPr>
        <p:blipFill rotWithShape="1">
          <a:blip r:embed="rId2"/>
          <a:srcRect l="6602" t="8247" r="10660"/>
          <a:stretch/>
        </p:blipFill>
        <p:spPr>
          <a:xfrm>
            <a:off x="492369" y="2200590"/>
            <a:ext cx="5024177" cy="365615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A3ECD346-A852-4288-8430-6104663F441A}"/>
              </a:ext>
            </a:extLst>
          </p:cNvPr>
          <p:cNvPicPr>
            <a:picLocks noChangeAspect="1"/>
          </p:cNvPicPr>
          <p:nvPr/>
        </p:nvPicPr>
        <p:blipFill>
          <a:blip r:embed="rId3"/>
          <a:stretch>
            <a:fillRect/>
          </a:stretch>
        </p:blipFill>
        <p:spPr>
          <a:xfrm>
            <a:off x="5586885" y="2347198"/>
            <a:ext cx="6493357" cy="2273963"/>
          </a:xfrm>
          <a:prstGeom prst="rect">
            <a:avLst/>
          </a:prstGeom>
        </p:spPr>
      </p:pic>
      <p:sp>
        <p:nvSpPr>
          <p:cNvPr id="8" name="TextBox 7">
            <a:extLst>
              <a:ext uri="{FF2B5EF4-FFF2-40B4-BE49-F238E27FC236}">
                <a16:creationId xmlns:a16="http://schemas.microsoft.com/office/drawing/2014/main" id="{FC657378-F749-4F68-B0C0-DF3A241F3B66}"/>
              </a:ext>
            </a:extLst>
          </p:cNvPr>
          <p:cNvSpPr txBox="1"/>
          <p:nvPr/>
        </p:nvSpPr>
        <p:spPr>
          <a:xfrm>
            <a:off x="2064935" y="1001260"/>
            <a:ext cx="2039815" cy="646331"/>
          </a:xfrm>
          <a:prstGeom prst="rect">
            <a:avLst/>
          </a:prstGeom>
          <a:noFill/>
        </p:spPr>
        <p:txBody>
          <a:bodyPr wrap="square" rtlCol="0">
            <a:spAutoFit/>
          </a:bodyPr>
          <a:lstStyle/>
          <a:p>
            <a:r>
              <a:rPr lang="en-US" dirty="0"/>
              <a:t>.</a:t>
            </a:r>
            <a:r>
              <a:rPr lang="en-US" dirty="0" err="1"/>
              <a:t>xls</a:t>
            </a:r>
            <a:r>
              <a:rPr lang="en-US" dirty="0"/>
              <a:t> available from website</a:t>
            </a:r>
          </a:p>
        </p:txBody>
      </p:sp>
      <p:sp>
        <p:nvSpPr>
          <p:cNvPr id="9" name="TextBox 8">
            <a:extLst>
              <a:ext uri="{FF2B5EF4-FFF2-40B4-BE49-F238E27FC236}">
                <a16:creationId xmlns:a16="http://schemas.microsoft.com/office/drawing/2014/main" id="{69FEE0D8-053A-4B6F-A43A-32520BE450F5}"/>
              </a:ext>
            </a:extLst>
          </p:cNvPr>
          <p:cNvSpPr txBox="1"/>
          <p:nvPr/>
        </p:nvSpPr>
        <p:spPr>
          <a:xfrm>
            <a:off x="5321951" y="539096"/>
            <a:ext cx="2039815" cy="923330"/>
          </a:xfrm>
          <a:prstGeom prst="rect">
            <a:avLst/>
          </a:prstGeom>
          <a:noFill/>
        </p:spPr>
        <p:txBody>
          <a:bodyPr wrap="square" rtlCol="0">
            <a:spAutoFit/>
          </a:bodyPr>
          <a:lstStyle/>
          <a:p>
            <a:r>
              <a:rPr lang="en-US" dirty="0"/>
              <a:t>Save As .csv and import as </a:t>
            </a:r>
            <a:r>
              <a:rPr lang="en-US" dirty="0" err="1"/>
              <a:t>DataFrame</a:t>
            </a:r>
            <a:endParaRPr lang="en-US" dirty="0"/>
          </a:p>
        </p:txBody>
      </p:sp>
      <p:sp>
        <p:nvSpPr>
          <p:cNvPr id="10" name="Arrow: Right 9">
            <a:extLst>
              <a:ext uri="{FF2B5EF4-FFF2-40B4-BE49-F238E27FC236}">
                <a16:creationId xmlns:a16="http://schemas.microsoft.com/office/drawing/2014/main" id="{5D59432F-6E1F-45B0-AABF-2B5D92D5AFE3}"/>
              </a:ext>
            </a:extLst>
          </p:cNvPr>
          <p:cNvSpPr/>
          <p:nvPr/>
        </p:nvSpPr>
        <p:spPr>
          <a:xfrm rot="20769451">
            <a:off x="4104750" y="1001260"/>
            <a:ext cx="772050" cy="461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C90D0C0-0F0C-4052-AE42-2A0D72B1BAF9}"/>
              </a:ext>
            </a:extLst>
          </p:cNvPr>
          <p:cNvSpPr/>
          <p:nvPr/>
        </p:nvSpPr>
        <p:spPr>
          <a:xfrm rot="2775769">
            <a:off x="6975740" y="1357985"/>
            <a:ext cx="772050" cy="461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02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3F02A8C0-C112-4941-A3BC-B7EC16CB90BE}"/>
              </a:ext>
            </a:extLst>
          </p:cNvPr>
          <p:cNvPicPr>
            <a:picLocks noGrp="1" noChangeAspect="1"/>
          </p:cNvPicPr>
          <p:nvPr>
            <p:ph idx="1"/>
          </p:nvPr>
        </p:nvPicPr>
        <p:blipFill>
          <a:blip r:embed="rId2"/>
          <a:stretch>
            <a:fillRect/>
          </a:stretch>
        </p:blipFill>
        <p:spPr>
          <a:xfrm>
            <a:off x="2049862" y="643467"/>
            <a:ext cx="8092276"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FDF445B2-821C-459F-9AF9-FB87A88DF75D}"/>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0.83</a:t>
            </a:r>
          </a:p>
        </p:txBody>
      </p:sp>
    </p:spTree>
    <p:extLst>
      <p:ext uri="{BB962C8B-B14F-4D97-AF65-F5344CB8AC3E}">
        <p14:creationId xmlns:p14="http://schemas.microsoft.com/office/powerpoint/2010/main" val="1612454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F61F011E-5FDF-42DD-9F04-1D0245F8B3D1}"/>
              </a:ext>
            </a:extLst>
          </p:cNvPr>
          <p:cNvPicPr>
            <a:picLocks noGrp="1" noChangeAspect="1"/>
          </p:cNvPicPr>
          <p:nvPr>
            <p:ph idx="1"/>
          </p:nvPr>
        </p:nvPicPr>
        <p:blipFill>
          <a:blip r:embed="rId2"/>
          <a:stretch>
            <a:fillRect/>
          </a:stretch>
        </p:blipFill>
        <p:spPr>
          <a:xfrm>
            <a:off x="2178537" y="643467"/>
            <a:ext cx="783492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AB9EF77F-576C-4EED-995E-1E11FD51F8A4}"/>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-0.83</a:t>
            </a:r>
          </a:p>
        </p:txBody>
      </p:sp>
    </p:spTree>
    <p:extLst>
      <p:ext uri="{BB962C8B-B14F-4D97-AF65-F5344CB8AC3E}">
        <p14:creationId xmlns:p14="http://schemas.microsoft.com/office/powerpoint/2010/main" val="1342148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30364478-BFFC-4EBA-922C-7C13C0D559A3}"/>
              </a:ext>
            </a:extLst>
          </p:cNvPr>
          <p:cNvPicPr>
            <a:picLocks noGrp="1" noChangeAspect="1"/>
          </p:cNvPicPr>
          <p:nvPr>
            <p:ph idx="1"/>
          </p:nvPr>
        </p:nvPicPr>
        <p:blipFill>
          <a:blip r:embed="rId2"/>
          <a:stretch>
            <a:fillRect/>
          </a:stretch>
        </p:blipFill>
        <p:spPr>
          <a:xfrm>
            <a:off x="2127838" y="643467"/>
            <a:ext cx="793632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7C0703AB-5312-4412-B832-892C8D0D353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-0.72</a:t>
            </a:r>
          </a:p>
        </p:txBody>
      </p:sp>
    </p:spTree>
    <p:extLst>
      <p:ext uri="{BB962C8B-B14F-4D97-AF65-F5344CB8AC3E}">
        <p14:creationId xmlns:p14="http://schemas.microsoft.com/office/powerpoint/2010/main" val="3127949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DE47BA9-1677-4B71-8012-D5A309E46C82}"/>
              </a:ext>
            </a:extLst>
          </p:cNvPr>
          <p:cNvPicPr>
            <a:picLocks noGrp="1" noChangeAspect="1"/>
          </p:cNvPicPr>
          <p:nvPr>
            <p:ph idx="1"/>
          </p:nvPr>
        </p:nvPicPr>
        <p:blipFill>
          <a:blip r:embed="rId2"/>
          <a:stretch>
            <a:fillRect/>
          </a:stretch>
        </p:blipFill>
        <p:spPr>
          <a:xfrm>
            <a:off x="2271794" y="643467"/>
            <a:ext cx="764841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5B72D39F-B580-4D8D-B99E-1B60B7E3D3C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0.22</a:t>
            </a:r>
          </a:p>
        </p:txBody>
      </p:sp>
    </p:spTree>
    <p:extLst>
      <p:ext uri="{BB962C8B-B14F-4D97-AF65-F5344CB8AC3E}">
        <p14:creationId xmlns:p14="http://schemas.microsoft.com/office/powerpoint/2010/main" val="923339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74674635-AC40-4D4D-9D98-8773CD30EE6D}"/>
              </a:ext>
            </a:extLst>
          </p:cNvPr>
          <p:cNvPicPr>
            <a:picLocks noGrp="1" noChangeAspect="1"/>
          </p:cNvPicPr>
          <p:nvPr>
            <p:ph idx="1"/>
          </p:nvPr>
        </p:nvPicPr>
        <p:blipFill>
          <a:blip r:embed="rId2"/>
          <a:stretch>
            <a:fillRect/>
          </a:stretch>
        </p:blipFill>
        <p:spPr>
          <a:xfrm>
            <a:off x="2120916" y="643467"/>
            <a:ext cx="795016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3CF5928F-5ECF-45F8-B4A9-4A4EEF019899}"/>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-0.45</a:t>
            </a:r>
          </a:p>
        </p:txBody>
      </p:sp>
    </p:spTree>
    <p:extLst>
      <p:ext uri="{BB962C8B-B14F-4D97-AF65-F5344CB8AC3E}">
        <p14:creationId xmlns:p14="http://schemas.microsoft.com/office/powerpoint/2010/main" val="1234369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102971B8-81F4-466F-9770-0CDF16DE03FB}"/>
              </a:ext>
            </a:extLst>
          </p:cNvPr>
          <p:cNvPicPr>
            <a:picLocks noGrp="1" noChangeAspect="1"/>
          </p:cNvPicPr>
          <p:nvPr>
            <p:ph idx="1"/>
          </p:nvPr>
        </p:nvPicPr>
        <p:blipFill>
          <a:blip r:embed="rId2"/>
          <a:stretch>
            <a:fillRect/>
          </a:stretch>
        </p:blipFill>
        <p:spPr>
          <a:xfrm>
            <a:off x="2116668" y="643467"/>
            <a:ext cx="795866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471F609C-64D2-4285-AE7E-A4799BC68B68}"/>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-0.39</a:t>
            </a:r>
          </a:p>
        </p:txBody>
      </p:sp>
    </p:spTree>
    <p:extLst>
      <p:ext uri="{BB962C8B-B14F-4D97-AF65-F5344CB8AC3E}">
        <p14:creationId xmlns:p14="http://schemas.microsoft.com/office/powerpoint/2010/main" val="3451234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7BAD576C-03A7-40BB-8B66-4825261D1BD2}"/>
              </a:ext>
            </a:extLst>
          </p:cNvPr>
          <p:cNvPicPr>
            <a:picLocks noGrp="1" noChangeAspect="1"/>
          </p:cNvPicPr>
          <p:nvPr>
            <p:ph idx="1"/>
          </p:nvPr>
        </p:nvPicPr>
        <p:blipFill>
          <a:blip r:embed="rId2"/>
          <a:stretch>
            <a:fillRect/>
          </a:stretch>
        </p:blipFill>
        <p:spPr>
          <a:xfrm>
            <a:off x="2113795" y="643467"/>
            <a:ext cx="7964410"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1DC3E8FC-1D3C-4E6C-810D-4CEC38CF0C90}"/>
              </a:ext>
            </a:extLst>
          </p:cNvPr>
          <p:cNvSpPr txBox="1">
            <a:spLocks/>
          </p:cNvSpPr>
          <p:nvPr/>
        </p:nvSpPr>
        <p:spPr>
          <a:xfrm>
            <a:off x="10481631" y="5907374"/>
            <a:ext cx="2015169" cy="950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a:t>
            </a:r>
            <a:r>
              <a:rPr lang="en-US" b="1" baseline="30000" dirty="0"/>
              <a:t>2</a:t>
            </a:r>
            <a:r>
              <a:rPr lang="en-US" b="1" dirty="0"/>
              <a:t> = 0.54</a:t>
            </a:r>
          </a:p>
        </p:txBody>
      </p:sp>
    </p:spTree>
    <p:extLst>
      <p:ext uri="{BB962C8B-B14F-4D97-AF65-F5344CB8AC3E}">
        <p14:creationId xmlns:p14="http://schemas.microsoft.com/office/powerpoint/2010/main" val="206940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6C03D976-B1B1-4845-A61A-EA658A272C76}"/>
              </a:ext>
            </a:extLst>
          </p:cNvPr>
          <p:cNvPicPr>
            <a:picLocks noGrp="1" noChangeAspect="1"/>
          </p:cNvPicPr>
          <p:nvPr>
            <p:ph idx="1"/>
          </p:nvPr>
        </p:nvPicPr>
        <p:blipFill>
          <a:blip r:embed="rId2"/>
          <a:stretch>
            <a:fillRect/>
          </a:stretch>
        </p:blipFill>
        <p:spPr>
          <a:xfrm>
            <a:off x="2043217" y="643468"/>
            <a:ext cx="6440539" cy="5571066"/>
          </a:xfrm>
          <a:prstGeom prst="rect">
            <a:avLst/>
          </a:prstGeom>
        </p:spPr>
      </p:pic>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F8FC5009-FB8B-4441-B34F-743B1CEC178B}"/>
              </a:ext>
            </a:extLst>
          </p:cNvPr>
          <p:cNvSpPr/>
          <p:nvPr/>
        </p:nvSpPr>
        <p:spPr>
          <a:xfrm>
            <a:off x="9252155" y="4016478"/>
            <a:ext cx="530942" cy="412955"/>
          </a:xfrm>
          <a:prstGeom prst="rect">
            <a:avLst/>
          </a:prstGeom>
          <a:solidFill>
            <a:srgbClr val="FE0F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82A4D9-2F38-4099-8F17-237E3528AE22}"/>
              </a:ext>
            </a:extLst>
          </p:cNvPr>
          <p:cNvSpPr/>
          <p:nvPr/>
        </p:nvSpPr>
        <p:spPr>
          <a:xfrm>
            <a:off x="9227954" y="2722306"/>
            <a:ext cx="530942" cy="412955"/>
          </a:xfrm>
          <a:prstGeom prst="rect">
            <a:avLst/>
          </a:prstGeom>
          <a:solidFill>
            <a:srgbClr val="0880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E440EA4-585D-40AB-B8A3-7B9E6138F110}"/>
              </a:ext>
            </a:extLst>
          </p:cNvPr>
          <p:cNvSpPr txBox="1"/>
          <p:nvPr/>
        </p:nvSpPr>
        <p:spPr>
          <a:xfrm>
            <a:off x="9758896" y="2652540"/>
            <a:ext cx="1983504" cy="923330"/>
          </a:xfrm>
          <a:prstGeom prst="rect">
            <a:avLst/>
          </a:prstGeom>
          <a:noFill/>
        </p:spPr>
        <p:txBody>
          <a:bodyPr wrap="square" rtlCol="0">
            <a:spAutoFit/>
          </a:bodyPr>
          <a:lstStyle/>
          <a:p>
            <a:r>
              <a:rPr lang="en-US" dirty="0"/>
              <a:t>Increasing Relationship with Vaccinations</a:t>
            </a:r>
          </a:p>
        </p:txBody>
      </p:sp>
      <p:sp>
        <p:nvSpPr>
          <p:cNvPr id="15" name="TextBox 14">
            <a:extLst>
              <a:ext uri="{FF2B5EF4-FFF2-40B4-BE49-F238E27FC236}">
                <a16:creationId xmlns:a16="http://schemas.microsoft.com/office/drawing/2014/main" id="{50DF14F9-7650-4688-849D-38A5E3FC8AB8}"/>
              </a:ext>
            </a:extLst>
          </p:cNvPr>
          <p:cNvSpPr txBox="1"/>
          <p:nvPr/>
        </p:nvSpPr>
        <p:spPr>
          <a:xfrm>
            <a:off x="9783097" y="3967768"/>
            <a:ext cx="1983504" cy="923330"/>
          </a:xfrm>
          <a:prstGeom prst="rect">
            <a:avLst/>
          </a:prstGeom>
          <a:noFill/>
        </p:spPr>
        <p:txBody>
          <a:bodyPr wrap="square" rtlCol="0">
            <a:spAutoFit/>
          </a:bodyPr>
          <a:lstStyle/>
          <a:p>
            <a:r>
              <a:rPr lang="en-US" dirty="0"/>
              <a:t>Decreasing Relationship with Vaccinations</a:t>
            </a:r>
          </a:p>
        </p:txBody>
      </p:sp>
    </p:spTree>
    <p:extLst>
      <p:ext uri="{BB962C8B-B14F-4D97-AF65-F5344CB8AC3E}">
        <p14:creationId xmlns:p14="http://schemas.microsoft.com/office/powerpoint/2010/main" val="23895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630D-F717-475F-A568-F9496B774126}"/>
              </a:ext>
            </a:extLst>
          </p:cNvPr>
          <p:cNvSpPr>
            <a:spLocks noGrp="1"/>
          </p:cNvSpPr>
          <p:nvPr>
            <p:ph type="title"/>
          </p:nvPr>
        </p:nvSpPr>
        <p:spPr/>
        <p:txBody>
          <a:bodyPr/>
          <a:lstStyle/>
          <a:p>
            <a:r>
              <a:rPr lang="en-US" dirty="0"/>
              <a:t>CDC</a:t>
            </a:r>
          </a:p>
        </p:txBody>
      </p:sp>
      <p:sp>
        <p:nvSpPr>
          <p:cNvPr id="3" name="Content Placeholder 2">
            <a:extLst>
              <a:ext uri="{FF2B5EF4-FFF2-40B4-BE49-F238E27FC236}">
                <a16:creationId xmlns:a16="http://schemas.microsoft.com/office/drawing/2014/main" id="{8D79DFE8-FA4C-48C1-8E8B-560DA1FB78D3}"/>
              </a:ext>
            </a:extLst>
          </p:cNvPr>
          <p:cNvSpPr>
            <a:spLocks noGrp="1"/>
          </p:cNvSpPr>
          <p:nvPr>
            <p:ph idx="1"/>
          </p:nvPr>
        </p:nvSpPr>
        <p:spPr/>
        <p:txBody>
          <a:bodyPr/>
          <a:lstStyle/>
          <a:p>
            <a:r>
              <a:rPr lang="en-US" dirty="0"/>
              <a:t>Summarize where and how you found the data you used to answer these questions</a:t>
            </a:r>
          </a:p>
        </p:txBody>
      </p:sp>
    </p:spTree>
    <p:extLst>
      <p:ext uri="{BB962C8B-B14F-4D97-AF65-F5344CB8AC3E}">
        <p14:creationId xmlns:p14="http://schemas.microsoft.com/office/powerpoint/2010/main" val="3875842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8F36D-6121-48B8-A7B6-26F441CC49D1}"/>
              </a:ext>
            </a:extLst>
          </p:cNvPr>
          <p:cNvSpPr txBox="1"/>
          <p:nvPr/>
        </p:nvSpPr>
        <p:spPr>
          <a:xfrm>
            <a:off x="2009274" y="637674"/>
            <a:ext cx="8518358" cy="369332"/>
          </a:xfrm>
          <a:prstGeom prst="rect">
            <a:avLst/>
          </a:prstGeom>
          <a:noFill/>
        </p:spPr>
        <p:txBody>
          <a:bodyPr wrap="square" rtlCol="0">
            <a:spAutoFit/>
          </a:bodyPr>
          <a:lstStyle/>
          <a:p>
            <a:r>
              <a:rPr lang="en-US" dirty="0"/>
              <a:t>Limitations </a:t>
            </a:r>
          </a:p>
        </p:txBody>
      </p:sp>
    </p:spTree>
    <p:extLst>
      <p:ext uri="{BB962C8B-B14F-4D97-AF65-F5344CB8AC3E}">
        <p14:creationId xmlns:p14="http://schemas.microsoft.com/office/powerpoint/2010/main" val="1226034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6F2F86-156F-41DD-ADE7-D6B34008D88A}"/>
              </a:ext>
            </a:extLst>
          </p:cNvPr>
          <p:cNvSpPr txBox="1"/>
          <p:nvPr/>
        </p:nvSpPr>
        <p:spPr>
          <a:xfrm>
            <a:off x="1836821" y="637674"/>
            <a:ext cx="8518358" cy="369332"/>
          </a:xfrm>
          <a:prstGeom prst="rect">
            <a:avLst/>
          </a:prstGeom>
          <a:noFill/>
        </p:spPr>
        <p:txBody>
          <a:bodyPr wrap="square" rtlCol="0">
            <a:spAutoFit/>
          </a:bodyPr>
          <a:lstStyle/>
          <a:p>
            <a:r>
              <a:rPr lang="en-US" dirty="0"/>
              <a:t>Recommendations</a:t>
            </a:r>
          </a:p>
        </p:txBody>
      </p:sp>
    </p:spTree>
    <p:extLst>
      <p:ext uri="{BB962C8B-B14F-4D97-AF65-F5344CB8AC3E}">
        <p14:creationId xmlns:p14="http://schemas.microsoft.com/office/powerpoint/2010/main" val="2680666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210-9AD8-4540-8BE0-61F635251FD2}"/>
              </a:ext>
            </a:extLst>
          </p:cNvPr>
          <p:cNvSpPr>
            <a:spLocks noGrp="1"/>
          </p:cNvSpPr>
          <p:nvPr>
            <p:ph type="title"/>
          </p:nvPr>
        </p:nvSpPr>
        <p:spPr/>
        <p:txBody>
          <a:bodyPr>
            <a:normAutofit fontScale="90000"/>
          </a:bodyPr>
          <a:lstStyle/>
          <a:p>
            <a:r>
              <a:rPr lang="en-US" dirty="0"/>
              <a:t>California Health and Human Services</a:t>
            </a:r>
            <a:br>
              <a:rPr lang="en-US" dirty="0"/>
            </a:br>
            <a:r>
              <a:rPr lang="en-US" dirty="0"/>
              <a:t>Covid-19 Vaccination Data by County</a:t>
            </a:r>
          </a:p>
        </p:txBody>
      </p:sp>
      <p:sp>
        <p:nvSpPr>
          <p:cNvPr id="3" name="Content Placeholder 2">
            <a:extLst>
              <a:ext uri="{FF2B5EF4-FFF2-40B4-BE49-F238E27FC236}">
                <a16:creationId xmlns:a16="http://schemas.microsoft.com/office/drawing/2014/main" id="{D407CCF7-7181-46F8-850A-B006EBAEA79A}"/>
              </a:ext>
            </a:extLst>
          </p:cNvPr>
          <p:cNvSpPr>
            <a:spLocks noGrp="1"/>
          </p:cNvSpPr>
          <p:nvPr>
            <p:ph idx="1"/>
          </p:nvPr>
        </p:nvSpPr>
        <p:spPr/>
        <p:txBody>
          <a:bodyPr/>
          <a:lstStyle/>
          <a:p>
            <a:r>
              <a:rPr lang="en-US" dirty="0"/>
              <a:t>Kristian</a:t>
            </a:r>
          </a:p>
          <a:p>
            <a:r>
              <a:rPr lang="en-US" dirty="0"/>
              <a:t>Summarize where and how you found the data you used to answer these questions</a:t>
            </a:r>
          </a:p>
        </p:txBody>
      </p:sp>
    </p:spTree>
    <p:extLst>
      <p:ext uri="{BB962C8B-B14F-4D97-AF65-F5344CB8AC3E}">
        <p14:creationId xmlns:p14="http://schemas.microsoft.com/office/powerpoint/2010/main" val="330291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BBA0-7E8F-492D-8A44-076E40C00849}"/>
              </a:ext>
            </a:extLst>
          </p:cNvPr>
          <p:cNvSpPr>
            <a:spLocks noGrp="1"/>
          </p:cNvSpPr>
          <p:nvPr>
            <p:ph type="title"/>
          </p:nvPr>
        </p:nvSpPr>
        <p:spPr/>
        <p:txBody>
          <a:bodyPr/>
          <a:lstStyle/>
          <a:p>
            <a:r>
              <a:rPr lang="en-US" dirty="0"/>
              <a:t>USAFacts.org</a:t>
            </a:r>
          </a:p>
        </p:txBody>
      </p:sp>
      <p:sp>
        <p:nvSpPr>
          <p:cNvPr id="3" name="Content Placeholder 2">
            <a:extLst>
              <a:ext uri="{FF2B5EF4-FFF2-40B4-BE49-F238E27FC236}">
                <a16:creationId xmlns:a16="http://schemas.microsoft.com/office/drawing/2014/main" id="{696EC7B3-8210-4AD2-9D5E-8DDA24DD27BC}"/>
              </a:ext>
            </a:extLst>
          </p:cNvPr>
          <p:cNvSpPr>
            <a:spLocks noGrp="1"/>
          </p:cNvSpPr>
          <p:nvPr>
            <p:ph idx="1"/>
          </p:nvPr>
        </p:nvSpPr>
        <p:spPr/>
        <p:txBody>
          <a:bodyPr/>
          <a:lstStyle/>
          <a:p>
            <a:r>
              <a:rPr lang="en-US" dirty="0"/>
              <a:t>David</a:t>
            </a:r>
          </a:p>
          <a:p>
            <a:r>
              <a:rPr lang="en-US" dirty="0"/>
              <a:t>Summarize where and how you found the data you used to answer these questions</a:t>
            </a:r>
          </a:p>
        </p:txBody>
      </p:sp>
    </p:spTree>
    <p:extLst>
      <p:ext uri="{BB962C8B-B14F-4D97-AF65-F5344CB8AC3E}">
        <p14:creationId xmlns:p14="http://schemas.microsoft.com/office/powerpoint/2010/main" val="18722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187F-0027-4CD8-810C-A850DF4AC91A}"/>
              </a:ext>
            </a:extLst>
          </p:cNvPr>
          <p:cNvSpPr>
            <a:spLocks noGrp="1"/>
          </p:cNvSpPr>
          <p:nvPr>
            <p:ph type="title"/>
          </p:nvPr>
        </p:nvSpPr>
        <p:spPr/>
        <p:txBody>
          <a:bodyPr/>
          <a:lstStyle/>
          <a:p>
            <a:r>
              <a:rPr lang="en-US" dirty="0"/>
              <a:t>Data Cleanup </a:t>
            </a:r>
            <a:r>
              <a:rPr lang="en-US" dirty="0" err="1"/>
              <a:t>Tikaram</a:t>
            </a:r>
            <a:endParaRPr lang="en-US" dirty="0"/>
          </a:p>
        </p:txBody>
      </p:sp>
      <p:sp>
        <p:nvSpPr>
          <p:cNvPr id="3" name="Content Placeholder 2">
            <a:extLst>
              <a:ext uri="{FF2B5EF4-FFF2-40B4-BE49-F238E27FC236}">
                <a16:creationId xmlns:a16="http://schemas.microsoft.com/office/drawing/2014/main" id="{E6AE574F-C887-4F3A-ABFE-8F98A331C574}"/>
              </a:ext>
            </a:extLst>
          </p:cNvPr>
          <p:cNvSpPr>
            <a:spLocks noGrp="1"/>
          </p:cNvSpPr>
          <p:nvPr>
            <p:ph idx="1"/>
          </p:nvPr>
        </p:nvSpPr>
        <p:spPr/>
        <p:txBody>
          <a:bodyPr/>
          <a:lstStyle/>
          <a:p>
            <a:r>
              <a:rPr lang="en-US" dirty="0"/>
              <a:t>Describe the data exploration and cleanup process (accompanied by your </a:t>
            </a:r>
            <a:r>
              <a:rPr lang="en-US" dirty="0" err="1"/>
              <a:t>Jupyter</a:t>
            </a:r>
            <a:r>
              <a:rPr lang="en-US" dirty="0"/>
              <a:t> Notebook)</a:t>
            </a:r>
          </a:p>
        </p:txBody>
      </p:sp>
    </p:spTree>
    <p:extLst>
      <p:ext uri="{BB962C8B-B14F-4D97-AF65-F5344CB8AC3E}">
        <p14:creationId xmlns:p14="http://schemas.microsoft.com/office/powerpoint/2010/main" val="40706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068F-C5E4-42E9-83E9-F12613EA2E44}"/>
              </a:ext>
            </a:extLst>
          </p:cNvPr>
          <p:cNvSpPr>
            <a:spLocks noGrp="1"/>
          </p:cNvSpPr>
          <p:nvPr>
            <p:ph type="title"/>
          </p:nvPr>
        </p:nvSpPr>
        <p:spPr/>
        <p:txBody>
          <a:bodyPr/>
          <a:lstStyle/>
          <a:p>
            <a:r>
              <a:rPr lang="en-US" dirty="0"/>
              <a:t>Data Cleanup David</a:t>
            </a:r>
          </a:p>
        </p:txBody>
      </p:sp>
      <p:sp>
        <p:nvSpPr>
          <p:cNvPr id="3" name="Content Placeholder 2">
            <a:extLst>
              <a:ext uri="{FF2B5EF4-FFF2-40B4-BE49-F238E27FC236}">
                <a16:creationId xmlns:a16="http://schemas.microsoft.com/office/drawing/2014/main" id="{D1551DF9-A64A-41A0-8FE7-E78759A24C59}"/>
              </a:ext>
            </a:extLst>
          </p:cNvPr>
          <p:cNvSpPr>
            <a:spLocks noGrp="1"/>
          </p:cNvSpPr>
          <p:nvPr>
            <p:ph idx="1"/>
          </p:nvPr>
        </p:nvSpPr>
        <p:spPr/>
        <p:txBody>
          <a:bodyPr/>
          <a:lstStyle/>
          <a:p>
            <a:r>
              <a:rPr lang="en-US" dirty="0"/>
              <a:t>Describe the data exploration and cleanup process (accompanied by your </a:t>
            </a:r>
            <a:r>
              <a:rPr lang="en-US" dirty="0" err="1"/>
              <a:t>Jupyter</a:t>
            </a:r>
            <a:r>
              <a:rPr lang="en-US" dirty="0"/>
              <a:t> Notebook)</a:t>
            </a:r>
          </a:p>
        </p:txBody>
      </p:sp>
    </p:spTree>
    <p:extLst>
      <p:ext uri="{BB962C8B-B14F-4D97-AF65-F5344CB8AC3E}">
        <p14:creationId xmlns:p14="http://schemas.microsoft.com/office/powerpoint/2010/main" val="370906263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476</TotalTime>
  <Words>993</Words>
  <Application>Microsoft Office PowerPoint</Application>
  <PresentationFormat>Widescreen</PresentationFormat>
  <Paragraphs>165</Paragraphs>
  <Slides>52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Courier New</vt:lpstr>
      <vt:lpstr>Segoe UI Light</vt:lpstr>
      <vt:lpstr>Office Theme</vt:lpstr>
      <vt:lpstr>COVID-19 Vaccination  California  </vt:lpstr>
      <vt:lpstr>What Affects Vaccination Rates in CA?</vt:lpstr>
      <vt:lpstr>Is there a correlation between cases and deaths affect vaccination rates? </vt:lpstr>
      <vt:lpstr>Does location and time affect vaccination rates?</vt:lpstr>
      <vt:lpstr>CDC</vt:lpstr>
      <vt:lpstr>California Health and Human Services Covid-19 Vaccination Data by County</vt:lpstr>
      <vt:lpstr>USAFacts.org</vt:lpstr>
      <vt:lpstr>Data Cleanup Tikaram</vt:lpstr>
      <vt:lpstr>Data Cleanup David</vt:lpstr>
      <vt:lpstr>Describe the Analysis Process</vt:lpstr>
      <vt:lpstr>Describe the Analysis Process</vt:lpstr>
      <vt:lpstr>Describe the Analysis Process</vt:lpstr>
      <vt:lpstr>PowerPoint Presentation</vt:lpstr>
      <vt:lpstr>Project analysis slide 2</vt:lpstr>
      <vt:lpstr>Project analysis slide 3</vt:lpstr>
      <vt:lpstr>Project analysis slide 5</vt:lpstr>
      <vt:lpstr>Project analysis slide 6</vt:lpstr>
      <vt:lpstr>Project analysis slide 7</vt:lpstr>
      <vt:lpstr>Project analysis slide 8</vt:lpstr>
      <vt:lpstr>Project analysis slide 10</vt:lpstr>
      <vt:lpstr>Do demographics affect vaccination rates? </vt:lpstr>
      <vt:lpstr>Federal Census Bureau  American Community Survey  Data by County</vt:lpstr>
      <vt:lpstr>Data Cleanup Kristian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California Secretary of State 60 Day Report of Registration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California  </dc:title>
  <dc:creator>Tikaram Subedy</dc:creator>
  <cp:lastModifiedBy>Kristian Hamilton</cp:lastModifiedBy>
  <cp:revision>12</cp:revision>
  <dcterms:created xsi:type="dcterms:W3CDTF">2021-08-11T17:44:32Z</dcterms:created>
  <dcterms:modified xsi:type="dcterms:W3CDTF">2021-08-13T09:45:21Z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