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77" r:id="rId7"/>
    <p:sldId id="279" r:id="rId8"/>
    <p:sldId id="280" r:id="rId9"/>
    <p:sldId id="281" r:id="rId10"/>
    <p:sldId id="283" r:id="rId11"/>
    <p:sldId id="282" r:id="rId12"/>
    <p:sldId id="285"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414"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8/11/2021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3">
                <a:lumMod val="40000"/>
                <a:lumOff val="60000"/>
              </a:schemeClr>
            </a:gs>
            <a:gs pos="94000">
              <a:schemeClr val="accent1">
                <a:alpha val="48000"/>
                <a:lumMod val="52000"/>
                <a:lumOff val="48000"/>
              </a:schemeClr>
            </a:gs>
          </a:gsLst>
          <a:lin ang="5400000" scaled="1"/>
          <a:tileRect/>
        </a:gradFill>
        <a:effectLst/>
      </p:bgPr>
    </p:bg>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E291E300-61ED-4A4D-8FAC-ED7C4159DCEC}"/>
              </a:ext>
            </a:extLst>
          </p:cNvPr>
          <p:cNvPicPr>
            <a:picLocks noChangeAspect="1"/>
          </p:cNvPicPr>
          <p:nvPr/>
        </p:nvPicPr>
        <p:blipFill>
          <a:blip r:embed="rId3">
            <a:alphaModFix amt="61000"/>
            <a:extLst>
              <a:ext uri="{28A0092B-C50C-407E-A947-70E740481C1C}">
                <a14:useLocalDpi xmlns:a14="http://schemas.microsoft.com/office/drawing/2010/main" val="0"/>
              </a:ext>
            </a:extLst>
          </a:blip>
          <a:stretch>
            <a:fillRect/>
          </a:stretch>
        </p:blipFill>
        <p:spPr>
          <a:xfrm>
            <a:off x="1914865" y="2421567"/>
            <a:ext cx="8108775" cy="3941462"/>
          </a:xfrm>
          <a:prstGeom prst="rect">
            <a:avLst/>
          </a:prstGeom>
          <a:noFill/>
        </p:spPr>
      </p:pic>
      <p:sp>
        <p:nvSpPr>
          <p:cNvPr id="71" name="Freeform: Shape 7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85AE73D-71EA-4A2D-B11B-B601C22429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65103" y="1953170"/>
            <a:ext cx="8108775" cy="4640499"/>
          </a:xfrm>
          <a:prstGeom prst="rect">
            <a:avLst/>
          </a:prstGeom>
          <a:effectLst>
            <a:softEdge rad="584200"/>
          </a:effectLst>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35040" y="1637578"/>
            <a:ext cx="3794589" cy="4725451"/>
          </a:xfrm>
          <a:solidFill>
            <a:schemeClr val="accent6">
              <a:lumMod val="60000"/>
              <a:lumOff val="40000"/>
            </a:schemeClr>
          </a:solidFill>
        </p:spPr>
        <p:txBody>
          <a:bodyPr vert="horz" lIns="91440" tIns="45720" rIns="91440" bIns="45720" rtlCol="0" anchor="ctr">
            <a:normAutofit/>
          </a:bodyPr>
          <a:lstStyle/>
          <a:p>
            <a:pPr algn="l"/>
            <a:r>
              <a:rPr lang="en-US" sz="4100" b="1" kern="1200" dirty="0">
                <a:solidFill>
                  <a:srgbClr val="FFFFFF"/>
                </a:solidFill>
                <a:latin typeface="+mj-lt"/>
                <a:ea typeface="+mj-ea"/>
                <a:cs typeface="+mj-cs"/>
              </a:rPr>
              <a:t>COVID-19 Vaccination</a:t>
            </a:r>
            <a:br>
              <a:rPr lang="en-US" sz="4100" kern="1200" dirty="0">
                <a:solidFill>
                  <a:srgbClr val="FFFFFF"/>
                </a:solidFill>
                <a:latin typeface="+mj-lt"/>
                <a:ea typeface="+mj-ea"/>
                <a:cs typeface="+mj-cs"/>
              </a:rPr>
            </a:br>
            <a:br>
              <a:rPr lang="en-US" sz="2500" kern="1200" dirty="0">
                <a:solidFill>
                  <a:srgbClr val="FFFFFF"/>
                </a:solidFill>
                <a:latin typeface="+mj-lt"/>
                <a:ea typeface="+mj-ea"/>
                <a:cs typeface="+mj-cs"/>
              </a:rPr>
            </a:br>
            <a:r>
              <a:rPr lang="en-US" sz="4100" kern="1200" dirty="0">
                <a:solidFill>
                  <a:srgbClr val="FFFFFF"/>
                </a:solidFill>
                <a:effectLst>
                  <a:outerShdw blurRad="38100" dist="38100" dir="2700000" algn="tl">
                    <a:srgbClr val="000000">
                      <a:alpha val="43137"/>
                    </a:srgbClr>
                  </a:outerShdw>
                </a:effectLst>
                <a:latin typeface="+mj-lt"/>
                <a:ea typeface="+mj-ea"/>
                <a:cs typeface="+mj-cs"/>
              </a:rPr>
              <a:t>California</a:t>
            </a:r>
            <a:br>
              <a:rPr lang="en-US" sz="4100" kern="1200" dirty="0">
                <a:solidFill>
                  <a:srgbClr val="FFFFFF"/>
                </a:solidFill>
                <a:effectLst>
                  <a:outerShdw blurRad="38100" dist="38100" dir="2700000" algn="tl">
                    <a:srgbClr val="000000">
                      <a:alpha val="43137"/>
                    </a:srgbClr>
                  </a:outerShdw>
                </a:effectLst>
                <a:latin typeface="+mj-lt"/>
                <a:ea typeface="+mj-ea"/>
                <a:cs typeface="+mj-cs"/>
              </a:rPr>
            </a:br>
            <a:br>
              <a:rPr lang="en-US" sz="4100" kern="1200" dirty="0">
                <a:solidFill>
                  <a:srgbClr val="FFFFFF"/>
                </a:solidFill>
                <a:effectLst>
                  <a:outerShdw blurRad="38100" dist="38100" dir="2700000" algn="tl">
                    <a:srgbClr val="000000">
                      <a:alpha val="43137"/>
                    </a:srgbClr>
                  </a:outerShdw>
                </a:effectLst>
                <a:latin typeface="+mj-lt"/>
                <a:ea typeface="+mj-ea"/>
                <a:cs typeface="+mj-cs"/>
              </a:rPr>
            </a:br>
            <a:endParaRPr lang="en-US" sz="4100"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026" name="Picture 2" descr="CDC is responding to the coronavirus outbreak.">
            <a:extLst>
              <a:ext uri="{FF2B5EF4-FFF2-40B4-BE49-F238E27FC236}">
                <a16:creationId xmlns:a16="http://schemas.microsoft.com/office/drawing/2014/main" id="{14F559B2-30D5-46EE-84D4-1F699D838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97" y="307911"/>
            <a:ext cx="11707904" cy="2113136"/>
          </a:xfrm>
          <a:prstGeom prst="rect">
            <a:avLst/>
          </a:prstGeom>
          <a:effectLst>
            <a:outerShdw blurRad="711200" dist="876300" dir="7620000" sx="64000" sy="64000" algn="ctr" rotWithShape="0">
              <a:srgbClr val="000000">
                <a:alpha val="55000"/>
              </a:srgbClr>
            </a:outerShdw>
            <a:softEdge rad="2032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A83801-E336-4650-89E0-ED136C45656B}"/>
              </a:ext>
            </a:extLst>
          </p:cNvPr>
          <p:cNvSpPr txBox="1"/>
          <p:nvPr/>
        </p:nvSpPr>
        <p:spPr>
          <a:xfrm>
            <a:off x="2588692" y="4609223"/>
            <a:ext cx="2140937" cy="1923604"/>
          </a:xfrm>
          <a:prstGeom prst="rect">
            <a:avLst/>
          </a:prstGeom>
          <a:gradFill flip="none" rotWithShape="1">
            <a:gsLst>
              <a:gs pos="0">
                <a:schemeClr val="bg2">
                  <a:lumMod val="50000"/>
                </a:schemeClr>
              </a:gs>
              <a:gs pos="46000">
                <a:schemeClr val="accent1">
                  <a:alpha val="48000"/>
                  <a:lumMod val="52000"/>
                  <a:lumOff val="48000"/>
                </a:schemeClr>
              </a:gs>
            </a:gsLst>
            <a:lin ang="18900000" scaled="1"/>
            <a:tileRect/>
          </a:gradFill>
        </p:spPr>
        <p:txBody>
          <a:bodyPr wrap="square" rtlCol="0">
            <a:spAutoFit/>
          </a:bodyPr>
          <a:lstStyle/>
          <a:p>
            <a:r>
              <a:rPr lang="en-US" dirty="0">
                <a:solidFill>
                  <a:schemeClr val="accent1"/>
                </a:solidFill>
                <a:effectLst>
                  <a:outerShdw dist="310007" dir="5220000" sx="34000" sy="34000" kx="1300200" algn="ctr" rotWithShape="0">
                    <a:prstClr val="black">
                      <a:alpha val="79000"/>
                    </a:prstClr>
                  </a:outerShdw>
                </a:effectLst>
              </a:rPr>
              <a:t>Team members:</a:t>
            </a:r>
          </a:p>
          <a:p>
            <a:endParaRPr lang="en-US" sz="1100" dirty="0">
              <a:solidFill>
                <a:srgbClr val="002060"/>
              </a:solidFill>
              <a:effectLst>
                <a:outerShdw dist="310007" dir="5220000" sx="34000" sy="34000" kx="1300200" algn="ctr" rotWithShape="0">
                  <a:prstClr val="black">
                    <a:alpha val="79000"/>
                  </a:prstClr>
                </a:outerShdw>
              </a:effectLst>
            </a:endParaRPr>
          </a:p>
          <a:p>
            <a:r>
              <a:rPr lang="en-US" dirty="0">
                <a:solidFill>
                  <a:srgbClr val="002060"/>
                </a:solidFill>
                <a:effectLst>
                  <a:outerShdw dist="310007" dir="5220000" sx="34000" sy="34000" kx="1300200" algn="ctr" rotWithShape="0">
                    <a:prstClr val="black">
                      <a:alpha val="79000"/>
                    </a:prstClr>
                  </a:outerShdw>
                </a:effectLst>
              </a:rPr>
              <a:t>-  Tikaram Subedy</a:t>
            </a:r>
          </a:p>
          <a:p>
            <a:r>
              <a:rPr lang="en-US" dirty="0">
                <a:solidFill>
                  <a:srgbClr val="002060"/>
                </a:solidFill>
                <a:effectLst>
                  <a:outerShdw dist="310007" dir="5220000" sx="34000" sy="34000" kx="1300200" algn="ctr" rotWithShape="0">
                    <a:prstClr val="black">
                      <a:alpha val="79000"/>
                    </a:prstClr>
                  </a:outerShdw>
                </a:effectLst>
              </a:rPr>
              <a:t>-  Kristian Hamilton</a:t>
            </a:r>
          </a:p>
          <a:p>
            <a:r>
              <a:rPr lang="en-US" dirty="0">
                <a:solidFill>
                  <a:srgbClr val="002060"/>
                </a:solidFill>
                <a:effectLst>
                  <a:outerShdw dist="310007" dir="5220000" sx="34000" sy="34000" kx="1300200" algn="ctr" rotWithShape="0">
                    <a:prstClr val="black">
                      <a:alpha val="79000"/>
                    </a:prstClr>
                  </a:outerShdw>
                </a:effectLst>
              </a:rPr>
              <a:t>-  David Koski</a:t>
            </a:r>
          </a:p>
          <a:p>
            <a:endParaRPr lang="en-US" dirty="0">
              <a:solidFill>
                <a:srgbClr val="7030A0"/>
              </a:solidFill>
              <a:effectLst>
                <a:outerShdw dist="310007" dir="5220000" sx="34000" sy="34000" kx="1300200" algn="ctr" rotWithShape="0">
                  <a:prstClr val="black">
                    <a:alpha val="79000"/>
                  </a:prstClr>
                </a:outerShdw>
              </a:effectLst>
            </a:endParaRPr>
          </a:p>
          <a:p>
            <a:endParaRPr lang="en-US" dirty="0">
              <a:gradFill>
                <a:gsLst>
                  <a:gs pos="36000">
                    <a:schemeClr val="accent3">
                      <a:lumMod val="40000"/>
                      <a:lumOff val="60000"/>
                    </a:schemeClr>
                  </a:gs>
                  <a:gs pos="94000">
                    <a:schemeClr val="accent1">
                      <a:alpha val="48000"/>
                      <a:lumMod val="52000"/>
                      <a:lumOff val="48000"/>
                    </a:schemeClr>
                  </a:gs>
                </a:gsLst>
                <a:lin ang="5400000" scaled="1"/>
              </a:gradFill>
              <a:effectLst>
                <a:outerShdw dist="310007" dir="5220000" sx="34000" sy="34000" kx="1300200" algn="ctr" rotWithShape="0">
                  <a:prstClr val="black">
                    <a:alpha val="79000"/>
                  </a:prstClr>
                </a:outerShdw>
              </a:effectLst>
            </a:endParaRPr>
          </a:p>
        </p:txBody>
      </p:sp>
      <p:pic>
        <p:nvPicPr>
          <p:cNvPr id="15" name="Picture 14" descr="Chart&#10;&#10;Description automatically generated">
            <a:extLst>
              <a:ext uri="{FF2B5EF4-FFF2-40B4-BE49-F238E27FC236}">
                <a16:creationId xmlns:a16="http://schemas.microsoft.com/office/drawing/2014/main" id="{CC959536-3A51-40EA-BB31-85B9364AB1D2}"/>
              </a:ext>
            </a:extLst>
          </p:cNvPr>
          <p:cNvPicPr>
            <a:picLocks noChangeAspect="1"/>
          </p:cNvPicPr>
          <p:nvPr/>
        </p:nvPicPr>
        <p:blipFill>
          <a:blip r:embed="rId6">
            <a:alphaModFix amt="18000"/>
            <a:extLst>
              <a:ext uri="{BEBA8EAE-BF5A-486C-A8C5-ECC9F3942E4B}">
                <a14:imgProps xmlns:a14="http://schemas.microsoft.com/office/drawing/2010/main">
                  <a14:imgLayer r:embed="rId7">
                    <a14:imgEffect>
                      <a14:colorTemperature colorTemp="3857"/>
                    </a14:imgEffect>
                    <a14:imgEffect>
                      <a14:saturation sat="0"/>
                    </a14:imgEffect>
                  </a14:imgLayer>
                </a14:imgProps>
              </a:ext>
              <a:ext uri="{28A0092B-C50C-407E-A947-70E740481C1C}">
                <a14:useLocalDpi xmlns:a14="http://schemas.microsoft.com/office/drawing/2010/main" val="0"/>
              </a:ext>
            </a:extLst>
          </a:blip>
          <a:stretch>
            <a:fillRect/>
          </a:stretch>
        </p:blipFill>
        <p:spPr>
          <a:xfrm>
            <a:off x="6287305" y="1952649"/>
            <a:ext cx="5287708" cy="3699161"/>
          </a:xfrm>
          <a:prstGeom prst="rect">
            <a:avLst/>
          </a:prstGeom>
          <a:effectLst>
            <a:outerShdw blurRad="50800" dist="50800" dir="5400000" algn="ctr" rotWithShape="0">
              <a:srgbClr val="00B0F0">
                <a:alpha val="24000"/>
              </a:srgbClr>
            </a:outerShdw>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921196" y="2659215"/>
            <a:ext cx="2364644" cy="2189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Analysis of COVID 19 Vaccination</a:t>
            </a:r>
          </a:p>
          <a:p>
            <a:pPr algn="ctr"/>
            <a:r>
              <a:rPr lang="en-US" b="1" dirty="0">
                <a:latin typeface="+mj-lt"/>
              </a:rPr>
              <a:t>In </a:t>
            </a:r>
          </a:p>
          <a:p>
            <a:pPr algn="ctr"/>
            <a:r>
              <a:rPr lang="en-US" b="1" dirty="0">
                <a:latin typeface="+mj-lt"/>
              </a:rPr>
              <a:t>California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354364"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 and Source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96185" y="33066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2933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Coding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 and bugging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California Data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 and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199" y="2796752"/>
            <a:ext cx="1371600" cy="246221"/>
          </a:xfrm>
          <a:prstGeom prst="rect">
            <a:avLst/>
          </a:prstGeom>
        </p:spPr>
        <p:txBody>
          <a:bodyPr wrap="square" lIns="0" tIns="0" rIns="0" bIns="0">
            <a:spAutoFit/>
          </a:bodyPr>
          <a:lstStyle/>
          <a:p>
            <a:pPr algn="ctr"/>
            <a:r>
              <a:rPr lang="en-US" sz="1600" b="1" dirty="0">
                <a:solidFill>
                  <a:schemeClr val="bg1"/>
                </a:solidFill>
              </a:rPr>
              <a:t>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Trends and Charts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Report and Presentation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Vaccination and Demographic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Cleaning and Preparation using Python and Pandas</a:t>
            </a:r>
          </a:p>
        </p:txBody>
      </p:sp>
      <p:sp>
        <p:nvSpPr>
          <p:cNvPr id="53" name="Rectangle 52">
            <a:extLst>
              <a:ext uri="{FF2B5EF4-FFF2-40B4-BE49-F238E27FC236}">
                <a16:creationId xmlns:a16="http://schemas.microsoft.com/office/drawing/2014/main" id="{E1535E1C-6EBC-45D8-BCE1-D5B947A61FB6}"/>
              </a:ext>
            </a:extLst>
          </p:cNvPr>
          <p:cNvSpPr/>
          <p:nvPr/>
        </p:nvSpPr>
        <p:spPr>
          <a:xfrm>
            <a:off x="5226747" y="3307599"/>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Performed Analysis on</a:t>
            </a:r>
          </a:p>
          <a:p>
            <a:pPr algn="ctr">
              <a:lnSpc>
                <a:spcPts val="1900"/>
              </a:lnSpc>
            </a:pPr>
            <a:r>
              <a:rPr lang="en-US" sz="1400" dirty="0">
                <a:solidFill>
                  <a:schemeClr val="bg1"/>
                </a:solidFill>
                <a:cs typeface="Segoe UI" panose="020B0502040204020203" pitchFamily="34" charset="0"/>
              </a:rPr>
              <a:t>Overall California, Cases, Demographic, Vaccination, by counties and demographic categories</a:t>
            </a:r>
          </a:p>
          <a:p>
            <a:pPr marL="285750" indent="-285750" algn="ctr">
              <a:lnSpc>
                <a:spcPts val="1900"/>
              </a:lnSpc>
              <a:buFontTx/>
              <a:buChar char="-"/>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and Vaccination trends were analyzed.</a:t>
            </a:r>
          </a:p>
          <a:p>
            <a:pPr algn="ctr">
              <a:lnSpc>
                <a:spcPts val="1900"/>
              </a:lnSpc>
            </a:pPr>
            <a:r>
              <a:rPr lang="en-US" sz="1400" dirty="0">
                <a:solidFill>
                  <a:schemeClr val="bg1"/>
                </a:solidFill>
                <a:cs typeface="Segoe UI" panose="020B0502040204020203" pitchFamily="34" charset="0"/>
              </a:rPr>
              <a:t>Fitted regression models (linear)</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Prepared data analysis report.</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Recommendations and further ……</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Population in California</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Completely Vaccinated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Partially Vaccinated</a:t>
            </a:r>
          </a:p>
        </p:txBody>
      </p:sp>
      <p:pic>
        <p:nvPicPr>
          <p:cNvPr id="3" name="Picture 2" descr="Chart, line chart&#10;&#10;Description automatically generated">
            <a:extLst>
              <a:ext uri="{FF2B5EF4-FFF2-40B4-BE49-F238E27FC236}">
                <a16:creationId xmlns:a16="http://schemas.microsoft.com/office/drawing/2014/main" id="{0B48B78E-E95C-4B5F-A0E1-4F508599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198" y="575284"/>
            <a:ext cx="6702803" cy="4144980"/>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7F8C02A8-05B4-43AB-B2D5-30DE4EA78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42" y="551196"/>
            <a:ext cx="5517155" cy="4169069"/>
          </a:xfrm>
          <a:prstGeom prst="rect">
            <a:avLst/>
          </a:prstGeom>
        </p:spPr>
      </p:pic>
      <p:sp>
        <p:nvSpPr>
          <p:cNvPr id="10" name="Rectangle 1">
            <a:extLst>
              <a:ext uri="{FF2B5EF4-FFF2-40B4-BE49-F238E27FC236}">
                <a16:creationId xmlns:a16="http://schemas.microsoft.com/office/drawing/2014/main" id="{9FB47DD5-2AA1-4182-AFF3-1065A6131C10}"/>
              </a:ext>
            </a:extLst>
          </p:cNvPr>
          <p:cNvSpPr>
            <a:spLocks noChangeArrowheads="1"/>
          </p:cNvSpPr>
          <p:nvPr/>
        </p:nvSpPr>
        <p:spPr bwMode="auto">
          <a:xfrm>
            <a:off x="838205" y="5000266"/>
            <a:ext cx="285225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39,283,497</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5138A013-9AB8-4B6D-89F4-F6C91B4F4542}"/>
              </a:ext>
            </a:extLst>
          </p:cNvPr>
          <p:cNvSpPr>
            <a:spLocks noChangeArrowheads="1"/>
          </p:cNvSpPr>
          <p:nvPr/>
        </p:nvSpPr>
        <p:spPr bwMode="auto">
          <a:xfrm>
            <a:off x="4626339" y="5069803"/>
            <a:ext cx="285225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21,025,768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urier New" panose="02070309020205020404" pitchFamily="49" charset="0"/>
              </a:rPr>
              <a:t>   (</a:t>
            </a:r>
            <a:r>
              <a:rPr lang="en-US" altLang="en-US" sz="2400" b="1" dirty="0">
                <a:latin typeface="Courier New" panose="02070309020205020404" pitchFamily="49" charset="0"/>
              </a:rPr>
              <a:t>53.52%)</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A16C98A3-F675-4131-BDA1-AB70CA3002D4}"/>
              </a:ext>
            </a:extLst>
          </p:cNvPr>
          <p:cNvSpPr>
            <a:spLocks noChangeArrowheads="1"/>
          </p:cNvSpPr>
          <p:nvPr/>
        </p:nvSpPr>
        <p:spPr bwMode="auto">
          <a:xfrm>
            <a:off x="8599605" y="5024353"/>
            <a:ext cx="3303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22,224,679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rPr>
              <a:t>56.57%)</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342</TotalTime>
  <Words>619</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Segoe UI Light</vt:lpstr>
      <vt:lpstr>Office Theme</vt:lpstr>
      <vt:lpstr>COVID-19 Vaccination  California  </vt:lpstr>
      <vt:lpstr>Project analysis slide 2</vt:lpstr>
      <vt:lpstr>Project analysis slide 3</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California  </dc:title>
  <dc:creator>Tikaram Subedy</dc:creator>
  <cp:lastModifiedBy>Tikaram Subedy</cp:lastModifiedBy>
  <cp:revision>3</cp:revision>
  <dcterms:created xsi:type="dcterms:W3CDTF">2021-08-11T17:44:32Z</dcterms:created>
  <dcterms:modified xsi:type="dcterms:W3CDTF">2021-08-12T01:49:38Z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