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56" r:id="rId5"/>
    <p:sldId id="288" r:id="rId6"/>
    <p:sldId id="289" r:id="rId7"/>
    <p:sldId id="290" r:id="rId8"/>
    <p:sldId id="291" r:id="rId9"/>
    <p:sldId id="279" r:id="rId10"/>
    <p:sldId id="305" r:id="rId11"/>
    <p:sldId id="306" r:id="rId12"/>
    <p:sldId id="307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276" r:id="rId25"/>
    <p:sldId id="277" r:id="rId26"/>
    <p:sldId id="264" r:id="rId27"/>
    <p:sldId id="268" r:id="rId28"/>
    <p:sldId id="269" r:id="rId29"/>
    <p:sldId id="266" r:id="rId30"/>
    <p:sldId id="265" r:id="rId31"/>
    <p:sldId id="267" r:id="rId32"/>
    <p:sldId id="270" r:id="rId33"/>
    <p:sldId id="271" r:id="rId34"/>
    <p:sldId id="257" r:id="rId35"/>
    <p:sldId id="259" r:id="rId36"/>
    <p:sldId id="260" r:id="rId37"/>
    <p:sldId id="261" r:id="rId38"/>
    <p:sldId id="262" r:id="rId39"/>
    <p:sldId id="263" r:id="rId40"/>
    <p:sldId id="258" r:id="rId41"/>
    <p:sldId id="303" r:id="rId42"/>
    <p:sldId id="304" r:id="rId43"/>
    <p:sldId id="28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416021-3666-442E-AC38-F0F25D8153D6}">
          <p14:sldIdLst>
            <p14:sldId id="256"/>
          </p14:sldIdLst>
        </p14:section>
        <p14:section name="Meaning and Hypothesis" id="{848ABB22-F3DC-4C6C-94D5-664770FF7762}">
          <p14:sldIdLst>
            <p14:sldId id="288"/>
            <p14:sldId id="289"/>
            <p14:sldId id="290"/>
            <p14:sldId id="291"/>
          </p14:sldIdLst>
        </p14:section>
        <p14:section name="Sources" id="{8E30C9CE-8F27-4FBC-AFD7-C2376F656D62}">
          <p14:sldIdLst>
            <p14:sldId id="279"/>
            <p14:sldId id="305"/>
            <p14:sldId id="306"/>
            <p14:sldId id="307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276"/>
            <p14:sldId id="277"/>
          </p14:sldIdLst>
        </p14:section>
        <p14:section name="Household Makeup" id="{33CB6C90-4C5C-461F-BB30-D33503CFAF4F}">
          <p14:sldIdLst>
            <p14:sldId id="264"/>
            <p14:sldId id="268"/>
            <p14:sldId id="269"/>
            <p14:sldId id="266"/>
            <p14:sldId id="265"/>
            <p14:sldId id="267"/>
            <p14:sldId id="270"/>
            <p14:sldId id="271"/>
          </p14:sldIdLst>
        </p14:section>
        <p14:section name="Education" id="{968A29F7-8DEA-4A32-B0C7-D9BD84328F8B}">
          <p14:sldIdLst>
            <p14:sldId id="257"/>
            <p14:sldId id="259"/>
            <p14:sldId id="260"/>
            <p14:sldId id="261"/>
            <p14:sldId id="262"/>
            <p14:sldId id="263"/>
            <p14:sldId id="258"/>
            <p14:sldId id="303"/>
            <p14:sldId id="30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70" d="100"/>
          <a:sy n="70" d="100"/>
        </p:scale>
        <p:origin x="60" y="19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8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3">
                <a:lumMod val="40000"/>
                <a:lumOff val="60000"/>
              </a:schemeClr>
            </a:gs>
            <a:gs pos="94000">
              <a:schemeClr val="accent1">
                <a:alpha val="48000"/>
                <a:lumMod val="52000"/>
                <a:lumOff val="48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E291E300-61ED-4A4D-8FAC-ED7C4159DC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65" y="2421567"/>
            <a:ext cx="8108775" cy="3941462"/>
          </a:xfrm>
          <a:prstGeom prst="rect">
            <a:avLst/>
          </a:prstGeom>
          <a:noFill/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AE73D-71EA-4A2D-B11B-B601C2242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5103" y="1953170"/>
            <a:ext cx="8108775" cy="4640499"/>
          </a:xfrm>
          <a:prstGeom prst="rect">
            <a:avLst/>
          </a:prstGeom>
          <a:effectLst>
            <a:softEdge rad="5842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040" y="1637578"/>
            <a:ext cx="3794589" cy="4725451"/>
          </a:xfr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COVID-19 Vaccination</a:t>
            </a:r>
            <a:b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California</a:t>
            </a:r>
            <a:br>
              <a:rPr lang="en-US" sz="41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US" sz="41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US" sz="41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DC is responding to the coronavirus outbreak.">
            <a:extLst>
              <a:ext uri="{FF2B5EF4-FFF2-40B4-BE49-F238E27FC236}">
                <a16:creationId xmlns:a16="http://schemas.microsoft.com/office/drawing/2014/main" id="{14F559B2-30D5-46EE-84D4-1F699D83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7" y="307911"/>
            <a:ext cx="11707904" cy="2113136"/>
          </a:xfrm>
          <a:prstGeom prst="rect">
            <a:avLst/>
          </a:prstGeom>
          <a:effectLst>
            <a:outerShdw blurRad="711200" dist="876300" dir="7620000" sx="64000" sy="64000" algn="ctr" rotWithShape="0">
              <a:srgbClr val="000000">
                <a:alpha val="55000"/>
              </a:srgbClr>
            </a:outerShdw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A83801-E336-4650-89E0-ED136C45656B}"/>
              </a:ext>
            </a:extLst>
          </p:cNvPr>
          <p:cNvSpPr txBox="1"/>
          <p:nvPr/>
        </p:nvSpPr>
        <p:spPr>
          <a:xfrm>
            <a:off x="2588692" y="4609223"/>
            <a:ext cx="2140937" cy="192360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46000">
                <a:schemeClr val="accent1">
                  <a:alpha val="48000"/>
                  <a:lumMod val="52000"/>
                  <a:lumOff val="48000"/>
                </a:schemeClr>
              </a:gs>
            </a:gsLst>
            <a:lin ang="189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outerShdw dist="310007" dir="5220000" sx="34000" sy="34000" kx="1300200" algn="ctr" rotWithShape="0">
                    <a:prstClr val="black">
                      <a:alpha val="79000"/>
                    </a:prstClr>
                  </a:outerShdw>
                </a:effectLst>
              </a:rPr>
              <a:t>Team members:</a:t>
            </a:r>
          </a:p>
          <a:p>
            <a:endParaRPr lang="en-US" sz="1100" dirty="0">
              <a:solidFill>
                <a:srgbClr val="002060"/>
              </a:solidFill>
              <a:effectLst>
                <a:outerShdw dist="310007" dir="5220000" sx="34000" sy="34000" kx="1300200" algn="ctr" rotWithShape="0">
                  <a:prstClr val="black">
                    <a:alpha val="79000"/>
                  </a:prstClr>
                </a:outerShdw>
              </a:effectLst>
            </a:endParaRPr>
          </a:p>
          <a:p>
            <a:r>
              <a:rPr lang="en-US" dirty="0">
                <a:solidFill>
                  <a:srgbClr val="002060"/>
                </a:solidFill>
                <a:effectLst>
                  <a:outerShdw dist="310007" dir="5220000" sx="34000" sy="34000" kx="1300200" algn="ctr" rotWithShape="0">
                    <a:prstClr val="black">
                      <a:alpha val="79000"/>
                    </a:prstClr>
                  </a:outerShdw>
                </a:effectLst>
              </a:rPr>
              <a:t>-  Tikaram Subedy</a:t>
            </a:r>
          </a:p>
          <a:p>
            <a:r>
              <a:rPr lang="en-US" dirty="0">
                <a:solidFill>
                  <a:srgbClr val="002060"/>
                </a:solidFill>
                <a:effectLst>
                  <a:outerShdw dist="310007" dir="5220000" sx="34000" sy="34000" kx="1300200" algn="ctr" rotWithShape="0">
                    <a:prstClr val="black">
                      <a:alpha val="79000"/>
                    </a:prstClr>
                  </a:outerShdw>
                </a:effectLst>
              </a:rPr>
              <a:t>-  Kristian Hamilton</a:t>
            </a:r>
          </a:p>
          <a:p>
            <a:r>
              <a:rPr lang="en-US" dirty="0">
                <a:solidFill>
                  <a:srgbClr val="002060"/>
                </a:solidFill>
                <a:effectLst>
                  <a:outerShdw dist="310007" dir="5220000" sx="34000" sy="34000" kx="1300200" algn="ctr" rotWithShape="0">
                    <a:prstClr val="black">
                      <a:alpha val="79000"/>
                    </a:prstClr>
                  </a:outerShdw>
                </a:effectLst>
              </a:rPr>
              <a:t>-  David Koski</a:t>
            </a:r>
          </a:p>
          <a:p>
            <a:endParaRPr lang="en-US" dirty="0">
              <a:solidFill>
                <a:srgbClr val="7030A0"/>
              </a:solidFill>
              <a:effectLst>
                <a:outerShdw dist="310007" dir="5220000" sx="34000" sy="34000" kx="1300200" algn="ctr" rotWithShape="0">
                  <a:prstClr val="black">
                    <a:alpha val="79000"/>
                  </a:prstClr>
                </a:outerShdw>
              </a:effectLst>
            </a:endParaRPr>
          </a:p>
          <a:p>
            <a:endParaRPr lang="en-US" dirty="0">
              <a:gradFill>
                <a:gsLst>
                  <a:gs pos="36000">
                    <a:schemeClr val="accent3">
                      <a:lumMod val="40000"/>
                      <a:lumOff val="60000"/>
                    </a:schemeClr>
                  </a:gs>
                  <a:gs pos="94000">
                    <a:schemeClr val="accent1">
                      <a:alpha val="48000"/>
                      <a:lumMod val="52000"/>
                      <a:lumOff val="48000"/>
                    </a:schemeClr>
                  </a:gs>
                </a:gsLst>
                <a:lin ang="5400000" scaled="1"/>
              </a:gradFill>
              <a:effectLst>
                <a:outerShdw dist="310007" dir="5220000" sx="34000" sy="34000" kx="1300200" algn="ctr" rotWithShape="0">
                  <a:prstClr val="black">
                    <a:alpha val="79000"/>
                  </a:prstClr>
                </a:outerShdw>
              </a:effectLst>
            </a:endParaRPr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CC959536-3A51-40EA-BB31-85B9364AB1D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8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385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05" y="1952649"/>
            <a:ext cx="5287708" cy="3699161"/>
          </a:xfrm>
          <a:prstGeom prst="rect">
            <a:avLst/>
          </a:prstGeom>
          <a:effectLst>
            <a:outerShdw blurRad="50800" dist="50800" dir="5400000" algn="ctr" rotWithShape="0">
              <a:srgbClr val="00B0F0">
                <a:alpha val="2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630D-F717-475F-A568-F9496B77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DFE8-FA4C-48C1-8E8B-560DA1FB7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where and how you found the data you used to answer these questions</a:t>
            </a:r>
          </a:p>
        </p:txBody>
      </p:sp>
    </p:spTree>
    <p:extLst>
      <p:ext uri="{BB962C8B-B14F-4D97-AF65-F5344CB8AC3E}">
        <p14:creationId xmlns:p14="http://schemas.microsoft.com/office/powerpoint/2010/main" val="387584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4210-9AD8-4540-8BE0-61F63525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California Health and Human Services</a:t>
            </a:r>
            <a:br>
              <a:rPr lang="en-US" dirty="0"/>
            </a:br>
            <a:r>
              <a:rPr lang="en-US" dirty="0"/>
              <a:t>Covid-19 Vaccination Data by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CCF7-7181-46F8-850A-B006EBAE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Kristian</a:t>
            </a:r>
          </a:p>
          <a:p>
            <a:r>
              <a:rPr lang="en-US" dirty="0"/>
              <a:t>Summarize where and how you found the data you used to answer these questions</a:t>
            </a:r>
          </a:p>
        </p:txBody>
      </p:sp>
    </p:spTree>
    <p:extLst>
      <p:ext uri="{BB962C8B-B14F-4D97-AF65-F5344CB8AC3E}">
        <p14:creationId xmlns:p14="http://schemas.microsoft.com/office/powerpoint/2010/main" val="330291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F301-D418-4AA0-976C-C39117BD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Federal Census Bureau </a:t>
            </a:r>
            <a:br>
              <a:rPr lang="en-US" dirty="0"/>
            </a:br>
            <a:r>
              <a:rPr lang="en-US" dirty="0"/>
              <a:t>American Community Survey </a:t>
            </a:r>
            <a:br>
              <a:rPr lang="en-US" dirty="0"/>
            </a:br>
            <a:r>
              <a:rPr lang="en-US" dirty="0"/>
              <a:t>Data by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DD60-57E2-45FA-8B28-6530A73B3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Kristian</a:t>
            </a:r>
          </a:p>
          <a:p>
            <a:r>
              <a:rPr lang="en-US" dirty="0"/>
              <a:t>Summarize where and how you found the data you used to answer these questions</a:t>
            </a:r>
          </a:p>
        </p:txBody>
      </p:sp>
    </p:spTree>
    <p:extLst>
      <p:ext uri="{BB962C8B-B14F-4D97-AF65-F5344CB8AC3E}">
        <p14:creationId xmlns:p14="http://schemas.microsoft.com/office/powerpoint/2010/main" val="105736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BBA0-7E8F-492D-8A44-076E40C0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USAFacts.org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C7B3-8210-4AD2-9D5E-8DDA24DD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  <a:p>
            <a:r>
              <a:rPr lang="en-US" dirty="0"/>
              <a:t>Summarize where and how you found the data you used to answer these questions</a:t>
            </a:r>
          </a:p>
        </p:txBody>
      </p:sp>
    </p:spTree>
    <p:extLst>
      <p:ext uri="{BB962C8B-B14F-4D97-AF65-F5344CB8AC3E}">
        <p14:creationId xmlns:p14="http://schemas.microsoft.com/office/powerpoint/2010/main" val="18722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187F-0027-4CD8-810C-A850DF4A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</a:t>
            </a:r>
            <a:r>
              <a:rPr lang="en-US" dirty="0" err="1"/>
              <a:t>Tikaram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574F-C887-4F3A-ABFE-8F98A331C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data exploration and cleanup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40706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068F-C5E4-42E9-83E9-F12613EA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David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1DF9-A64A-41A0-8FE7-E78759A2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data exploration and cleanup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370906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3C15-21F8-48CC-8CE7-DD3BB88E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Kristian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67515-EF4E-4E18-AD89-46798882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data exploration and cleanup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66639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2CAD-ED2C-4774-9297-B57DBDBE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1252-6A52-4F55-82FB-D82908CC8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shots of code and output</a:t>
            </a:r>
          </a:p>
          <a:p>
            <a:r>
              <a:rPr lang="en-US" dirty="0"/>
              <a:t>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84872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4D82-988B-47A0-80F4-993D9CA8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C796-0FE7-4730-9F6A-2154B437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shots of code and output</a:t>
            </a:r>
          </a:p>
          <a:p>
            <a:r>
              <a:rPr lang="en-US" dirty="0"/>
              <a:t>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34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7A91-362C-4382-84CC-5874BB0C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62D98-2D97-49BC-ABF1-2C92AF72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shots of code and output</a:t>
            </a:r>
          </a:p>
          <a:p>
            <a:r>
              <a:rPr lang="en-US" dirty="0"/>
              <a:t>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3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EAE0-C396-486A-BA2C-30E52E6E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1141242" cy="1325563"/>
          </a:xfrm>
        </p:spPr>
        <p:txBody>
          <a:bodyPr/>
          <a:lstStyle/>
          <a:p>
            <a:r>
              <a:rPr lang="en-US" dirty="0"/>
              <a:t>What Affects Vaccination Rates in CA?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259D-A684-434F-9BCE-620FD0AB6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there a correlation between cases and deaths affect vaccination rates?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demographics affect vaccination rates?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Does location and time affect vaccination rates?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0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182D-DB79-4A0C-BE89-B9AFE8DB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9080-7322-4873-9E53-807F14BF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37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21196" y="2659215"/>
            <a:ext cx="2364644" cy="21899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Analysis of COVID 19 Vaccination</a:t>
            </a:r>
          </a:p>
          <a:p>
            <a:pPr algn="ctr"/>
            <a:r>
              <a:rPr lang="en-US" b="1" dirty="0">
                <a:latin typeface="+mj-lt"/>
              </a:rPr>
              <a:t>In </a:t>
            </a:r>
          </a:p>
          <a:p>
            <a:pPr algn="ctr"/>
            <a:r>
              <a:rPr lang="en-US" b="1" dirty="0">
                <a:latin typeface="+mj-lt"/>
              </a:rPr>
              <a:t>California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54364" y="163020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collection and 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96185" y="330667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2933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Coding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Reporting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Analyzing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Testing and bugging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California Data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Cleaning and Preparation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199" y="2796752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Trends and Charts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Report and Presentation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Cases, Vaccination and Demographic data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Data  Cleaning and Preparation using Python and Pandas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26747" y="3307599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Performed Analysis on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Overall California, Cases, Demographic, Vaccination, by counties and demographic categories</a:t>
            </a:r>
          </a:p>
          <a:p>
            <a:pPr marL="285750" indent="-285750" algn="ctr">
              <a:lnSpc>
                <a:spcPts val="1900"/>
              </a:lnSpc>
              <a:buFontTx/>
              <a:buChar char="-"/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Cases and Vaccination trends were analyzed.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Fitted regression models (linear)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Prepared data analysis report.</a:t>
            </a:r>
            <a:b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Recommendations and further ……</a:t>
            </a:r>
            <a:b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</a:b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8BA0-24C9-41E3-B2DB-BEF4290D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F0EDE2F-FD3E-4CBC-9890-8B4E83C1E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681952"/>
            <a:ext cx="7345363" cy="5495683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7882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D0AB-D04E-4D4A-B66F-C7804B58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02953-4A1C-4FC3-B328-B9AF75BC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09D531B-B5CE-4051-8A46-8985026ED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82" y="2141774"/>
            <a:ext cx="3848100" cy="29718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92311DB-247D-49A8-9E5F-A4DFF6F75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1774"/>
            <a:ext cx="42291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55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D261-90E1-4884-879F-BC133078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wrap="square" anchor="t"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28A8-A36B-4AFF-9AEB-8F783A84C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549275"/>
            <a:ext cx="6373813" cy="1562959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C8CBC-A8AB-4A26-80C8-76CA5EA6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2661509"/>
            <a:ext cx="4716463" cy="3640778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4430F6F-C29D-4FFB-B09C-D3B8CA633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391" y="2668363"/>
            <a:ext cx="5225680" cy="3640362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49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AC8E-AEFD-49CD-9A05-281ADD6E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wrap="square" anchor="t"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5BC97-631D-4125-9EB7-DBA3DF0F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549275"/>
            <a:ext cx="6373813" cy="1562959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BB7FCC7-3F0A-4DB5-B1E8-CBE62A4F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2638"/>
            <a:ext cx="4865096" cy="3522605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B1BF861-10BF-4983-9D30-19DFCD79D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2711844"/>
            <a:ext cx="6373813" cy="3553399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8146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DEE7-1417-4E9B-90DA-60B572A3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37140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endParaRPr lang="en-US"/>
          </a:p>
        </p:txBody>
      </p:sp>
      <p:pic>
        <p:nvPicPr>
          <p:cNvPr id="7" name="Content Placeholder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D273216-7025-4C14-9840-2E7159E05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740" y="2691404"/>
            <a:ext cx="6310755" cy="3676015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19D4958-FFC8-4322-A62C-8AD4019E5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88" y="2666587"/>
            <a:ext cx="5394147" cy="3856562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2811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41D-6CF4-43D3-99B5-A643C1FA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5BCF-865E-4430-AFFC-6356EF974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FF77981-6863-408F-996F-9EF41C3D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3317875"/>
            <a:ext cx="3829050" cy="299085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BEB8C8A-485C-4204-A967-9CAC7DDC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218924"/>
            <a:ext cx="38004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3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C1AA-463A-498B-A3B0-EA939EF7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84F949A-AB1D-4DCA-B0FD-3C6F8A7A6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566032"/>
            <a:ext cx="7345363" cy="5727523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921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D6F4-AA14-4F96-810F-B85A824A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there a correlation between cases and deaths affect vaccination rates?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B5876-D6AF-4ED0-ADC6-3BF2C113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882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8E0C-B473-4F62-BCD3-97CDA607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84FE256A-4037-466D-B076-843884739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4885" y="549275"/>
            <a:ext cx="7327144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9102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5995-BC4E-426A-87AF-58A06560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 dirty="0"/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AA4D16E3-4AE0-4BE2-ADF4-4810B0307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046045"/>
            <a:ext cx="7345363" cy="476749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0586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5995-BC4E-426A-87AF-58A06560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EB1F1B-7B83-440B-A1CD-F1E939D3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F262260D-6A1B-4CFF-A885-D284CE1A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96" y="1231543"/>
            <a:ext cx="7350241" cy="4244763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3358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5995-BC4E-426A-87AF-58A06560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0FAA23C1-11FA-4D5D-BEE1-484B75813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213145"/>
            <a:ext cx="7345363" cy="4433296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685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5995-BC4E-426A-87AF-58A06560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CD82832-7727-42C6-A784-45AAD321F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292069"/>
            <a:ext cx="7345363" cy="427544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9748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F63C45C-DE70-4489-B405-6A011416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 sz="48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F0904C6-6794-4771-B2A9-4FDC1E45F7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4295776" y="1116530"/>
            <a:ext cx="7345363" cy="462652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B00342-E9D1-4DB8-A0F8-F6083F980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44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5995-BC4E-426A-87AF-58A06560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27982070-98E2-43CA-99D6-BCF82E347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092633"/>
            <a:ext cx="7345363" cy="4674321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7193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3E26-E4BA-43C6-A3A5-28A80896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64A79E2-997E-4F48-AB89-BC55FE2D8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464909"/>
            <a:ext cx="7345363" cy="392976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0604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F8F36D-6121-48B8-A7B6-26F441CC49D1}"/>
              </a:ext>
            </a:extLst>
          </p:cNvPr>
          <p:cNvSpPr txBox="1"/>
          <p:nvPr/>
        </p:nvSpPr>
        <p:spPr>
          <a:xfrm>
            <a:off x="2009274" y="637674"/>
            <a:ext cx="851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 </a:t>
            </a:r>
          </a:p>
        </p:txBody>
      </p:sp>
    </p:spTree>
    <p:extLst>
      <p:ext uri="{BB962C8B-B14F-4D97-AF65-F5344CB8AC3E}">
        <p14:creationId xmlns:p14="http://schemas.microsoft.com/office/powerpoint/2010/main" val="1226034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F2F86-156F-41DD-ADE7-D6B34008D88A}"/>
              </a:ext>
            </a:extLst>
          </p:cNvPr>
          <p:cNvSpPr txBox="1"/>
          <p:nvPr/>
        </p:nvSpPr>
        <p:spPr>
          <a:xfrm>
            <a:off x="1836821" y="637674"/>
            <a:ext cx="851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8066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91EA-59A5-4FC5-A450-B1EF20DF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demographics affect vaccination rates?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FE94-AE52-433B-A659-716CD7457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Kristian</a:t>
            </a:r>
          </a:p>
        </p:txBody>
      </p:sp>
    </p:spTree>
    <p:extLst>
      <p:ext uri="{BB962C8B-B14F-4D97-AF65-F5344CB8AC3E}">
        <p14:creationId xmlns:p14="http://schemas.microsoft.com/office/powerpoint/2010/main" val="2115546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04F1A-BCCD-4AAE-BD1C-9317A126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dirty="0">
                <a:solidFill>
                  <a:srgbClr val="FFFFFF"/>
                </a:solidFill>
              </a:rPr>
              <a:t>Does location affect vaccination rates?</a:t>
            </a:r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omplete vaccination in California counties &#10;&#10;Description automatically generated">
            <a:extLst>
              <a:ext uri="{FF2B5EF4-FFF2-40B4-BE49-F238E27FC236}">
                <a16:creationId xmlns:a16="http://schemas.microsoft.com/office/drawing/2014/main" id="{82ACB5DA-8347-4766-BC92-6BFFDD1B0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6" y="2857434"/>
            <a:ext cx="5316024" cy="3445529"/>
          </a:xfrm>
          <a:prstGeom prst="rect">
            <a:avLst/>
          </a:prstGeom>
        </p:spPr>
      </p:pic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D9D825A-E2F6-44AA-98E8-9F158CCC0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57433"/>
            <a:ext cx="5390592" cy="3445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072DE-ACB1-4ABE-B846-A2733DE86584}"/>
              </a:ext>
            </a:extLst>
          </p:cNvPr>
          <p:cNvSpPr txBox="1"/>
          <p:nvPr/>
        </p:nvSpPr>
        <p:spPr>
          <a:xfrm>
            <a:off x="1168400" y="2342630"/>
            <a:ext cx="461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Counties - Complete Vaccination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2913-007E-43BB-B584-49A70387F4BF}"/>
              </a:ext>
            </a:extLst>
          </p:cNvPr>
          <p:cNvSpPr txBox="1"/>
          <p:nvPr/>
        </p:nvSpPr>
        <p:spPr>
          <a:xfrm>
            <a:off x="6116279" y="2390370"/>
            <a:ext cx="571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Counties- higher average vaccination than State average</a:t>
            </a:r>
          </a:p>
        </p:txBody>
      </p:sp>
    </p:spTree>
    <p:extLst>
      <p:ext uri="{BB962C8B-B14F-4D97-AF65-F5344CB8AC3E}">
        <p14:creationId xmlns:p14="http://schemas.microsoft.com/office/powerpoint/2010/main" val="92179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Total Population in California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sz="3200" dirty="0">
              <a:solidFill>
                <a:schemeClr val="accent4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Completely Vaccinated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Partially Vaccinated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B48B78E-E95C-4B5F-A0E1-4F5085990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" y="620734"/>
            <a:ext cx="11122923" cy="429705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9FB47DD5-2AA1-4182-AFF3-1065A6131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5" y="5000266"/>
            <a:ext cx="285225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39,283,497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5138A013-9AB8-4B6D-89F4-F6C91B4F4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6339" y="5069803"/>
            <a:ext cx="2852257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21,025,768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(</a:t>
            </a:r>
            <a:r>
              <a:rPr lang="en-US" altLang="en-US" sz="2400" b="1" dirty="0">
                <a:latin typeface="Courier New" panose="02070309020205020404" pitchFamily="49" charset="0"/>
              </a:rPr>
              <a:t>53.52%)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16C98A3-F675-4131-BDA1-AB70CA300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605" y="5024353"/>
            <a:ext cx="330370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22,224,679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56.57%)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BB999F6E-B499-41B6-B102-062EE28A2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7" y="855297"/>
            <a:ext cx="5794375" cy="3120970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sz="3200" dirty="0">
              <a:solidFill>
                <a:schemeClr val="accent4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C7BDB58-8556-4438-8842-9BB6C811B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9" y="855297"/>
            <a:ext cx="6317083" cy="5812198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6B60E3DE-46B5-4340-9CC1-8004FA83A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44328"/>
            <a:ext cx="5954372" cy="3623167"/>
          </a:xfrm>
          <a:prstGeom prst="rect">
            <a:avLst/>
          </a:prstGeom>
          <a:effectLst>
            <a:outerShdw blurRad="50800" dist="50800" dir="5400000" sx="46000" sy="46000" algn="ctr" rotWithShape="0">
              <a:schemeClr val="accent1">
                <a:lumMod val="40000"/>
                <a:lumOff val="60000"/>
                <a:alpha val="4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404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FA446C-9832-41B5-852B-C53A89331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0251"/>
            <a:ext cx="12192000" cy="608522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B0DC5DE-073B-4D47-A723-024591CA461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D14B19-53E5-45F5-BFD5-B9551F068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FAEA79-6B4D-4CBC-8A6C-0B2FA89A8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6C0FB139-548B-417B-BDD2-47187DE6B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58" y="1514293"/>
            <a:ext cx="7165075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0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53DB045-16BD-46CA-AEAE-C15E3FBD7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5" y="855297"/>
            <a:ext cx="7371449" cy="5116013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E7A4484-4890-472D-9DF1-F539C589B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0" y="1514901"/>
            <a:ext cx="4668982" cy="430400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1450F3A-C106-4357-A0DE-514D3E1C289E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850CCC-DB8E-4300-808C-EBC8FA87F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D99463-60E3-43BE-AABF-0169A14E7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75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500</TotalTime>
  <Words>441</Words>
  <Application>Microsoft Office PowerPoint</Application>
  <PresentationFormat>Widescreen</PresentationFormat>
  <Paragraphs>93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Gothic</vt:lpstr>
      <vt:lpstr>Courier New</vt:lpstr>
      <vt:lpstr>Segoe UI Light</vt:lpstr>
      <vt:lpstr>Office Theme</vt:lpstr>
      <vt:lpstr>COVID-19 Vaccination  California  </vt:lpstr>
      <vt:lpstr>What Affects Vaccination Rates in CA?</vt:lpstr>
      <vt:lpstr>Is there a correlation between cases and deaths affect vaccination rates? </vt:lpstr>
      <vt:lpstr>Do demographics affect vaccination rates? </vt:lpstr>
      <vt:lpstr>Does location affect vaccination rates?</vt:lpstr>
      <vt:lpstr>Project analysis slide 5</vt:lpstr>
      <vt:lpstr>Project analysis slide 5</vt:lpstr>
      <vt:lpstr>PowerPoint Presentation</vt:lpstr>
      <vt:lpstr>PowerPoint Presentation</vt:lpstr>
      <vt:lpstr>CDC</vt:lpstr>
      <vt:lpstr>California Health and Human Services Covid-19 Vaccination Data by County</vt:lpstr>
      <vt:lpstr>Federal Census Bureau  American Community Survey  Data by County</vt:lpstr>
      <vt:lpstr>USAFacts.org</vt:lpstr>
      <vt:lpstr>Data Cleanup Tikaram</vt:lpstr>
      <vt:lpstr>Data Cleanup David</vt:lpstr>
      <vt:lpstr>Data Cleanup Kristian</vt:lpstr>
      <vt:lpstr>Describe the Analysis Process</vt:lpstr>
      <vt:lpstr>Describe the Analysis Process</vt:lpstr>
      <vt:lpstr>Describe the Analysis Process</vt:lpstr>
      <vt:lpstr>PowerPoint Presentation</vt:lpstr>
      <vt:lpstr>Project analysis slide 2</vt:lpstr>
      <vt:lpstr>Project analysis slide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Vaccination  California  </dc:title>
  <dc:creator>Tikaram Subedy</dc:creator>
  <cp:lastModifiedBy>Tikaram Subedy</cp:lastModifiedBy>
  <cp:revision>9</cp:revision>
  <dcterms:created xsi:type="dcterms:W3CDTF">2021-08-11T17:44:32Z</dcterms:created>
  <dcterms:modified xsi:type="dcterms:W3CDTF">2021-08-13T01:08:40Z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