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handoutMasterIdLst>
    <p:handoutMasterId r:id="rId47"/>
  </p:handoutMasterIdLst>
  <p:sldIdLst>
    <p:sldId id="256"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276" r:id="rId21"/>
    <p:sldId id="277" r:id="rId22"/>
    <p:sldId id="279" r:id="rId23"/>
    <p:sldId id="280" r:id="rId24"/>
    <p:sldId id="281" r:id="rId25"/>
    <p:sldId id="283" r:id="rId26"/>
    <p:sldId id="282" r:id="rId27"/>
    <p:sldId id="264" r:id="rId28"/>
    <p:sldId id="268" r:id="rId29"/>
    <p:sldId id="269" r:id="rId30"/>
    <p:sldId id="266" r:id="rId31"/>
    <p:sldId id="265" r:id="rId32"/>
    <p:sldId id="267" r:id="rId33"/>
    <p:sldId id="270" r:id="rId34"/>
    <p:sldId id="271" r:id="rId35"/>
    <p:sldId id="257" r:id="rId36"/>
    <p:sldId id="259" r:id="rId37"/>
    <p:sldId id="260" r:id="rId38"/>
    <p:sldId id="261" r:id="rId39"/>
    <p:sldId id="262" r:id="rId40"/>
    <p:sldId id="263" r:id="rId41"/>
    <p:sldId id="258" r:id="rId42"/>
    <p:sldId id="303" r:id="rId43"/>
    <p:sldId id="304" r:id="rId44"/>
    <p:sldId id="28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416021-3666-442E-AC38-F0F25D8153D6}">
          <p14:sldIdLst>
            <p14:sldId id="256"/>
          </p14:sldIdLst>
        </p14:section>
        <p14:section name="Meaning and Hypothesis" id="{848ABB22-F3DC-4C6C-94D5-664770FF7762}">
          <p14:sldIdLst>
            <p14:sldId id="288"/>
            <p14:sldId id="289"/>
            <p14:sldId id="290"/>
            <p14:sldId id="291"/>
          </p14:sldIdLst>
        </p14:section>
        <p14:section name="Sources" id="{8E30C9CE-8F27-4FBC-AFD7-C2376F656D62}">
          <p14:sldIdLst>
            <p14:sldId id="292"/>
            <p14:sldId id="293"/>
            <p14:sldId id="294"/>
            <p14:sldId id="295"/>
            <p14:sldId id="296"/>
            <p14:sldId id="297"/>
            <p14:sldId id="298"/>
            <p14:sldId id="299"/>
            <p14:sldId id="300"/>
            <p14:sldId id="301"/>
            <p14:sldId id="302"/>
            <p14:sldId id="276"/>
            <p14:sldId id="277"/>
            <p14:sldId id="279"/>
            <p14:sldId id="280"/>
            <p14:sldId id="281"/>
            <p14:sldId id="283"/>
            <p14:sldId id="282"/>
          </p14:sldIdLst>
        </p14:section>
        <p14:section name="Household Makeup" id="{33CB6C90-4C5C-461F-BB30-D33503CFAF4F}">
          <p14:sldIdLst>
            <p14:sldId id="264"/>
            <p14:sldId id="268"/>
            <p14:sldId id="269"/>
            <p14:sldId id="266"/>
            <p14:sldId id="265"/>
            <p14:sldId id="267"/>
            <p14:sldId id="270"/>
            <p14:sldId id="271"/>
          </p14:sldIdLst>
        </p14:section>
        <p14:section name="Education" id="{968A29F7-8DEA-4A32-B0C7-D9BD84328F8B}">
          <p14:sldIdLst>
            <p14:sldId id="257"/>
            <p14:sldId id="259"/>
            <p14:sldId id="260"/>
            <p14:sldId id="261"/>
            <p14:sldId id="262"/>
            <p14:sldId id="263"/>
            <p14:sldId id="258"/>
            <p14:sldId id="303"/>
            <p14:sldId id="304"/>
            <p14:sldId id="285"/>
          </p14:sldIdLst>
        </p14:section>
      </p14:sectionLst>
    </p:ex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2" autoAdjust="0"/>
  </p:normalViewPr>
  <p:slideViewPr>
    <p:cSldViewPr snapToGrid="0" showGuides="1">
      <p:cViewPr varScale="1">
        <p:scale>
          <a:sx n="80" d="100"/>
          <a:sy n="80" d="100"/>
        </p:scale>
        <p:origin x="120" y="96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8/11/2021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8/11/2021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41</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8/11/2021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8/11/2021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8/11/2021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8/11/2021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8/11/2021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8/11/2021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8/11/2021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8/11/2021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8/11/2021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8/11/2021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8/11/2021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8/11/2021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1000">
              <a:schemeClr val="accent3">
                <a:lumMod val="40000"/>
                <a:lumOff val="60000"/>
              </a:schemeClr>
            </a:gs>
            <a:gs pos="94000">
              <a:schemeClr val="accent1">
                <a:alpha val="48000"/>
                <a:lumMod val="52000"/>
                <a:lumOff val="48000"/>
              </a:schemeClr>
            </a:gs>
          </a:gsLst>
          <a:lin ang="5400000" scaled="1"/>
          <a:tileRect/>
        </a:gradFill>
        <a:effectLst/>
      </p:bgPr>
    </p:bg>
    <p:spTree>
      <p:nvGrpSpPr>
        <p:cNvPr id="1" name=""/>
        <p:cNvGrpSpPr/>
        <p:nvPr/>
      </p:nvGrpSpPr>
      <p:grpSpPr>
        <a:xfrm>
          <a:off x="0" y="0"/>
          <a:ext cx="0" cy="0"/>
          <a:chOff x="0" y="0"/>
          <a:chExt cx="0" cy="0"/>
        </a:xfrm>
      </p:grpSpPr>
      <p:pic>
        <p:nvPicPr>
          <p:cNvPr id="12" name="Picture 11" descr="Map&#10;&#10;Description automatically generated">
            <a:extLst>
              <a:ext uri="{FF2B5EF4-FFF2-40B4-BE49-F238E27FC236}">
                <a16:creationId xmlns:a16="http://schemas.microsoft.com/office/drawing/2014/main" id="{E291E300-61ED-4A4D-8FAC-ED7C4159DCEC}"/>
              </a:ext>
            </a:extLst>
          </p:cNvPr>
          <p:cNvPicPr>
            <a:picLocks noChangeAspect="1"/>
          </p:cNvPicPr>
          <p:nvPr/>
        </p:nvPicPr>
        <p:blipFill>
          <a:blip r:embed="rId3">
            <a:alphaModFix amt="61000"/>
            <a:extLst>
              <a:ext uri="{28A0092B-C50C-407E-A947-70E740481C1C}">
                <a14:useLocalDpi xmlns:a14="http://schemas.microsoft.com/office/drawing/2010/main" val="0"/>
              </a:ext>
            </a:extLst>
          </a:blip>
          <a:stretch>
            <a:fillRect/>
          </a:stretch>
        </p:blipFill>
        <p:spPr>
          <a:xfrm>
            <a:off x="1914865" y="2421567"/>
            <a:ext cx="8108775" cy="3941462"/>
          </a:xfrm>
          <a:prstGeom prst="rect">
            <a:avLst/>
          </a:prstGeom>
          <a:noFill/>
        </p:spPr>
      </p:pic>
      <p:sp>
        <p:nvSpPr>
          <p:cNvPr id="71" name="Freeform: Shape 7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485AE73D-71EA-4A2D-B11B-B601C22429A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65103" y="1953170"/>
            <a:ext cx="8108775" cy="4640499"/>
          </a:xfrm>
          <a:prstGeom prst="rect">
            <a:avLst/>
          </a:prstGeom>
          <a:effectLst>
            <a:softEdge rad="584200"/>
          </a:effectLst>
        </p:spPr>
      </p:pic>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935040" y="1637578"/>
            <a:ext cx="3794589" cy="4725451"/>
          </a:xfrm>
          <a:solidFill>
            <a:schemeClr val="accent6">
              <a:lumMod val="60000"/>
              <a:lumOff val="40000"/>
            </a:schemeClr>
          </a:solidFill>
        </p:spPr>
        <p:txBody>
          <a:bodyPr vert="horz" lIns="91440" tIns="45720" rIns="91440" bIns="45720" rtlCol="0" anchor="ctr">
            <a:normAutofit/>
          </a:bodyPr>
          <a:lstStyle/>
          <a:p>
            <a:pPr algn="l"/>
            <a:r>
              <a:rPr lang="en-US" sz="4100" b="1" kern="1200" dirty="0">
                <a:solidFill>
                  <a:srgbClr val="FFFFFF"/>
                </a:solidFill>
                <a:latin typeface="+mj-lt"/>
                <a:ea typeface="+mj-ea"/>
                <a:cs typeface="+mj-cs"/>
              </a:rPr>
              <a:t>COVID-19 Vaccination</a:t>
            </a:r>
            <a:br>
              <a:rPr lang="en-US" sz="4100" kern="1200" dirty="0">
                <a:solidFill>
                  <a:srgbClr val="FFFFFF"/>
                </a:solidFill>
                <a:latin typeface="+mj-lt"/>
                <a:ea typeface="+mj-ea"/>
                <a:cs typeface="+mj-cs"/>
              </a:rPr>
            </a:br>
            <a:br>
              <a:rPr lang="en-US" sz="2500" kern="1200" dirty="0">
                <a:solidFill>
                  <a:srgbClr val="FFFFFF"/>
                </a:solidFill>
                <a:latin typeface="+mj-lt"/>
                <a:ea typeface="+mj-ea"/>
                <a:cs typeface="+mj-cs"/>
              </a:rPr>
            </a:br>
            <a:r>
              <a:rPr lang="en-US" sz="4100" kern="1200" dirty="0">
                <a:solidFill>
                  <a:srgbClr val="FFFFFF"/>
                </a:solidFill>
                <a:effectLst>
                  <a:outerShdw blurRad="38100" dist="38100" dir="2700000" algn="tl">
                    <a:srgbClr val="000000">
                      <a:alpha val="43137"/>
                    </a:srgbClr>
                  </a:outerShdw>
                </a:effectLst>
                <a:latin typeface="+mj-lt"/>
                <a:ea typeface="+mj-ea"/>
                <a:cs typeface="+mj-cs"/>
              </a:rPr>
              <a:t>California</a:t>
            </a:r>
            <a:br>
              <a:rPr lang="en-US" sz="4100" kern="1200" dirty="0">
                <a:solidFill>
                  <a:srgbClr val="FFFFFF"/>
                </a:solidFill>
                <a:effectLst>
                  <a:outerShdw blurRad="38100" dist="38100" dir="2700000" algn="tl">
                    <a:srgbClr val="000000">
                      <a:alpha val="43137"/>
                    </a:srgbClr>
                  </a:outerShdw>
                </a:effectLst>
                <a:latin typeface="+mj-lt"/>
                <a:ea typeface="+mj-ea"/>
                <a:cs typeface="+mj-cs"/>
              </a:rPr>
            </a:br>
            <a:br>
              <a:rPr lang="en-US" sz="4100" kern="1200" dirty="0">
                <a:solidFill>
                  <a:srgbClr val="FFFFFF"/>
                </a:solidFill>
                <a:effectLst>
                  <a:outerShdw blurRad="38100" dist="38100" dir="2700000" algn="tl">
                    <a:srgbClr val="000000">
                      <a:alpha val="43137"/>
                    </a:srgbClr>
                  </a:outerShdw>
                </a:effectLst>
                <a:latin typeface="+mj-lt"/>
                <a:ea typeface="+mj-ea"/>
                <a:cs typeface="+mj-cs"/>
              </a:rPr>
            </a:br>
            <a:endParaRPr lang="en-US" sz="4100" kern="1200" dirty="0">
              <a:solidFill>
                <a:srgbClr val="FFFFFF"/>
              </a:solidFill>
              <a:effectLst>
                <a:outerShdw blurRad="38100" dist="38100" dir="2700000" algn="tl">
                  <a:srgbClr val="000000">
                    <a:alpha val="43137"/>
                  </a:srgbClr>
                </a:outerShdw>
              </a:effectLst>
              <a:latin typeface="+mj-lt"/>
              <a:ea typeface="+mj-ea"/>
              <a:cs typeface="+mj-cs"/>
            </a:endParaRPr>
          </a:p>
        </p:txBody>
      </p:sp>
      <p:pic>
        <p:nvPicPr>
          <p:cNvPr id="1026" name="Picture 2" descr="CDC is responding to the coronavirus outbreak.">
            <a:extLst>
              <a:ext uri="{FF2B5EF4-FFF2-40B4-BE49-F238E27FC236}">
                <a16:creationId xmlns:a16="http://schemas.microsoft.com/office/drawing/2014/main" id="{14F559B2-30D5-46EE-84D4-1F699D8382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97" y="307911"/>
            <a:ext cx="11707904" cy="2113136"/>
          </a:xfrm>
          <a:prstGeom prst="rect">
            <a:avLst/>
          </a:prstGeom>
          <a:effectLst>
            <a:outerShdw blurRad="711200" dist="876300" dir="7620000" sx="64000" sy="64000" algn="ctr" rotWithShape="0">
              <a:srgbClr val="000000">
                <a:alpha val="55000"/>
              </a:srgbClr>
            </a:outerShdw>
            <a:softEdge rad="203200"/>
          </a:effectLst>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FA83801-E336-4650-89E0-ED136C45656B}"/>
              </a:ext>
            </a:extLst>
          </p:cNvPr>
          <p:cNvSpPr txBox="1"/>
          <p:nvPr/>
        </p:nvSpPr>
        <p:spPr>
          <a:xfrm>
            <a:off x="2588692" y="4609223"/>
            <a:ext cx="2140937" cy="1923604"/>
          </a:xfrm>
          <a:prstGeom prst="rect">
            <a:avLst/>
          </a:prstGeom>
          <a:gradFill flip="none" rotWithShape="1">
            <a:gsLst>
              <a:gs pos="0">
                <a:schemeClr val="bg2">
                  <a:lumMod val="50000"/>
                </a:schemeClr>
              </a:gs>
              <a:gs pos="46000">
                <a:schemeClr val="accent1">
                  <a:alpha val="48000"/>
                  <a:lumMod val="52000"/>
                  <a:lumOff val="48000"/>
                </a:schemeClr>
              </a:gs>
            </a:gsLst>
            <a:lin ang="18900000" scaled="1"/>
            <a:tileRect/>
          </a:gradFill>
        </p:spPr>
        <p:txBody>
          <a:bodyPr wrap="square" rtlCol="0">
            <a:spAutoFit/>
          </a:bodyPr>
          <a:lstStyle/>
          <a:p>
            <a:r>
              <a:rPr lang="en-US" dirty="0">
                <a:solidFill>
                  <a:schemeClr val="accent1"/>
                </a:solidFill>
                <a:effectLst>
                  <a:outerShdw dist="310007" dir="5220000" sx="34000" sy="34000" kx="1300200" algn="ctr" rotWithShape="0">
                    <a:prstClr val="black">
                      <a:alpha val="79000"/>
                    </a:prstClr>
                  </a:outerShdw>
                </a:effectLst>
              </a:rPr>
              <a:t>Team members:</a:t>
            </a:r>
          </a:p>
          <a:p>
            <a:endParaRPr lang="en-US" sz="1100" dirty="0">
              <a:solidFill>
                <a:srgbClr val="002060"/>
              </a:solidFill>
              <a:effectLst>
                <a:outerShdw dist="310007" dir="5220000" sx="34000" sy="34000" kx="1300200" algn="ctr" rotWithShape="0">
                  <a:prstClr val="black">
                    <a:alpha val="79000"/>
                  </a:prstClr>
                </a:outerShdw>
              </a:effectLst>
            </a:endParaRPr>
          </a:p>
          <a:p>
            <a:r>
              <a:rPr lang="en-US" dirty="0">
                <a:solidFill>
                  <a:srgbClr val="002060"/>
                </a:solidFill>
                <a:effectLst>
                  <a:outerShdw dist="310007" dir="5220000" sx="34000" sy="34000" kx="1300200" algn="ctr" rotWithShape="0">
                    <a:prstClr val="black">
                      <a:alpha val="79000"/>
                    </a:prstClr>
                  </a:outerShdw>
                </a:effectLst>
              </a:rPr>
              <a:t>-  Tikaram Subedy</a:t>
            </a:r>
          </a:p>
          <a:p>
            <a:r>
              <a:rPr lang="en-US" dirty="0">
                <a:solidFill>
                  <a:srgbClr val="002060"/>
                </a:solidFill>
                <a:effectLst>
                  <a:outerShdw dist="310007" dir="5220000" sx="34000" sy="34000" kx="1300200" algn="ctr" rotWithShape="0">
                    <a:prstClr val="black">
                      <a:alpha val="79000"/>
                    </a:prstClr>
                  </a:outerShdw>
                </a:effectLst>
              </a:rPr>
              <a:t>-  Kristian Hamilton</a:t>
            </a:r>
          </a:p>
          <a:p>
            <a:r>
              <a:rPr lang="en-US" dirty="0">
                <a:solidFill>
                  <a:srgbClr val="002060"/>
                </a:solidFill>
                <a:effectLst>
                  <a:outerShdw dist="310007" dir="5220000" sx="34000" sy="34000" kx="1300200" algn="ctr" rotWithShape="0">
                    <a:prstClr val="black">
                      <a:alpha val="79000"/>
                    </a:prstClr>
                  </a:outerShdw>
                </a:effectLst>
              </a:rPr>
              <a:t>-  David Koski</a:t>
            </a:r>
          </a:p>
          <a:p>
            <a:endParaRPr lang="en-US" dirty="0">
              <a:solidFill>
                <a:srgbClr val="7030A0"/>
              </a:solidFill>
              <a:effectLst>
                <a:outerShdw dist="310007" dir="5220000" sx="34000" sy="34000" kx="1300200" algn="ctr" rotWithShape="0">
                  <a:prstClr val="black">
                    <a:alpha val="79000"/>
                  </a:prstClr>
                </a:outerShdw>
              </a:effectLst>
            </a:endParaRPr>
          </a:p>
          <a:p>
            <a:endParaRPr lang="en-US" dirty="0">
              <a:gradFill>
                <a:gsLst>
                  <a:gs pos="36000">
                    <a:schemeClr val="accent3">
                      <a:lumMod val="40000"/>
                      <a:lumOff val="60000"/>
                    </a:schemeClr>
                  </a:gs>
                  <a:gs pos="94000">
                    <a:schemeClr val="accent1">
                      <a:alpha val="48000"/>
                      <a:lumMod val="52000"/>
                      <a:lumOff val="48000"/>
                    </a:schemeClr>
                  </a:gs>
                </a:gsLst>
                <a:lin ang="5400000" scaled="1"/>
              </a:gradFill>
              <a:effectLst>
                <a:outerShdw dist="310007" dir="5220000" sx="34000" sy="34000" kx="1300200" algn="ctr" rotWithShape="0">
                  <a:prstClr val="black">
                    <a:alpha val="79000"/>
                  </a:prstClr>
                </a:outerShdw>
              </a:effectLst>
            </a:endParaRPr>
          </a:p>
        </p:txBody>
      </p:sp>
      <p:pic>
        <p:nvPicPr>
          <p:cNvPr id="15" name="Picture 14" descr="Chart&#10;&#10;Description automatically generated">
            <a:extLst>
              <a:ext uri="{FF2B5EF4-FFF2-40B4-BE49-F238E27FC236}">
                <a16:creationId xmlns:a16="http://schemas.microsoft.com/office/drawing/2014/main" id="{CC959536-3A51-40EA-BB31-85B9364AB1D2}"/>
              </a:ext>
            </a:extLst>
          </p:cNvPr>
          <p:cNvPicPr>
            <a:picLocks noChangeAspect="1"/>
          </p:cNvPicPr>
          <p:nvPr/>
        </p:nvPicPr>
        <p:blipFill>
          <a:blip r:embed="rId6">
            <a:alphaModFix amt="18000"/>
            <a:extLst>
              <a:ext uri="{BEBA8EAE-BF5A-486C-A8C5-ECC9F3942E4B}">
                <a14:imgProps xmlns:a14="http://schemas.microsoft.com/office/drawing/2010/main">
                  <a14:imgLayer r:embed="rId7">
                    <a14:imgEffect>
                      <a14:colorTemperature colorTemp="3857"/>
                    </a14:imgEffect>
                    <a14:imgEffect>
                      <a14:saturation sat="0"/>
                    </a14:imgEffect>
                  </a14:imgLayer>
                </a14:imgProps>
              </a:ext>
              <a:ext uri="{28A0092B-C50C-407E-A947-70E740481C1C}">
                <a14:useLocalDpi xmlns:a14="http://schemas.microsoft.com/office/drawing/2010/main" val="0"/>
              </a:ext>
            </a:extLst>
          </a:blip>
          <a:stretch>
            <a:fillRect/>
          </a:stretch>
        </p:blipFill>
        <p:spPr>
          <a:xfrm>
            <a:off x="6287305" y="1952649"/>
            <a:ext cx="5287708" cy="3699161"/>
          </a:xfrm>
          <a:prstGeom prst="rect">
            <a:avLst/>
          </a:prstGeom>
          <a:effectLst>
            <a:outerShdw blurRad="50800" dist="50800" dir="5400000" algn="ctr" rotWithShape="0">
              <a:srgbClr val="00B0F0">
                <a:alpha val="24000"/>
              </a:srgbClr>
            </a:outerShdw>
          </a:effectLst>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187F-0027-4CD8-810C-A850DF4AC91A}"/>
              </a:ext>
            </a:extLst>
          </p:cNvPr>
          <p:cNvSpPr>
            <a:spLocks noGrp="1"/>
          </p:cNvSpPr>
          <p:nvPr>
            <p:ph type="title"/>
          </p:nvPr>
        </p:nvSpPr>
        <p:spPr/>
        <p:txBody>
          <a:bodyPr/>
          <a:lstStyle/>
          <a:p>
            <a:r>
              <a:rPr lang="en-US" dirty="0"/>
              <a:t>Data Cleanup </a:t>
            </a:r>
            <a:r>
              <a:rPr lang="en-US" dirty="0" err="1"/>
              <a:t>Tikaram</a:t>
            </a:r>
            <a:endParaRPr lang="en-US" dirty="0"/>
          </a:p>
        </p:txBody>
      </p:sp>
      <p:sp>
        <p:nvSpPr>
          <p:cNvPr id="3" name="Content Placeholder 2">
            <a:extLst>
              <a:ext uri="{FF2B5EF4-FFF2-40B4-BE49-F238E27FC236}">
                <a16:creationId xmlns:a16="http://schemas.microsoft.com/office/drawing/2014/main" id="{E6AE574F-C887-4F3A-ABFE-8F98A331C574}"/>
              </a:ext>
            </a:extLst>
          </p:cNvPr>
          <p:cNvSpPr>
            <a:spLocks noGrp="1"/>
          </p:cNvSpPr>
          <p:nvPr>
            <p:ph idx="1"/>
          </p:nvPr>
        </p:nvSpPr>
        <p:spPr/>
        <p:txBody>
          <a:bodyPr/>
          <a:lstStyle/>
          <a:p>
            <a:r>
              <a:rPr lang="en-US" dirty="0"/>
              <a:t>Describe the data exploration and cleanup process (accompanied by your </a:t>
            </a:r>
            <a:r>
              <a:rPr lang="en-US" dirty="0" err="1"/>
              <a:t>Jupyter</a:t>
            </a:r>
            <a:r>
              <a:rPr lang="en-US" dirty="0"/>
              <a:t> Notebook)</a:t>
            </a:r>
          </a:p>
        </p:txBody>
      </p:sp>
    </p:spTree>
    <p:extLst>
      <p:ext uri="{BB962C8B-B14F-4D97-AF65-F5344CB8AC3E}">
        <p14:creationId xmlns:p14="http://schemas.microsoft.com/office/powerpoint/2010/main" val="407066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068F-C5E4-42E9-83E9-F12613EA2E44}"/>
              </a:ext>
            </a:extLst>
          </p:cNvPr>
          <p:cNvSpPr>
            <a:spLocks noGrp="1"/>
          </p:cNvSpPr>
          <p:nvPr>
            <p:ph type="title"/>
          </p:nvPr>
        </p:nvSpPr>
        <p:spPr/>
        <p:txBody>
          <a:bodyPr/>
          <a:lstStyle/>
          <a:p>
            <a:r>
              <a:rPr lang="en-US" dirty="0"/>
              <a:t>Data Cleanup David</a:t>
            </a:r>
          </a:p>
        </p:txBody>
      </p:sp>
      <p:sp>
        <p:nvSpPr>
          <p:cNvPr id="3" name="Content Placeholder 2">
            <a:extLst>
              <a:ext uri="{FF2B5EF4-FFF2-40B4-BE49-F238E27FC236}">
                <a16:creationId xmlns:a16="http://schemas.microsoft.com/office/drawing/2014/main" id="{D1551DF9-A64A-41A0-8FE7-E78759A24C59}"/>
              </a:ext>
            </a:extLst>
          </p:cNvPr>
          <p:cNvSpPr>
            <a:spLocks noGrp="1"/>
          </p:cNvSpPr>
          <p:nvPr>
            <p:ph idx="1"/>
          </p:nvPr>
        </p:nvSpPr>
        <p:spPr/>
        <p:txBody>
          <a:bodyPr/>
          <a:lstStyle/>
          <a:p>
            <a:r>
              <a:rPr lang="en-US" dirty="0"/>
              <a:t>Describe the data exploration and cleanup process (accompanied by your </a:t>
            </a:r>
            <a:r>
              <a:rPr lang="en-US" dirty="0" err="1"/>
              <a:t>Jupyter</a:t>
            </a:r>
            <a:r>
              <a:rPr lang="en-US" dirty="0"/>
              <a:t> Notebook)</a:t>
            </a:r>
          </a:p>
        </p:txBody>
      </p:sp>
    </p:spTree>
    <p:extLst>
      <p:ext uri="{BB962C8B-B14F-4D97-AF65-F5344CB8AC3E}">
        <p14:creationId xmlns:p14="http://schemas.microsoft.com/office/powerpoint/2010/main" val="3709062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3C15-21F8-48CC-8CE7-DD3BB88EFBC5}"/>
              </a:ext>
            </a:extLst>
          </p:cNvPr>
          <p:cNvSpPr>
            <a:spLocks noGrp="1"/>
          </p:cNvSpPr>
          <p:nvPr>
            <p:ph type="title"/>
          </p:nvPr>
        </p:nvSpPr>
        <p:spPr/>
        <p:txBody>
          <a:bodyPr/>
          <a:lstStyle/>
          <a:p>
            <a:r>
              <a:rPr lang="en-US" dirty="0"/>
              <a:t>Data Cleanup Kristian</a:t>
            </a:r>
          </a:p>
        </p:txBody>
      </p:sp>
      <p:sp>
        <p:nvSpPr>
          <p:cNvPr id="3" name="Content Placeholder 2">
            <a:extLst>
              <a:ext uri="{FF2B5EF4-FFF2-40B4-BE49-F238E27FC236}">
                <a16:creationId xmlns:a16="http://schemas.microsoft.com/office/drawing/2014/main" id="{D6F67515-EF4E-4E18-AD89-467988826CEC}"/>
              </a:ext>
            </a:extLst>
          </p:cNvPr>
          <p:cNvSpPr>
            <a:spLocks noGrp="1"/>
          </p:cNvSpPr>
          <p:nvPr>
            <p:ph idx="1"/>
          </p:nvPr>
        </p:nvSpPr>
        <p:spPr/>
        <p:txBody>
          <a:bodyPr/>
          <a:lstStyle/>
          <a:p>
            <a:r>
              <a:rPr lang="en-US" dirty="0"/>
              <a:t>Describe the data exploration and cleanup process (accompanied by your </a:t>
            </a:r>
            <a:r>
              <a:rPr lang="en-US" dirty="0" err="1"/>
              <a:t>Jupyter</a:t>
            </a:r>
            <a:r>
              <a:rPr lang="en-US" dirty="0"/>
              <a:t> Notebook)</a:t>
            </a:r>
          </a:p>
        </p:txBody>
      </p:sp>
    </p:spTree>
    <p:extLst>
      <p:ext uri="{BB962C8B-B14F-4D97-AF65-F5344CB8AC3E}">
        <p14:creationId xmlns:p14="http://schemas.microsoft.com/office/powerpoint/2010/main" val="666393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E2CAD-ED2C-4774-9297-B57DBDBE623F}"/>
              </a:ext>
            </a:extLst>
          </p:cNvPr>
          <p:cNvSpPr>
            <a:spLocks noGrp="1"/>
          </p:cNvSpPr>
          <p:nvPr>
            <p:ph type="title"/>
          </p:nvPr>
        </p:nvSpPr>
        <p:spPr/>
        <p:txBody>
          <a:bodyPr/>
          <a:lstStyle/>
          <a:p>
            <a:r>
              <a:rPr lang="en-US" dirty="0"/>
              <a:t>Describe the Analysis Process</a:t>
            </a:r>
          </a:p>
        </p:txBody>
      </p:sp>
      <p:sp>
        <p:nvSpPr>
          <p:cNvPr id="3" name="Content Placeholder 2">
            <a:extLst>
              <a:ext uri="{FF2B5EF4-FFF2-40B4-BE49-F238E27FC236}">
                <a16:creationId xmlns:a16="http://schemas.microsoft.com/office/drawing/2014/main" id="{065A1252-6A52-4F55-82FB-D82908CC835C}"/>
              </a:ext>
            </a:extLst>
          </p:cNvPr>
          <p:cNvSpPr>
            <a:spLocks noGrp="1"/>
          </p:cNvSpPr>
          <p:nvPr>
            <p:ph idx="1"/>
          </p:nvPr>
        </p:nvSpPr>
        <p:spPr/>
        <p:txBody>
          <a:bodyPr/>
          <a:lstStyle/>
          <a:p>
            <a:r>
              <a:rPr lang="en-US" dirty="0"/>
              <a:t>Screen shots of code and output</a:t>
            </a:r>
          </a:p>
          <a:p>
            <a:r>
              <a:rPr lang="en-US" dirty="0"/>
              <a:t>Describe the analysis process (accompanied by your </a:t>
            </a:r>
            <a:r>
              <a:rPr lang="en-US" dirty="0" err="1"/>
              <a:t>Jupyter</a:t>
            </a:r>
            <a:r>
              <a:rPr lang="en-US" dirty="0"/>
              <a:t> Notebook)</a:t>
            </a:r>
          </a:p>
        </p:txBody>
      </p:sp>
    </p:spTree>
    <p:extLst>
      <p:ext uri="{BB962C8B-B14F-4D97-AF65-F5344CB8AC3E}">
        <p14:creationId xmlns:p14="http://schemas.microsoft.com/office/powerpoint/2010/main" val="848727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A4D82-988B-47A0-80F4-993D9CA8ABA9}"/>
              </a:ext>
            </a:extLst>
          </p:cNvPr>
          <p:cNvSpPr>
            <a:spLocks noGrp="1"/>
          </p:cNvSpPr>
          <p:nvPr>
            <p:ph type="title"/>
          </p:nvPr>
        </p:nvSpPr>
        <p:spPr/>
        <p:txBody>
          <a:bodyPr/>
          <a:lstStyle/>
          <a:p>
            <a:r>
              <a:rPr lang="en-US" dirty="0"/>
              <a:t>Describe the Analysis Process</a:t>
            </a:r>
          </a:p>
        </p:txBody>
      </p:sp>
      <p:sp>
        <p:nvSpPr>
          <p:cNvPr id="3" name="Content Placeholder 2">
            <a:extLst>
              <a:ext uri="{FF2B5EF4-FFF2-40B4-BE49-F238E27FC236}">
                <a16:creationId xmlns:a16="http://schemas.microsoft.com/office/drawing/2014/main" id="{9791C796-0FE7-4730-9F6A-2154B437F020}"/>
              </a:ext>
            </a:extLst>
          </p:cNvPr>
          <p:cNvSpPr>
            <a:spLocks noGrp="1"/>
          </p:cNvSpPr>
          <p:nvPr>
            <p:ph idx="1"/>
          </p:nvPr>
        </p:nvSpPr>
        <p:spPr/>
        <p:txBody>
          <a:bodyPr/>
          <a:lstStyle/>
          <a:p>
            <a:r>
              <a:rPr lang="en-US" dirty="0"/>
              <a:t>Screen shots of code and output</a:t>
            </a:r>
          </a:p>
          <a:p>
            <a:r>
              <a:rPr lang="en-US" dirty="0"/>
              <a:t>Describe the analysis process (accompanied by your </a:t>
            </a:r>
            <a:r>
              <a:rPr lang="en-US" dirty="0" err="1"/>
              <a:t>Jupyter</a:t>
            </a:r>
            <a:r>
              <a:rPr lang="en-US" dirty="0"/>
              <a:t> Notebook)</a:t>
            </a:r>
          </a:p>
          <a:p>
            <a:endParaRPr lang="en-US" dirty="0"/>
          </a:p>
        </p:txBody>
      </p:sp>
    </p:spTree>
    <p:extLst>
      <p:ext uri="{BB962C8B-B14F-4D97-AF65-F5344CB8AC3E}">
        <p14:creationId xmlns:p14="http://schemas.microsoft.com/office/powerpoint/2010/main" val="3762934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27A91-362C-4382-84CC-5874BB0C46C3}"/>
              </a:ext>
            </a:extLst>
          </p:cNvPr>
          <p:cNvSpPr>
            <a:spLocks noGrp="1"/>
          </p:cNvSpPr>
          <p:nvPr>
            <p:ph type="title"/>
          </p:nvPr>
        </p:nvSpPr>
        <p:spPr/>
        <p:txBody>
          <a:bodyPr/>
          <a:lstStyle/>
          <a:p>
            <a:r>
              <a:rPr lang="en-US" dirty="0"/>
              <a:t>Describe the Analysis Process</a:t>
            </a:r>
          </a:p>
        </p:txBody>
      </p:sp>
      <p:sp>
        <p:nvSpPr>
          <p:cNvPr id="3" name="Content Placeholder 2">
            <a:extLst>
              <a:ext uri="{FF2B5EF4-FFF2-40B4-BE49-F238E27FC236}">
                <a16:creationId xmlns:a16="http://schemas.microsoft.com/office/drawing/2014/main" id="{00262D98-2D97-49BC-ABF1-2C92AF7275C1}"/>
              </a:ext>
            </a:extLst>
          </p:cNvPr>
          <p:cNvSpPr>
            <a:spLocks noGrp="1"/>
          </p:cNvSpPr>
          <p:nvPr>
            <p:ph idx="1"/>
          </p:nvPr>
        </p:nvSpPr>
        <p:spPr/>
        <p:txBody>
          <a:bodyPr/>
          <a:lstStyle/>
          <a:p>
            <a:r>
              <a:rPr lang="en-US" dirty="0"/>
              <a:t>Screen shots of code and output</a:t>
            </a:r>
          </a:p>
          <a:p>
            <a:r>
              <a:rPr lang="en-US" dirty="0"/>
              <a:t>Describe the analysis process (accompanied by your </a:t>
            </a:r>
            <a:r>
              <a:rPr lang="en-US" dirty="0" err="1"/>
              <a:t>Jupyter</a:t>
            </a:r>
            <a:r>
              <a:rPr lang="en-US" dirty="0"/>
              <a:t> Notebook)</a:t>
            </a:r>
          </a:p>
          <a:p>
            <a:endParaRPr lang="en-US" dirty="0"/>
          </a:p>
        </p:txBody>
      </p:sp>
    </p:spTree>
    <p:extLst>
      <p:ext uri="{BB962C8B-B14F-4D97-AF65-F5344CB8AC3E}">
        <p14:creationId xmlns:p14="http://schemas.microsoft.com/office/powerpoint/2010/main" val="1114131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B182D-DB79-4A0C-BE89-B9AFE8DB13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229080-7322-4873-9E53-807F14BFDE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19837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4921196" y="2659215"/>
            <a:ext cx="2364644" cy="21899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Analysis of COVID 19 Vaccination</a:t>
            </a:r>
          </a:p>
          <a:p>
            <a:pPr algn="ctr"/>
            <a:r>
              <a:rPr lang="en-US" b="1" dirty="0">
                <a:latin typeface="+mj-lt"/>
              </a:rPr>
              <a:t>In </a:t>
            </a:r>
          </a:p>
          <a:p>
            <a:pPr algn="ctr"/>
            <a:r>
              <a:rPr lang="en-US" b="1" dirty="0">
                <a:latin typeface="+mj-lt"/>
              </a:rPr>
              <a:t>California </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7354364" y="163020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collection and Source</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796185" y="3306676"/>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Cleaning</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7029330"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Coding</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Reporting</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Analyzing</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 and bugging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California Data </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Data Cleaning and Preparation</a:t>
            </a:r>
          </a:p>
        </p:txBody>
      </p:sp>
      <p:sp>
        <p:nvSpPr>
          <p:cNvPr id="48" name="Rectangle 47">
            <a:extLst>
              <a:ext uri="{FF2B5EF4-FFF2-40B4-BE49-F238E27FC236}">
                <a16:creationId xmlns:a16="http://schemas.microsoft.com/office/drawing/2014/main" id="{FA4D735A-8F75-4E2A-8F1A-CC303B0718BA}"/>
              </a:ext>
            </a:extLst>
          </p:cNvPr>
          <p:cNvSpPr/>
          <p:nvPr/>
        </p:nvSpPr>
        <p:spPr>
          <a:xfrm>
            <a:off x="5410199" y="2796752"/>
            <a:ext cx="1371600" cy="246221"/>
          </a:xfrm>
          <a:prstGeom prst="rect">
            <a:avLst/>
          </a:prstGeom>
        </p:spPr>
        <p:txBody>
          <a:bodyPr wrap="square" lIns="0" tIns="0" rIns="0" bIns="0">
            <a:spAutoFit/>
          </a:bodyPr>
          <a:lstStyle/>
          <a:p>
            <a:pPr algn="ctr"/>
            <a:r>
              <a:rPr lang="en-US" sz="1600" b="1" dirty="0">
                <a:solidFill>
                  <a:schemeClr val="bg1"/>
                </a:solidFill>
              </a:rPr>
              <a:t>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Trends and Charts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Report and Presentation</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Cases, Vaccination and Demographic data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Data  Cleaning and Preparation using Python and Pandas</a:t>
            </a:r>
          </a:p>
        </p:txBody>
      </p:sp>
      <p:sp>
        <p:nvSpPr>
          <p:cNvPr id="53" name="Rectangle 52">
            <a:extLst>
              <a:ext uri="{FF2B5EF4-FFF2-40B4-BE49-F238E27FC236}">
                <a16:creationId xmlns:a16="http://schemas.microsoft.com/office/drawing/2014/main" id="{E1535E1C-6EBC-45D8-BCE1-D5B947A61FB6}"/>
              </a:ext>
            </a:extLst>
          </p:cNvPr>
          <p:cNvSpPr/>
          <p:nvPr/>
        </p:nvSpPr>
        <p:spPr>
          <a:xfrm>
            <a:off x="5226747" y="3307599"/>
            <a:ext cx="1752042" cy="192899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Performed Analysis on</a:t>
            </a:r>
          </a:p>
          <a:p>
            <a:pPr algn="ctr">
              <a:lnSpc>
                <a:spcPts val="1900"/>
              </a:lnSpc>
            </a:pPr>
            <a:r>
              <a:rPr lang="en-US" sz="1400" dirty="0">
                <a:solidFill>
                  <a:schemeClr val="bg1"/>
                </a:solidFill>
                <a:cs typeface="Segoe UI" panose="020B0502040204020203" pitchFamily="34" charset="0"/>
              </a:rPr>
              <a:t>Overall California, Cases, Demographic, Vaccination, by counties and demographic categories</a:t>
            </a:r>
          </a:p>
          <a:p>
            <a:pPr marL="285750" indent="-285750" algn="ctr">
              <a:lnSpc>
                <a:spcPts val="1900"/>
              </a:lnSpc>
              <a:buFontTx/>
              <a:buChar char="-"/>
            </a:pPr>
            <a:endParaRPr lang="en-US" sz="1400" dirty="0">
              <a:solidFill>
                <a:schemeClr val="bg1"/>
              </a:solidFill>
              <a:cs typeface="Segoe UI" panose="020B0502040204020203" pitchFamily="34" charset="0"/>
            </a:endParaRP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Cases and Vaccination trends were analyzed.</a:t>
            </a:r>
          </a:p>
          <a:p>
            <a:pPr algn="ctr">
              <a:lnSpc>
                <a:spcPts val="1900"/>
              </a:lnSpc>
            </a:pPr>
            <a:r>
              <a:rPr lang="en-US" sz="1400" dirty="0">
                <a:solidFill>
                  <a:schemeClr val="bg1"/>
                </a:solidFill>
                <a:cs typeface="Segoe UI" panose="020B0502040204020203" pitchFamily="34" charset="0"/>
              </a:rPr>
              <a:t>Fitted regression models (linear)</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Prepared data analysis report.</a:t>
            </a:r>
            <a:br>
              <a:rPr lang="en-US" sz="1400" dirty="0">
                <a:solidFill>
                  <a:schemeClr val="bg1"/>
                </a:solidFill>
                <a:cs typeface="Segoe UI" panose="020B0502040204020203" pitchFamily="34" charset="0"/>
              </a:rPr>
            </a:br>
            <a:r>
              <a:rPr lang="en-US" sz="1400" dirty="0">
                <a:solidFill>
                  <a:schemeClr val="bg1"/>
                </a:solidFill>
                <a:cs typeface="Segoe UI" panose="020B0502040204020203" pitchFamily="34" charset="0"/>
              </a:rPr>
              <a:t>Recommendations and further ……</a:t>
            </a:r>
            <a:br>
              <a:rPr lang="en-US" sz="1400" dirty="0">
                <a:solidFill>
                  <a:schemeClr val="bg1"/>
                </a:solidFill>
                <a:cs typeface="Segoe UI" panose="020B0502040204020203" pitchFamily="34" charset="0"/>
              </a:rPr>
            </a:br>
            <a:endParaRPr lang="en-US" sz="1400" dirty="0">
              <a:solidFill>
                <a:schemeClr val="bg1"/>
              </a:solidFill>
              <a:cs typeface="Segoe UI" panose="020B0502040204020203" pitchFamily="34" charset="0"/>
            </a:endParaRP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Total Population in California</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endParaRPr lang="en-US" sz="3200" dirty="0">
              <a:solidFill>
                <a:schemeClr val="accent4">
                  <a:lumMod val="7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Completely Vaccinated</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endParaRPr lang="en-US" sz="3200" dirty="0">
              <a:solidFill>
                <a:schemeClr val="tx1">
                  <a:lumMod val="75000"/>
                  <a:lumOff val="25000"/>
                </a:schemeClr>
              </a:solidFill>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Partially Vaccinated</a:t>
            </a:r>
          </a:p>
        </p:txBody>
      </p:sp>
      <p:pic>
        <p:nvPicPr>
          <p:cNvPr id="3" name="Picture 2" descr="Chart, line chart&#10;&#10;Description automatically generated">
            <a:extLst>
              <a:ext uri="{FF2B5EF4-FFF2-40B4-BE49-F238E27FC236}">
                <a16:creationId xmlns:a16="http://schemas.microsoft.com/office/drawing/2014/main" id="{0B48B78E-E95C-4B5F-A0E1-4F5085990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9198" y="575284"/>
            <a:ext cx="6702803" cy="4144980"/>
          </a:xfrm>
          <a:prstGeom prst="rect">
            <a:avLst/>
          </a:prstGeom>
        </p:spPr>
      </p:pic>
      <p:pic>
        <p:nvPicPr>
          <p:cNvPr id="6" name="Picture 5" descr="Chart, line chart, histogram&#10;&#10;Description automatically generated">
            <a:extLst>
              <a:ext uri="{FF2B5EF4-FFF2-40B4-BE49-F238E27FC236}">
                <a16:creationId xmlns:a16="http://schemas.microsoft.com/office/drawing/2014/main" id="{7F8C02A8-05B4-43AB-B2D5-30DE4EA782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842" y="551196"/>
            <a:ext cx="5517155" cy="4169069"/>
          </a:xfrm>
          <a:prstGeom prst="rect">
            <a:avLst/>
          </a:prstGeom>
        </p:spPr>
      </p:pic>
      <p:sp>
        <p:nvSpPr>
          <p:cNvPr id="10" name="Rectangle 1">
            <a:extLst>
              <a:ext uri="{FF2B5EF4-FFF2-40B4-BE49-F238E27FC236}">
                <a16:creationId xmlns:a16="http://schemas.microsoft.com/office/drawing/2014/main" id="{9FB47DD5-2AA1-4182-AFF3-1065A6131C10}"/>
              </a:ext>
            </a:extLst>
          </p:cNvPr>
          <p:cNvSpPr>
            <a:spLocks noChangeArrowheads="1"/>
          </p:cNvSpPr>
          <p:nvPr/>
        </p:nvSpPr>
        <p:spPr bwMode="auto">
          <a:xfrm>
            <a:off x="838205" y="5000266"/>
            <a:ext cx="285225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39,283,497</a:t>
            </a:r>
            <a:r>
              <a:rPr kumimoji="0" lang="en-US" altLang="en-US" sz="2400" b="1" i="0" u="none" strike="noStrike" cap="none" normalizeH="0" baseline="0" dirty="0">
                <a:ln>
                  <a:noFill/>
                </a:ln>
                <a:solidFill>
                  <a:schemeClr val="tx1"/>
                </a:solidFill>
                <a:effectLst/>
              </a:rPr>
              <a:t>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26" name="Rectangle 1">
            <a:extLst>
              <a:ext uri="{FF2B5EF4-FFF2-40B4-BE49-F238E27FC236}">
                <a16:creationId xmlns:a16="http://schemas.microsoft.com/office/drawing/2014/main" id="{5138A013-9AB8-4B6D-89F4-F6C91B4F4542}"/>
              </a:ext>
            </a:extLst>
          </p:cNvPr>
          <p:cNvSpPr>
            <a:spLocks noChangeArrowheads="1"/>
          </p:cNvSpPr>
          <p:nvPr/>
        </p:nvSpPr>
        <p:spPr bwMode="auto">
          <a:xfrm>
            <a:off x="4626339" y="5069803"/>
            <a:ext cx="2852257"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rPr>
              <a:t>21,025,768</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0000"/>
                </a:solidFill>
                <a:latin typeface="Courier New" panose="02070309020205020404" pitchFamily="49" charset="0"/>
              </a:rPr>
              <a:t>   (</a:t>
            </a:r>
            <a:r>
              <a:rPr lang="en-US" altLang="en-US" sz="2400" b="1" dirty="0">
                <a:latin typeface="Courier New" panose="02070309020205020404" pitchFamily="49" charset="0"/>
              </a:rPr>
              <a:t>53.52%)</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16" name="Rectangle 4">
            <a:extLst>
              <a:ext uri="{FF2B5EF4-FFF2-40B4-BE49-F238E27FC236}">
                <a16:creationId xmlns:a16="http://schemas.microsoft.com/office/drawing/2014/main" id="{A16C98A3-F675-4131-BDA1-AB70CA3002D4}"/>
              </a:ext>
            </a:extLst>
          </p:cNvPr>
          <p:cNvSpPr>
            <a:spLocks noChangeArrowheads="1"/>
          </p:cNvSpPr>
          <p:nvPr/>
        </p:nvSpPr>
        <p:spPr bwMode="auto">
          <a:xfrm>
            <a:off x="8599605" y="5024353"/>
            <a:ext cx="330370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22,224,679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lang="en-US" altLang="en-US" sz="2400" b="1" dirty="0">
                <a:solidFill>
                  <a:srgbClr val="000000"/>
                </a:solidFill>
                <a:latin typeface="Courier New" panose="02070309020205020404" pitchFamily="49" charset="0"/>
              </a:rPr>
              <a:t>56.57%)</a:t>
            </a:r>
            <a:endParaRPr kumimoji="0" lang="en-US" altLang="en-US" sz="2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2140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EAE0-C396-486A-BA2C-30E52E6EB8A2}"/>
              </a:ext>
            </a:extLst>
          </p:cNvPr>
          <p:cNvSpPr>
            <a:spLocks noGrp="1"/>
          </p:cNvSpPr>
          <p:nvPr>
            <p:ph type="title"/>
          </p:nvPr>
        </p:nvSpPr>
        <p:spPr>
          <a:xfrm>
            <a:off x="457200" y="365125"/>
            <a:ext cx="11141242" cy="1325563"/>
          </a:xfrm>
        </p:spPr>
        <p:txBody>
          <a:bodyPr/>
          <a:lstStyle/>
          <a:p>
            <a:r>
              <a:rPr lang="en-US" dirty="0"/>
              <a:t>What Affects Vaccination Rates in CA?</a:t>
            </a:r>
          </a:p>
        </p:txBody>
      </p:sp>
      <p:sp>
        <p:nvSpPr>
          <p:cNvPr id="3" name="Content Placeholder 2">
            <a:extLst>
              <a:ext uri="{FF2B5EF4-FFF2-40B4-BE49-F238E27FC236}">
                <a16:creationId xmlns:a16="http://schemas.microsoft.com/office/drawing/2014/main" id="{072A259D-A684-434F-9BCE-620FD0AB6C23}"/>
              </a:ext>
            </a:extLst>
          </p:cNvPr>
          <p:cNvSpPr>
            <a:spLocks noGrp="1"/>
          </p:cNvSpPr>
          <p:nvPr>
            <p:ph idx="1"/>
          </p:nvPr>
        </p:nvSpPr>
        <p:spPr/>
        <p:txBody>
          <a:bodyPr/>
          <a:lstStyle/>
          <a:p>
            <a:pPr marL="0" indent="0">
              <a:buNone/>
            </a:pPr>
            <a:r>
              <a:rPr lang="en-US" dirty="0"/>
              <a:t>Is there a correlation between cases and deaths affect vaccination rates?</a:t>
            </a:r>
          </a:p>
          <a:p>
            <a:pPr marL="0" indent="0">
              <a:buNone/>
            </a:pPr>
            <a:endParaRPr lang="en-US" dirty="0"/>
          </a:p>
          <a:p>
            <a:pPr marL="0" indent="0">
              <a:buNone/>
            </a:pPr>
            <a:r>
              <a:rPr lang="en-US" dirty="0"/>
              <a:t>Do demographics affect vaccination rates?</a:t>
            </a:r>
          </a:p>
          <a:p>
            <a:pPr marL="0" indent="0">
              <a:buNone/>
            </a:pPr>
            <a:endParaRPr lang="en-US" dirty="0"/>
          </a:p>
          <a:p>
            <a:pPr marL="0" indent="0">
              <a:buNone/>
            </a:pPr>
            <a:r>
              <a:rPr lang="en-US" dirty="0"/>
              <a:t>Does location and time affect vaccination rates?</a:t>
            </a:r>
            <a:br>
              <a:rPr lang="en-US" dirty="0"/>
            </a:br>
            <a:endParaRPr lang="en-US" dirty="0"/>
          </a:p>
        </p:txBody>
      </p:sp>
    </p:spTree>
    <p:extLst>
      <p:ext uri="{BB962C8B-B14F-4D97-AF65-F5344CB8AC3E}">
        <p14:creationId xmlns:p14="http://schemas.microsoft.com/office/powerpoint/2010/main" val="1223505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21</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8BA0-24C9-41E3-B2DB-BEF4290D3E7C}"/>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endParaRPr lang="en-US"/>
          </a:p>
        </p:txBody>
      </p:sp>
      <p:pic>
        <p:nvPicPr>
          <p:cNvPr id="5" name="Content Placeholder 4" descr="Chart, scatter chart&#10;&#10;Description automatically generated">
            <a:extLst>
              <a:ext uri="{FF2B5EF4-FFF2-40B4-BE49-F238E27FC236}">
                <a16:creationId xmlns:a16="http://schemas.microsoft.com/office/drawing/2014/main" id="{1F0EDE2F-FD3E-4CBC-9890-8B4E83C1EAE3}"/>
              </a:ext>
            </a:extLst>
          </p:cNvPr>
          <p:cNvPicPr>
            <a:picLocks noGrp="1" noChangeAspect="1"/>
          </p:cNvPicPr>
          <p:nvPr>
            <p:ph idx="1"/>
          </p:nvPr>
        </p:nvPicPr>
        <p:blipFill>
          <a:blip r:embed="rId2"/>
          <a:stretch>
            <a:fillRect/>
          </a:stretch>
        </p:blipFill>
        <p:spPr>
          <a:xfrm>
            <a:off x="4295776" y="681952"/>
            <a:ext cx="7345363" cy="5495683"/>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577882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D0AB-D04E-4D4A-B66F-C7804B5852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502953-4A1C-4FC3-B328-B9AF75BCACF2}"/>
              </a:ext>
            </a:extLst>
          </p:cNvPr>
          <p:cNvSpPr>
            <a:spLocks noGrp="1"/>
          </p:cNvSpPr>
          <p:nvPr>
            <p:ph idx="1"/>
          </p:nvPr>
        </p:nvSpPr>
        <p:spPr/>
        <p:txBody>
          <a:bodyPr/>
          <a:lstStyle/>
          <a:p>
            <a:endParaRPr lang="en-US"/>
          </a:p>
        </p:txBody>
      </p:sp>
      <p:pic>
        <p:nvPicPr>
          <p:cNvPr id="5" name="Picture 4" descr="Chart, scatter chart&#10;&#10;Description automatically generated">
            <a:extLst>
              <a:ext uri="{FF2B5EF4-FFF2-40B4-BE49-F238E27FC236}">
                <a16:creationId xmlns:a16="http://schemas.microsoft.com/office/drawing/2014/main" id="{B09D531B-B5CE-4051-8A46-8985026EDCD6}"/>
              </a:ext>
            </a:extLst>
          </p:cNvPr>
          <p:cNvPicPr>
            <a:picLocks noChangeAspect="1"/>
          </p:cNvPicPr>
          <p:nvPr/>
        </p:nvPicPr>
        <p:blipFill>
          <a:blip r:embed="rId2"/>
          <a:stretch>
            <a:fillRect/>
          </a:stretch>
        </p:blipFill>
        <p:spPr>
          <a:xfrm>
            <a:off x="1399382" y="2141774"/>
            <a:ext cx="3848100" cy="2971800"/>
          </a:xfrm>
          <a:prstGeom prst="rect">
            <a:avLst/>
          </a:prstGeom>
        </p:spPr>
      </p:pic>
      <p:pic>
        <p:nvPicPr>
          <p:cNvPr id="7" name="Picture 6" descr="Chart, scatter chart&#10;&#10;Description automatically generated">
            <a:extLst>
              <a:ext uri="{FF2B5EF4-FFF2-40B4-BE49-F238E27FC236}">
                <a16:creationId xmlns:a16="http://schemas.microsoft.com/office/drawing/2014/main" id="{892311DB-247D-49A8-9E5F-A4DFF6F75706}"/>
              </a:ext>
            </a:extLst>
          </p:cNvPr>
          <p:cNvPicPr>
            <a:picLocks noChangeAspect="1"/>
          </p:cNvPicPr>
          <p:nvPr/>
        </p:nvPicPr>
        <p:blipFill>
          <a:blip r:embed="rId3"/>
          <a:stretch>
            <a:fillRect/>
          </a:stretch>
        </p:blipFill>
        <p:spPr>
          <a:xfrm>
            <a:off x="6096000" y="2141774"/>
            <a:ext cx="4229100" cy="2914650"/>
          </a:xfrm>
          <a:prstGeom prst="rect">
            <a:avLst/>
          </a:prstGeom>
        </p:spPr>
      </p:pic>
    </p:spTree>
    <p:extLst>
      <p:ext uri="{BB962C8B-B14F-4D97-AF65-F5344CB8AC3E}">
        <p14:creationId xmlns:p14="http://schemas.microsoft.com/office/powerpoint/2010/main" val="2833955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3D261-90E1-4884-879F-BC1330786547}"/>
              </a:ext>
            </a:extLst>
          </p:cNvPr>
          <p:cNvSpPr>
            <a:spLocks noGrp="1"/>
          </p:cNvSpPr>
          <p:nvPr>
            <p:ph type="title"/>
          </p:nvPr>
        </p:nvSpPr>
        <p:spPr>
          <a:xfrm>
            <a:off x="550863" y="549275"/>
            <a:ext cx="4500562" cy="1562959"/>
          </a:xfrm>
        </p:spPr>
        <p:txBody>
          <a:bodyPr wrap="square" anchor="t">
            <a:normAutofit/>
          </a:bodyPr>
          <a:lstStyle/>
          <a:p>
            <a:endParaRPr lang="en-US"/>
          </a:p>
        </p:txBody>
      </p:sp>
      <p:sp>
        <p:nvSpPr>
          <p:cNvPr id="3" name="Content Placeholder 2">
            <a:extLst>
              <a:ext uri="{FF2B5EF4-FFF2-40B4-BE49-F238E27FC236}">
                <a16:creationId xmlns:a16="http://schemas.microsoft.com/office/drawing/2014/main" id="{1BCB28A8-A36B-4AFF-9AEB-8F783A84C585}"/>
              </a:ext>
            </a:extLst>
          </p:cNvPr>
          <p:cNvSpPr>
            <a:spLocks noGrp="1"/>
          </p:cNvSpPr>
          <p:nvPr>
            <p:ph idx="1"/>
          </p:nvPr>
        </p:nvSpPr>
        <p:spPr>
          <a:xfrm>
            <a:off x="5267325" y="549275"/>
            <a:ext cx="6373813" cy="1562959"/>
          </a:xfrm>
        </p:spPr>
        <p:txBody>
          <a:bodyPr anchor="t">
            <a:normAutofit/>
          </a:bodyPr>
          <a:lstStyle/>
          <a:p>
            <a:endParaRPr lang="en-US" sz="1600"/>
          </a:p>
        </p:txBody>
      </p:sp>
      <p:pic>
        <p:nvPicPr>
          <p:cNvPr id="5" name="Picture 4">
            <a:extLst>
              <a:ext uri="{FF2B5EF4-FFF2-40B4-BE49-F238E27FC236}">
                <a16:creationId xmlns:a16="http://schemas.microsoft.com/office/drawing/2014/main" id="{5D7C8CBC-A8AB-4A26-80C8-76CA5EA69349}"/>
              </a:ext>
            </a:extLst>
          </p:cNvPr>
          <p:cNvPicPr>
            <a:picLocks noChangeAspect="1"/>
          </p:cNvPicPr>
          <p:nvPr/>
        </p:nvPicPr>
        <p:blipFill>
          <a:blip r:embed="rId2"/>
          <a:stretch>
            <a:fillRect/>
          </a:stretch>
        </p:blipFill>
        <p:spPr>
          <a:xfrm>
            <a:off x="550863" y="2661509"/>
            <a:ext cx="4716463" cy="3640778"/>
          </a:xfrm>
          <a:custGeom>
            <a:avLst/>
            <a:gdLst/>
            <a:ahLst/>
            <a:cxnLst/>
            <a:rect l="l" t="t" r="r" b="b"/>
            <a:pathLst>
              <a:path w="5051426" h="3640362">
                <a:moveTo>
                  <a:pt x="0" y="0"/>
                </a:moveTo>
                <a:lnTo>
                  <a:pt x="5051426" y="0"/>
                </a:lnTo>
                <a:lnTo>
                  <a:pt x="5051426" y="3640362"/>
                </a:lnTo>
                <a:lnTo>
                  <a:pt x="0" y="3640362"/>
                </a:lnTo>
                <a:close/>
              </a:path>
            </a:pathLst>
          </a:custGeom>
        </p:spPr>
      </p:pic>
      <p:pic>
        <p:nvPicPr>
          <p:cNvPr id="7" name="Picture 6" descr="Chart, scatter chart&#10;&#10;Description automatically generated">
            <a:extLst>
              <a:ext uri="{FF2B5EF4-FFF2-40B4-BE49-F238E27FC236}">
                <a16:creationId xmlns:a16="http://schemas.microsoft.com/office/drawing/2014/main" id="{C4430F6F-C29D-4FFB-B09C-D3B8CA633F6C}"/>
              </a:ext>
            </a:extLst>
          </p:cNvPr>
          <p:cNvPicPr>
            <a:picLocks noChangeAspect="1"/>
          </p:cNvPicPr>
          <p:nvPr/>
        </p:nvPicPr>
        <p:blipFill>
          <a:blip r:embed="rId3"/>
          <a:stretch>
            <a:fillRect/>
          </a:stretch>
        </p:blipFill>
        <p:spPr>
          <a:xfrm>
            <a:off x="5841391" y="2668363"/>
            <a:ext cx="5225680" cy="3640362"/>
          </a:xfrm>
          <a:custGeom>
            <a:avLst/>
            <a:gdLst/>
            <a:ahLst/>
            <a:cxnLst/>
            <a:rect l="l" t="t" r="r" b="b"/>
            <a:pathLst>
              <a:path w="5051426" h="3640362">
                <a:moveTo>
                  <a:pt x="0" y="0"/>
                </a:moveTo>
                <a:lnTo>
                  <a:pt x="5051426" y="0"/>
                </a:lnTo>
                <a:lnTo>
                  <a:pt x="5051426" y="3640362"/>
                </a:lnTo>
                <a:lnTo>
                  <a:pt x="0" y="3640362"/>
                </a:lnTo>
                <a:close/>
              </a:path>
            </a:pathLst>
          </a:custGeom>
        </p:spPr>
      </p:pic>
    </p:spTree>
    <p:extLst>
      <p:ext uri="{BB962C8B-B14F-4D97-AF65-F5344CB8AC3E}">
        <p14:creationId xmlns:p14="http://schemas.microsoft.com/office/powerpoint/2010/main" val="12049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0AC8E-AEFD-49CD-9A05-281ADD6E08CC}"/>
              </a:ext>
            </a:extLst>
          </p:cNvPr>
          <p:cNvSpPr>
            <a:spLocks noGrp="1"/>
          </p:cNvSpPr>
          <p:nvPr>
            <p:ph type="title"/>
          </p:nvPr>
        </p:nvSpPr>
        <p:spPr>
          <a:xfrm>
            <a:off x="550863" y="549275"/>
            <a:ext cx="4500562" cy="1562959"/>
          </a:xfrm>
        </p:spPr>
        <p:txBody>
          <a:bodyPr wrap="square" anchor="t">
            <a:normAutofit/>
          </a:bodyPr>
          <a:lstStyle/>
          <a:p>
            <a:endParaRPr lang="en-US"/>
          </a:p>
        </p:txBody>
      </p:sp>
      <p:sp>
        <p:nvSpPr>
          <p:cNvPr id="3" name="Content Placeholder 2">
            <a:extLst>
              <a:ext uri="{FF2B5EF4-FFF2-40B4-BE49-F238E27FC236}">
                <a16:creationId xmlns:a16="http://schemas.microsoft.com/office/drawing/2014/main" id="{7C15BC97-631D-4125-9EB7-DBA3DF0FC154}"/>
              </a:ext>
            </a:extLst>
          </p:cNvPr>
          <p:cNvSpPr>
            <a:spLocks noGrp="1"/>
          </p:cNvSpPr>
          <p:nvPr>
            <p:ph idx="1"/>
          </p:nvPr>
        </p:nvSpPr>
        <p:spPr>
          <a:xfrm>
            <a:off x="5267325" y="549275"/>
            <a:ext cx="6373813" cy="1562959"/>
          </a:xfrm>
        </p:spPr>
        <p:txBody>
          <a:bodyPr anchor="t">
            <a:normAutofit/>
          </a:bodyPr>
          <a:lstStyle/>
          <a:p>
            <a:endParaRPr lang="en-US" sz="1600"/>
          </a:p>
        </p:txBody>
      </p:sp>
      <p:pic>
        <p:nvPicPr>
          <p:cNvPr id="7" name="Picture 6" descr="Chart, scatter chart&#10;&#10;Description automatically generated">
            <a:extLst>
              <a:ext uri="{FF2B5EF4-FFF2-40B4-BE49-F238E27FC236}">
                <a16:creationId xmlns:a16="http://schemas.microsoft.com/office/drawing/2014/main" id="{EBB7FCC7-3F0A-4DB5-B1E8-CBE62A4F4984}"/>
              </a:ext>
            </a:extLst>
          </p:cNvPr>
          <p:cNvPicPr>
            <a:picLocks noChangeAspect="1"/>
          </p:cNvPicPr>
          <p:nvPr/>
        </p:nvPicPr>
        <p:blipFill>
          <a:blip r:embed="rId2"/>
          <a:stretch>
            <a:fillRect/>
          </a:stretch>
        </p:blipFill>
        <p:spPr>
          <a:xfrm>
            <a:off x="304800" y="2742638"/>
            <a:ext cx="4865096" cy="3522605"/>
          </a:xfrm>
          <a:custGeom>
            <a:avLst/>
            <a:gdLst/>
            <a:ahLst/>
            <a:cxnLst/>
            <a:rect l="l" t="t" r="r" b="b"/>
            <a:pathLst>
              <a:path w="5051426" h="3640362">
                <a:moveTo>
                  <a:pt x="0" y="0"/>
                </a:moveTo>
                <a:lnTo>
                  <a:pt x="5051426" y="0"/>
                </a:lnTo>
                <a:lnTo>
                  <a:pt x="5051426" y="3640362"/>
                </a:lnTo>
                <a:lnTo>
                  <a:pt x="0" y="3640362"/>
                </a:lnTo>
                <a:close/>
              </a:path>
            </a:pathLst>
          </a:custGeom>
        </p:spPr>
      </p:pic>
      <p:pic>
        <p:nvPicPr>
          <p:cNvPr id="9" name="Picture 8" descr="Chart, scatter chart&#10;&#10;Description automatically generated">
            <a:extLst>
              <a:ext uri="{FF2B5EF4-FFF2-40B4-BE49-F238E27FC236}">
                <a16:creationId xmlns:a16="http://schemas.microsoft.com/office/drawing/2014/main" id="{AB1BF861-10BF-4983-9D30-19DFCD79D42A}"/>
              </a:ext>
            </a:extLst>
          </p:cNvPr>
          <p:cNvPicPr>
            <a:picLocks noChangeAspect="1"/>
          </p:cNvPicPr>
          <p:nvPr/>
        </p:nvPicPr>
        <p:blipFill>
          <a:blip r:embed="rId3"/>
          <a:stretch>
            <a:fillRect/>
          </a:stretch>
        </p:blipFill>
        <p:spPr>
          <a:xfrm>
            <a:off x="5267325" y="2711844"/>
            <a:ext cx="6373813" cy="3553399"/>
          </a:xfrm>
          <a:custGeom>
            <a:avLst/>
            <a:gdLst/>
            <a:ahLst/>
            <a:cxnLst/>
            <a:rect l="l" t="t" r="r" b="b"/>
            <a:pathLst>
              <a:path w="5051426" h="3640362">
                <a:moveTo>
                  <a:pt x="0" y="0"/>
                </a:moveTo>
                <a:lnTo>
                  <a:pt x="5051426" y="0"/>
                </a:lnTo>
                <a:lnTo>
                  <a:pt x="5051426" y="3640362"/>
                </a:lnTo>
                <a:lnTo>
                  <a:pt x="0" y="3640362"/>
                </a:lnTo>
                <a:close/>
              </a:path>
            </a:pathLst>
          </a:custGeom>
        </p:spPr>
      </p:pic>
    </p:spTree>
    <p:extLst>
      <p:ext uri="{BB962C8B-B14F-4D97-AF65-F5344CB8AC3E}">
        <p14:creationId xmlns:p14="http://schemas.microsoft.com/office/powerpoint/2010/main" val="1468146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DEE7-1417-4E9B-90DA-60B572A315E8}"/>
              </a:ext>
            </a:extLst>
          </p:cNvPr>
          <p:cNvSpPr>
            <a:spLocks noGrp="1"/>
          </p:cNvSpPr>
          <p:nvPr>
            <p:ph type="title"/>
          </p:nvPr>
        </p:nvSpPr>
        <p:spPr>
          <a:xfrm>
            <a:off x="550863" y="549275"/>
            <a:ext cx="6371409" cy="984885"/>
          </a:xfrm>
        </p:spPr>
        <p:txBody>
          <a:bodyPr vert="horz" wrap="square" lIns="0" tIns="0" rIns="0" bIns="0" rtlCol="0" anchor="ctr" anchorCtr="0">
            <a:normAutofit/>
          </a:bodyPr>
          <a:lstStyle/>
          <a:p>
            <a:endParaRPr lang="en-US"/>
          </a:p>
        </p:txBody>
      </p:sp>
      <p:pic>
        <p:nvPicPr>
          <p:cNvPr id="7" name="Content Placeholder 6" descr="Chart, line chart, scatter chart&#10;&#10;Description automatically generated">
            <a:extLst>
              <a:ext uri="{FF2B5EF4-FFF2-40B4-BE49-F238E27FC236}">
                <a16:creationId xmlns:a16="http://schemas.microsoft.com/office/drawing/2014/main" id="{9D273216-7025-4C14-9840-2E7159E05D32}"/>
              </a:ext>
            </a:extLst>
          </p:cNvPr>
          <p:cNvPicPr>
            <a:picLocks noGrp="1" noChangeAspect="1"/>
          </p:cNvPicPr>
          <p:nvPr>
            <p:ph idx="1"/>
          </p:nvPr>
        </p:nvPicPr>
        <p:blipFill>
          <a:blip r:embed="rId2"/>
          <a:stretch>
            <a:fillRect/>
          </a:stretch>
        </p:blipFill>
        <p:spPr>
          <a:xfrm>
            <a:off x="5799740" y="2691404"/>
            <a:ext cx="6310755" cy="3676015"/>
          </a:xfrm>
          <a:custGeom>
            <a:avLst/>
            <a:gdLst/>
            <a:ahLst/>
            <a:cxnLst/>
            <a:rect l="l" t="t" r="r" b="b"/>
            <a:pathLst>
              <a:path w="6922273" h="4225290">
                <a:moveTo>
                  <a:pt x="0" y="0"/>
                </a:moveTo>
                <a:lnTo>
                  <a:pt x="6922273" y="0"/>
                </a:lnTo>
                <a:lnTo>
                  <a:pt x="6922273" y="4225290"/>
                </a:lnTo>
                <a:lnTo>
                  <a:pt x="0" y="4225290"/>
                </a:lnTo>
                <a:close/>
              </a:path>
            </a:pathLst>
          </a:custGeom>
        </p:spPr>
      </p:pic>
      <p:pic>
        <p:nvPicPr>
          <p:cNvPr id="5" name="Picture 4" descr="Chart, scatter chart&#10;&#10;Description automatically generated">
            <a:extLst>
              <a:ext uri="{FF2B5EF4-FFF2-40B4-BE49-F238E27FC236}">
                <a16:creationId xmlns:a16="http://schemas.microsoft.com/office/drawing/2014/main" id="{D19D4958-FFC8-4322-A62C-8AD4019E554E}"/>
              </a:ext>
            </a:extLst>
          </p:cNvPr>
          <p:cNvPicPr>
            <a:picLocks noChangeAspect="1"/>
          </p:cNvPicPr>
          <p:nvPr/>
        </p:nvPicPr>
        <p:blipFill>
          <a:blip r:embed="rId3"/>
          <a:stretch>
            <a:fillRect/>
          </a:stretch>
        </p:blipFill>
        <p:spPr>
          <a:xfrm>
            <a:off x="324088" y="2666587"/>
            <a:ext cx="5394147" cy="3856562"/>
          </a:xfrm>
          <a:custGeom>
            <a:avLst/>
            <a:gdLst/>
            <a:ahLst/>
            <a:cxnLst/>
            <a:rect l="l" t="t" r="r" b="b"/>
            <a:pathLst>
              <a:path w="6922273" h="4225290">
                <a:moveTo>
                  <a:pt x="0" y="0"/>
                </a:moveTo>
                <a:lnTo>
                  <a:pt x="6922273" y="0"/>
                </a:lnTo>
                <a:lnTo>
                  <a:pt x="6922273" y="4225290"/>
                </a:lnTo>
                <a:lnTo>
                  <a:pt x="0" y="4225290"/>
                </a:lnTo>
                <a:close/>
              </a:path>
            </a:pathLst>
          </a:custGeom>
        </p:spPr>
      </p:pic>
    </p:spTree>
    <p:extLst>
      <p:ext uri="{BB962C8B-B14F-4D97-AF65-F5344CB8AC3E}">
        <p14:creationId xmlns:p14="http://schemas.microsoft.com/office/powerpoint/2010/main" val="4182811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8941D-6CF4-43D3-99B5-A643C1FADA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145BCF-865E-4430-AFFC-6356EF974D66}"/>
              </a:ext>
            </a:extLst>
          </p:cNvPr>
          <p:cNvSpPr>
            <a:spLocks noGrp="1"/>
          </p:cNvSpPr>
          <p:nvPr>
            <p:ph idx="1"/>
          </p:nvPr>
        </p:nvSpPr>
        <p:spPr/>
        <p:txBody>
          <a:bodyPr/>
          <a:lstStyle/>
          <a:p>
            <a:endParaRPr lang="en-US" dirty="0"/>
          </a:p>
        </p:txBody>
      </p:sp>
      <p:pic>
        <p:nvPicPr>
          <p:cNvPr id="5" name="Picture 4" descr="Chart, scatter chart&#10;&#10;Description automatically generated">
            <a:extLst>
              <a:ext uri="{FF2B5EF4-FFF2-40B4-BE49-F238E27FC236}">
                <a16:creationId xmlns:a16="http://schemas.microsoft.com/office/drawing/2014/main" id="{6FF77981-6863-408F-996F-9EF41C3DDBBD}"/>
              </a:ext>
            </a:extLst>
          </p:cNvPr>
          <p:cNvPicPr>
            <a:picLocks noChangeAspect="1"/>
          </p:cNvPicPr>
          <p:nvPr/>
        </p:nvPicPr>
        <p:blipFill>
          <a:blip r:embed="rId2"/>
          <a:stretch>
            <a:fillRect/>
          </a:stretch>
        </p:blipFill>
        <p:spPr>
          <a:xfrm>
            <a:off x="7191375" y="3317875"/>
            <a:ext cx="3829050" cy="2990850"/>
          </a:xfrm>
          <a:prstGeom prst="rect">
            <a:avLst/>
          </a:prstGeom>
        </p:spPr>
      </p:pic>
      <p:pic>
        <p:nvPicPr>
          <p:cNvPr id="7" name="Picture 6" descr="Chart, scatter chart&#10;&#10;Description automatically generated">
            <a:extLst>
              <a:ext uri="{FF2B5EF4-FFF2-40B4-BE49-F238E27FC236}">
                <a16:creationId xmlns:a16="http://schemas.microsoft.com/office/drawing/2014/main" id="{9BEB8C8A-485C-4204-A967-9CAC7DDCB012}"/>
              </a:ext>
            </a:extLst>
          </p:cNvPr>
          <p:cNvPicPr>
            <a:picLocks noChangeAspect="1"/>
          </p:cNvPicPr>
          <p:nvPr/>
        </p:nvPicPr>
        <p:blipFill>
          <a:blip r:embed="rId3"/>
          <a:stretch>
            <a:fillRect/>
          </a:stretch>
        </p:blipFill>
        <p:spPr>
          <a:xfrm>
            <a:off x="7191375" y="218924"/>
            <a:ext cx="3800475" cy="2952750"/>
          </a:xfrm>
          <a:prstGeom prst="rect">
            <a:avLst/>
          </a:prstGeom>
        </p:spPr>
      </p:pic>
    </p:spTree>
    <p:extLst>
      <p:ext uri="{BB962C8B-B14F-4D97-AF65-F5344CB8AC3E}">
        <p14:creationId xmlns:p14="http://schemas.microsoft.com/office/powerpoint/2010/main" val="349333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CD6F4-AA14-4F96-810F-B85A824A6301}"/>
              </a:ext>
            </a:extLst>
          </p:cNvPr>
          <p:cNvSpPr>
            <a:spLocks noGrp="1"/>
          </p:cNvSpPr>
          <p:nvPr>
            <p:ph type="title"/>
          </p:nvPr>
        </p:nvSpPr>
        <p:spPr/>
        <p:txBody>
          <a:bodyPr>
            <a:normAutofit fontScale="90000"/>
          </a:bodyPr>
          <a:lstStyle/>
          <a:p>
            <a:r>
              <a:rPr lang="en-US" dirty="0"/>
              <a:t>Is there a correlation between cases and deaths affect vaccination rates?</a:t>
            </a:r>
            <a:br>
              <a:rPr lang="en-US" dirty="0"/>
            </a:br>
            <a:endParaRPr lang="en-US" dirty="0"/>
          </a:p>
        </p:txBody>
      </p:sp>
      <p:sp>
        <p:nvSpPr>
          <p:cNvPr id="3" name="Content Placeholder 2">
            <a:extLst>
              <a:ext uri="{FF2B5EF4-FFF2-40B4-BE49-F238E27FC236}">
                <a16:creationId xmlns:a16="http://schemas.microsoft.com/office/drawing/2014/main" id="{7BCB5876-D6AF-4ED0-ADC6-3BF2C113FBB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1882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C1AA-463A-498B-A3B0-EA939EF7D44B}"/>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endParaRPr lang="en-US"/>
          </a:p>
        </p:txBody>
      </p:sp>
      <p:pic>
        <p:nvPicPr>
          <p:cNvPr id="5" name="Content Placeholder 4" descr="Chart, scatter chart&#10;&#10;Description automatically generated">
            <a:extLst>
              <a:ext uri="{FF2B5EF4-FFF2-40B4-BE49-F238E27FC236}">
                <a16:creationId xmlns:a16="http://schemas.microsoft.com/office/drawing/2014/main" id="{484F949A-AB1D-4DCA-B0FD-3C6F8A7A6986}"/>
              </a:ext>
            </a:extLst>
          </p:cNvPr>
          <p:cNvPicPr>
            <a:picLocks noGrp="1" noChangeAspect="1"/>
          </p:cNvPicPr>
          <p:nvPr>
            <p:ph idx="1"/>
          </p:nvPr>
        </p:nvPicPr>
        <p:blipFill>
          <a:blip r:embed="rId2"/>
          <a:stretch>
            <a:fillRect/>
          </a:stretch>
        </p:blipFill>
        <p:spPr>
          <a:xfrm>
            <a:off x="4295776" y="566032"/>
            <a:ext cx="7345363" cy="5727523"/>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209213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8E0C-B473-4F62-BCD3-97CDA607E4B9}"/>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endParaRPr lang="en-US"/>
          </a:p>
        </p:txBody>
      </p:sp>
      <p:pic>
        <p:nvPicPr>
          <p:cNvPr id="9" name="Content Placeholder 8" descr="Chart, scatter chart&#10;&#10;Description automatically generated">
            <a:extLst>
              <a:ext uri="{FF2B5EF4-FFF2-40B4-BE49-F238E27FC236}">
                <a16:creationId xmlns:a16="http://schemas.microsoft.com/office/drawing/2014/main" id="{84FE256A-4037-466D-B076-8438847397DA}"/>
              </a:ext>
            </a:extLst>
          </p:cNvPr>
          <p:cNvPicPr>
            <a:picLocks noGrp="1" noChangeAspect="1"/>
          </p:cNvPicPr>
          <p:nvPr>
            <p:ph idx="1"/>
          </p:nvPr>
        </p:nvPicPr>
        <p:blipFill>
          <a:blip r:embed="rId2"/>
          <a:stretch>
            <a:fillRect/>
          </a:stretch>
        </p:blipFill>
        <p:spPr>
          <a:xfrm>
            <a:off x="4304885" y="549275"/>
            <a:ext cx="7327144"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629102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5995-BC4E-426A-87AF-58A065605E25}"/>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endParaRPr lang="en-US" dirty="0"/>
          </a:p>
        </p:txBody>
      </p:sp>
      <p:pic>
        <p:nvPicPr>
          <p:cNvPr id="11" name="Content Placeholder 10" descr="Chart, scatter chart&#10;&#10;Description automatically generated">
            <a:extLst>
              <a:ext uri="{FF2B5EF4-FFF2-40B4-BE49-F238E27FC236}">
                <a16:creationId xmlns:a16="http://schemas.microsoft.com/office/drawing/2014/main" id="{AA4D16E3-4AE0-4BE2-ADF4-4810B0307709}"/>
              </a:ext>
            </a:extLst>
          </p:cNvPr>
          <p:cNvPicPr>
            <a:picLocks noGrp="1" noChangeAspect="1"/>
          </p:cNvPicPr>
          <p:nvPr>
            <p:ph idx="1"/>
          </p:nvPr>
        </p:nvPicPr>
        <p:blipFill>
          <a:blip r:embed="rId2"/>
          <a:stretch>
            <a:fillRect/>
          </a:stretch>
        </p:blipFill>
        <p:spPr>
          <a:xfrm>
            <a:off x="4295776" y="1046045"/>
            <a:ext cx="7345363" cy="476749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770586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5995-BC4E-426A-87AF-58A065605E25}"/>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endParaRPr lang="en-US" dirty="0"/>
          </a:p>
        </p:txBody>
      </p:sp>
      <p:sp>
        <p:nvSpPr>
          <p:cNvPr id="9" name="Content Placeholder 8">
            <a:extLst>
              <a:ext uri="{FF2B5EF4-FFF2-40B4-BE49-F238E27FC236}">
                <a16:creationId xmlns:a16="http://schemas.microsoft.com/office/drawing/2014/main" id="{4CEB1F1B-7B83-440B-A1CD-F1E939D3F08B}"/>
              </a:ext>
            </a:extLst>
          </p:cNvPr>
          <p:cNvSpPr>
            <a:spLocks noGrp="1"/>
          </p:cNvSpPr>
          <p:nvPr>
            <p:ph idx="1"/>
          </p:nvPr>
        </p:nvSpPr>
        <p:spPr>
          <a:xfrm>
            <a:off x="550863" y="2677306"/>
            <a:ext cx="3565525" cy="3415519"/>
          </a:xfrm>
        </p:spPr>
        <p:txBody>
          <a:bodyPr anchor="t">
            <a:normAutofit/>
          </a:bodyPr>
          <a:lstStyle/>
          <a:p>
            <a:endParaRPr lang="en-US" sz="1600"/>
          </a:p>
        </p:txBody>
      </p:sp>
      <p:pic>
        <p:nvPicPr>
          <p:cNvPr id="14" name="Picture 13" descr="Chart, scatter chart&#10;&#10;Description automatically generated">
            <a:extLst>
              <a:ext uri="{FF2B5EF4-FFF2-40B4-BE49-F238E27FC236}">
                <a16:creationId xmlns:a16="http://schemas.microsoft.com/office/drawing/2014/main" id="{F262260D-6A1B-4CFF-A885-D284CE1AD27C}"/>
              </a:ext>
            </a:extLst>
          </p:cNvPr>
          <p:cNvPicPr>
            <a:picLocks noChangeAspect="1"/>
          </p:cNvPicPr>
          <p:nvPr/>
        </p:nvPicPr>
        <p:blipFill>
          <a:blip r:embed="rId2"/>
          <a:stretch>
            <a:fillRect/>
          </a:stretch>
        </p:blipFill>
        <p:spPr>
          <a:xfrm>
            <a:off x="4290896" y="1231543"/>
            <a:ext cx="7350241" cy="4244763"/>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1843358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5995-BC4E-426A-87AF-58A065605E25}"/>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endParaRPr lang="en-US" dirty="0"/>
          </a:p>
        </p:txBody>
      </p:sp>
      <p:pic>
        <p:nvPicPr>
          <p:cNvPr id="7" name="Content Placeholder 6" descr="Chart, scatter chart&#10;&#10;Description automatically generated">
            <a:extLst>
              <a:ext uri="{FF2B5EF4-FFF2-40B4-BE49-F238E27FC236}">
                <a16:creationId xmlns:a16="http://schemas.microsoft.com/office/drawing/2014/main" id="{0FAA23C1-11FA-4D5D-BEE1-484B75813634}"/>
              </a:ext>
            </a:extLst>
          </p:cNvPr>
          <p:cNvPicPr>
            <a:picLocks noGrp="1" noChangeAspect="1"/>
          </p:cNvPicPr>
          <p:nvPr>
            <p:ph idx="1"/>
          </p:nvPr>
        </p:nvPicPr>
        <p:blipFill>
          <a:blip r:embed="rId2"/>
          <a:stretch>
            <a:fillRect/>
          </a:stretch>
        </p:blipFill>
        <p:spPr>
          <a:xfrm>
            <a:off x="4295776" y="1213145"/>
            <a:ext cx="7345363" cy="4433296"/>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421685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5995-BC4E-426A-87AF-58A065605E25}"/>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endParaRPr lang="en-US" dirty="0"/>
          </a:p>
        </p:txBody>
      </p:sp>
      <p:pic>
        <p:nvPicPr>
          <p:cNvPr id="6" name="Content Placeholder 5" descr="Chart, scatter chart&#10;&#10;Description automatically generated">
            <a:extLst>
              <a:ext uri="{FF2B5EF4-FFF2-40B4-BE49-F238E27FC236}">
                <a16:creationId xmlns:a16="http://schemas.microsoft.com/office/drawing/2014/main" id="{1CD82832-7727-42C6-A784-45AAD321F0AA}"/>
              </a:ext>
            </a:extLst>
          </p:cNvPr>
          <p:cNvPicPr>
            <a:picLocks noGrp="1" noChangeAspect="1"/>
          </p:cNvPicPr>
          <p:nvPr>
            <p:ph idx="1"/>
          </p:nvPr>
        </p:nvPicPr>
        <p:blipFill>
          <a:blip r:embed="rId2"/>
          <a:stretch>
            <a:fillRect/>
          </a:stretch>
        </p:blipFill>
        <p:spPr>
          <a:xfrm>
            <a:off x="4295776" y="1292069"/>
            <a:ext cx="7345363" cy="4275449"/>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849748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F63C45C-DE70-4489-B405-6A01141602F3}"/>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endParaRPr lang="en-US" sz="4800" dirty="0"/>
          </a:p>
        </p:txBody>
      </p:sp>
      <p:pic>
        <p:nvPicPr>
          <p:cNvPr id="11" name="Picture Placeholder 10">
            <a:extLst>
              <a:ext uri="{FF2B5EF4-FFF2-40B4-BE49-F238E27FC236}">
                <a16:creationId xmlns:a16="http://schemas.microsoft.com/office/drawing/2014/main" id="{EF0904C6-6794-4771-B2A9-4FDC1E45F7A0}"/>
              </a:ext>
            </a:extLst>
          </p:cNvPr>
          <p:cNvPicPr>
            <a:picLocks noGrp="1" noChangeAspect="1"/>
          </p:cNvPicPr>
          <p:nvPr>
            <p:ph type="pic" idx="1"/>
          </p:nvPr>
        </p:nvPicPr>
        <p:blipFill rotWithShape="1">
          <a:blip r:embed="rId2"/>
          <a:stretch/>
        </p:blipFill>
        <p:spPr>
          <a:xfrm>
            <a:off x="4295776" y="1116530"/>
            <a:ext cx="7345363" cy="4626527"/>
          </a:xfrm>
          <a:custGeom>
            <a:avLst/>
            <a:gdLst/>
            <a:ahLst/>
            <a:cxnLst/>
            <a:rect l="l" t="t" r="r" b="b"/>
            <a:pathLst>
              <a:path w="7345363" h="5761037">
                <a:moveTo>
                  <a:pt x="0" y="0"/>
                </a:moveTo>
                <a:lnTo>
                  <a:pt x="7345363" y="0"/>
                </a:lnTo>
                <a:lnTo>
                  <a:pt x="7345363" y="5761037"/>
                </a:lnTo>
                <a:lnTo>
                  <a:pt x="0" y="5761037"/>
                </a:lnTo>
                <a:close/>
              </a:path>
            </a:pathLst>
          </a:custGeom>
        </p:spPr>
      </p:pic>
      <p:sp>
        <p:nvSpPr>
          <p:cNvPr id="14" name="Text Placeholder 13">
            <a:extLst>
              <a:ext uri="{FF2B5EF4-FFF2-40B4-BE49-F238E27FC236}">
                <a16:creationId xmlns:a16="http://schemas.microsoft.com/office/drawing/2014/main" id="{BCB00342-E9D1-4DB8-A0F8-F6083F9801D4}"/>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414744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5995-BC4E-426A-87AF-58A065605E25}"/>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endParaRPr lang="en-US" dirty="0"/>
          </a:p>
        </p:txBody>
      </p:sp>
      <p:pic>
        <p:nvPicPr>
          <p:cNvPr id="6" name="Content Placeholder 5" descr="Chart, scatter chart&#10;&#10;Description automatically generated">
            <a:extLst>
              <a:ext uri="{FF2B5EF4-FFF2-40B4-BE49-F238E27FC236}">
                <a16:creationId xmlns:a16="http://schemas.microsoft.com/office/drawing/2014/main" id="{27982070-98E2-43CA-99D6-BCF82E3472B2}"/>
              </a:ext>
            </a:extLst>
          </p:cNvPr>
          <p:cNvPicPr>
            <a:picLocks noGrp="1" noChangeAspect="1"/>
          </p:cNvPicPr>
          <p:nvPr>
            <p:ph idx="1"/>
          </p:nvPr>
        </p:nvPicPr>
        <p:blipFill>
          <a:blip r:embed="rId2"/>
          <a:stretch>
            <a:fillRect/>
          </a:stretch>
        </p:blipFill>
        <p:spPr>
          <a:xfrm>
            <a:off x="4295776" y="1092633"/>
            <a:ext cx="7345363" cy="4674321"/>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317193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3E26-E4BA-43C6-A3A5-28A808960A20}"/>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endParaRPr lang="en-US"/>
          </a:p>
        </p:txBody>
      </p:sp>
      <p:pic>
        <p:nvPicPr>
          <p:cNvPr id="5" name="Content Placeholder 4" descr="Chart, scatter chart&#10;&#10;Description automatically generated">
            <a:extLst>
              <a:ext uri="{FF2B5EF4-FFF2-40B4-BE49-F238E27FC236}">
                <a16:creationId xmlns:a16="http://schemas.microsoft.com/office/drawing/2014/main" id="{F64A79E2-997E-4F48-AB89-BC55FE2D8742}"/>
              </a:ext>
            </a:extLst>
          </p:cNvPr>
          <p:cNvPicPr>
            <a:picLocks noGrp="1" noChangeAspect="1"/>
          </p:cNvPicPr>
          <p:nvPr>
            <p:ph idx="1"/>
          </p:nvPr>
        </p:nvPicPr>
        <p:blipFill>
          <a:blip r:embed="rId2"/>
          <a:stretch>
            <a:fillRect/>
          </a:stretch>
        </p:blipFill>
        <p:spPr>
          <a:xfrm>
            <a:off x="4295776" y="1464909"/>
            <a:ext cx="7345363" cy="3929769"/>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620604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8F36D-6121-48B8-A7B6-26F441CC49D1}"/>
              </a:ext>
            </a:extLst>
          </p:cNvPr>
          <p:cNvSpPr txBox="1"/>
          <p:nvPr/>
        </p:nvSpPr>
        <p:spPr>
          <a:xfrm>
            <a:off x="2009274" y="637674"/>
            <a:ext cx="8518358" cy="369332"/>
          </a:xfrm>
          <a:prstGeom prst="rect">
            <a:avLst/>
          </a:prstGeom>
          <a:noFill/>
        </p:spPr>
        <p:txBody>
          <a:bodyPr wrap="square" rtlCol="0">
            <a:spAutoFit/>
          </a:bodyPr>
          <a:lstStyle/>
          <a:p>
            <a:r>
              <a:rPr lang="en-US" dirty="0"/>
              <a:t>Limitations </a:t>
            </a:r>
          </a:p>
        </p:txBody>
      </p:sp>
    </p:spTree>
    <p:extLst>
      <p:ext uri="{BB962C8B-B14F-4D97-AF65-F5344CB8AC3E}">
        <p14:creationId xmlns:p14="http://schemas.microsoft.com/office/powerpoint/2010/main" val="122603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91EA-59A5-4FC5-A450-B1EF20DFDA37}"/>
              </a:ext>
            </a:extLst>
          </p:cNvPr>
          <p:cNvSpPr>
            <a:spLocks noGrp="1"/>
          </p:cNvSpPr>
          <p:nvPr>
            <p:ph type="title"/>
          </p:nvPr>
        </p:nvSpPr>
        <p:spPr/>
        <p:txBody>
          <a:bodyPr>
            <a:normAutofit fontScale="90000"/>
          </a:bodyPr>
          <a:lstStyle/>
          <a:p>
            <a:r>
              <a:rPr lang="en-US" dirty="0"/>
              <a:t>Do demographics affect vaccination rates?</a:t>
            </a:r>
            <a:br>
              <a:rPr lang="en-US" dirty="0"/>
            </a:br>
            <a:endParaRPr lang="en-US" dirty="0"/>
          </a:p>
        </p:txBody>
      </p:sp>
      <p:sp>
        <p:nvSpPr>
          <p:cNvPr id="3" name="Content Placeholder 2">
            <a:extLst>
              <a:ext uri="{FF2B5EF4-FFF2-40B4-BE49-F238E27FC236}">
                <a16:creationId xmlns:a16="http://schemas.microsoft.com/office/drawing/2014/main" id="{D9E8FE94-AE52-433B-A659-716CD74577EC}"/>
              </a:ext>
            </a:extLst>
          </p:cNvPr>
          <p:cNvSpPr>
            <a:spLocks noGrp="1"/>
          </p:cNvSpPr>
          <p:nvPr>
            <p:ph idx="1"/>
          </p:nvPr>
        </p:nvSpPr>
        <p:spPr/>
        <p:txBody>
          <a:bodyPr/>
          <a:lstStyle/>
          <a:p>
            <a:r>
              <a:rPr lang="en-US" dirty="0"/>
              <a:t>Kristian</a:t>
            </a:r>
          </a:p>
        </p:txBody>
      </p:sp>
    </p:spTree>
    <p:extLst>
      <p:ext uri="{BB962C8B-B14F-4D97-AF65-F5344CB8AC3E}">
        <p14:creationId xmlns:p14="http://schemas.microsoft.com/office/powerpoint/2010/main" val="21155463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6F2F86-156F-41DD-ADE7-D6B34008D88A}"/>
              </a:ext>
            </a:extLst>
          </p:cNvPr>
          <p:cNvSpPr txBox="1"/>
          <p:nvPr/>
        </p:nvSpPr>
        <p:spPr>
          <a:xfrm>
            <a:off x="1836821" y="637674"/>
            <a:ext cx="8518358" cy="369332"/>
          </a:xfrm>
          <a:prstGeom prst="rect">
            <a:avLst/>
          </a:prstGeom>
          <a:noFill/>
        </p:spPr>
        <p:txBody>
          <a:bodyPr wrap="square" rtlCol="0">
            <a:spAutoFit/>
          </a:bodyPr>
          <a:lstStyle/>
          <a:p>
            <a:r>
              <a:rPr lang="en-US" dirty="0"/>
              <a:t>Recommendations</a:t>
            </a:r>
          </a:p>
        </p:txBody>
      </p:sp>
    </p:spTree>
    <p:extLst>
      <p:ext uri="{BB962C8B-B14F-4D97-AF65-F5344CB8AC3E}">
        <p14:creationId xmlns:p14="http://schemas.microsoft.com/office/powerpoint/2010/main" val="2680666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04F1A-BCCD-4AAE-BD1C-9317A1262A40}"/>
              </a:ext>
            </a:extLst>
          </p:cNvPr>
          <p:cNvSpPr>
            <a:spLocks noGrp="1"/>
          </p:cNvSpPr>
          <p:nvPr>
            <p:ph type="title"/>
          </p:nvPr>
        </p:nvSpPr>
        <p:spPr/>
        <p:txBody>
          <a:bodyPr/>
          <a:lstStyle/>
          <a:p>
            <a:r>
              <a:rPr lang="en-US" dirty="0"/>
              <a:t>Does location and time affect vaccination rates?</a:t>
            </a:r>
          </a:p>
        </p:txBody>
      </p:sp>
      <p:sp>
        <p:nvSpPr>
          <p:cNvPr id="3" name="Content Placeholder 2">
            <a:extLst>
              <a:ext uri="{FF2B5EF4-FFF2-40B4-BE49-F238E27FC236}">
                <a16:creationId xmlns:a16="http://schemas.microsoft.com/office/drawing/2014/main" id="{6973349D-DD24-4B54-94F8-423358D423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1799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630D-F717-475F-A568-F9496B774126}"/>
              </a:ext>
            </a:extLst>
          </p:cNvPr>
          <p:cNvSpPr>
            <a:spLocks noGrp="1"/>
          </p:cNvSpPr>
          <p:nvPr>
            <p:ph type="title"/>
          </p:nvPr>
        </p:nvSpPr>
        <p:spPr/>
        <p:txBody>
          <a:bodyPr/>
          <a:lstStyle/>
          <a:p>
            <a:r>
              <a:rPr lang="en-US" dirty="0"/>
              <a:t>CDC</a:t>
            </a:r>
          </a:p>
        </p:txBody>
      </p:sp>
      <p:sp>
        <p:nvSpPr>
          <p:cNvPr id="3" name="Content Placeholder 2">
            <a:extLst>
              <a:ext uri="{FF2B5EF4-FFF2-40B4-BE49-F238E27FC236}">
                <a16:creationId xmlns:a16="http://schemas.microsoft.com/office/drawing/2014/main" id="{8D79DFE8-FA4C-48C1-8E8B-560DA1FB78D3}"/>
              </a:ext>
            </a:extLst>
          </p:cNvPr>
          <p:cNvSpPr>
            <a:spLocks noGrp="1"/>
          </p:cNvSpPr>
          <p:nvPr>
            <p:ph idx="1"/>
          </p:nvPr>
        </p:nvSpPr>
        <p:spPr/>
        <p:txBody>
          <a:bodyPr/>
          <a:lstStyle/>
          <a:p>
            <a:r>
              <a:rPr lang="en-US" dirty="0"/>
              <a:t>Summarize where and how you found the data you used to answer these questions</a:t>
            </a:r>
          </a:p>
        </p:txBody>
      </p:sp>
    </p:spTree>
    <p:extLst>
      <p:ext uri="{BB962C8B-B14F-4D97-AF65-F5344CB8AC3E}">
        <p14:creationId xmlns:p14="http://schemas.microsoft.com/office/powerpoint/2010/main" val="3875842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210-9AD8-4540-8BE0-61F635251FD2}"/>
              </a:ext>
            </a:extLst>
          </p:cNvPr>
          <p:cNvSpPr>
            <a:spLocks noGrp="1"/>
          </p:cNvSpPr>
          <p:nvPr>
            <p:ph type="title"/>
          </p:nvPr>
        </p:nvSpPr>
        <p:spPr/>
        <p:txBody>
          <a:bodyPr>
            <a:normAutofit fontScale="90000"/>
          </a:bodyPr>
          <a:lstStyle/>
          <a:p>
            <a:r>
              <a:rPr lang="en-US" dirty="0"/>
              <a:t>California Health and Human Services</a:t>
            </a:r>
            <a:br>
              <a:rPr lang="en-US" dirty="0"/>
            </a:br>
            <a:r>
              <a:rPr lang="en-US" dirty="0"/>
              <a:t>Covid-19 Vaccination Data by County</a:t>
            </a:r>
          </a:p>
        </p:txBody>
      </p:sp>
      <p:sp>
        <p:nvSpPr>
          <p:cNvPr id="3" name="Content Placeholder 2">
            <a:extLst>
              <a:ext uri="{FF2B5EF4-FFF2-40B4-BE49-F238E27FC236}">
                <a16:creationId xmlns:a16="http://schemas.microsoft.com/office/drawing/2014/main" id="{D407CCF7-7181-46F8-850A-B006EBAEA79A}"/>
              </a:ext>
            </a:extLst>
          </p:cNvPr>
          <p:cNvSpPr>
            <a:spLocks noGrp="1"/>
          </p:cNvSpPr>
          <p:nvPr>
            <p:ph idx="1"/>
          </p:nvPr>
        </p:nvSpPr>
        <p:spPr/>
        <p:txBody>
          <a:bodyPr/>
          <a:lstStyle/>
          <a:p>
            <a:r>
              <a:rPr lang="en-US" dirty="0"/>
              <a:t>Kristian</a:t>
            </a:r>
          </a:p>
          <a:p>
            <a:r>
              <a:rPr lang="en-US" dirty="0"/>
              <a:t>Summarize where and how you found the data you used to answer these questions</a:t>
            </a:r>
          </a:p>
        </p:txBody>
      </p:sp>
    </p:spTree>
    <p:extLst>
      <p:ext uri="{BB962C8B-B14F-4D97-AF65-F5344CB8AC3E}">
        <p14:creationId xmlns:p14="http://schemas.microsoft.com/office/powerpoint/2010/main" val="330291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F301-D418-4AA0-976C-C39117BD6997}"/>
              </a:ext>
            </a:extLst>
          </p:cNvPr>
          <p:cNvSpPr>
            <a:spLocks noGrp="1"/>
          </p:cNvSpPr>
          <p:nvPr>
            <p:ph type="title"/>
          </p:nvPr>
        </p:nvSpPr>
        <p:spPr/>
        <p:txBody>
          <a:bodyPr>
            <a:normAutofit fontScale="90000"/>
          </a:bodyPr>
          <a:lstStyle/>
          <a:p>
            <a:r>
              <a:rPr lang="en-US" dirty="0"/>
              <a:t>Federal Census Bureau </a:t>
            </a:r>
            <a:br>
              <a:rPr lang="en-US" dirty="0"/>
            </a:br>
            <a:r>
              <a:rPr lang="en-US" dirty="0"/>
              <a:t>American Community Survey </a:t>
            </a:r>
            <a:br>
              <a:rPr lang="en-US" dirty="0"/>
            </a:br>
            <a:r>
              <a:rPr lang="en-US" dirty="0"/>
              <a:t>Data by County</a:t>
            </a:r>
          </a:p>
        </p:txBody>
      </p:sp>
      <p:sp>
        <p:nvSpPr>
          <p:cNvPr id="3" name="Content Placeholder 2">
            <a:extLst>
              <a:ext uri="{FF2B5EF4-FFF2-40B4-BE49-F238E27FC236}">
                <a16:creationId xmlns:a16="http://schemas.microsoft.com/office/drawing/2014/main" id="{01FBDD60-57E2-45FA-8B28-6530A73B3DA7}"/>
              </a:ext>
            </a:extLst>
          </p:cNvPr>
          <p:cNvSpPr>
            <a:spLocks noGrp="1"/>
          </p:cNvSpPr>
          <p:nvPr>
            <p:ph idx="1"/>
          </p:nvPr>
        </p:nvSpPr>
        <p:spPr/>
        <p:txBody>
          <a:bodyPr/>
          <a:lstStyle/>
          <a:p>
            <a:r>
              <a:rPr lang="en-US" dirty="0"/>
              <a:t>Kristian</a:t>
            </a:r>
          </a:p>
          <a:p>
            <a:r>
              <a:rPr lang="en-US" dirty="0"/>
              <a:t>Summarize where and how you found the data you used to answer these questions</a:t>
            </a:r>
          </a:p>
        </p:txBody>
      </p:sp>
    </p:spTree>
    <p:extLst>
      <p:ext uri="{BB962C8B-B14F-4D97-AF65-F5344CB8AC3E}">
        <p14:creationId xmlns:p14="http://schemas.microsoft.com/office/powerpoint/2010/main" val="1057365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BBA0-7E8F-492D-8A44-076E40C00849}"/>
              </a:ext>
            </a:extLst>
          </p:cNvPr>
          <p:cNvSpPr>
            <a:spLocks noGrp="1"/>
          </p:cNvSpPr>
          <p:nvPr>
            <p:ph type="title"/>
          </p:nvPr>
        </p:nvSpPr>
        <p:spPr/>
        <p:txBody>
          <a:bodyPr/>
          <a:lstStyle/>
          <a:p>
            <a:r>
              <a:rPr lang="en-US" dirty="0"/>
              <a:t>USAFacts.org</a:t>
            </a:r>
          </a:p>
        </p:txBody>
      </p:sp>
      <p:sp>
        <p:nvSpPr>
          <p:cNvPr id="3" name="Content Placeholder 2">
            <a:extLst>
              <a:ext uri="{FF2B5EF4-FFF2-40B4-BE49-F238E27FC236}">
                <a16:creationId xmlns:a16="http://schemas.microsoft.com/office/drawing/2014/main" id="{696EC7B3-8210-4AD2-9D5E-8DDA24DD27BC}"/>
              </a:ext>
            </a:extLst>
          </p:cNvPr>
          <p:cNvSpPr>
            <a:spLocks noGrp="1"/>
          </p:cNvSpPr>
          <p:nvPr>
            <p:ph idx="1"/>
          </p:nvPr>
        </p:nvSpPr>
        <p:spPr/>
        <p:txBody>
          <a:bodyPr/>
          <a:lstStyle/>
          <a:p>
            <a:r>
              <a:rPr lang="en-US" dirty="0"/>
              <a:t>David</a:t>
            </a:r>
          </a:p>
          <a:p>
            <a:r>
              <a:rPr lang="en-US" dirty="0"/>
              <a:t>Summarize where and how you found the data you used to answer these questions</a:t>
            </a:r>
          </a:p>
        </p:txBody>
      </p:sp>
    </p:spTree>
    <p:extLst>
      <p:ext uri="{BB962C8B-B14F-4D97-AF65-F5344CB8AC3E}">
        <p14:creationId xmlns:p14="http://schemas.microsoft.com/office/powerpoint/2010/main" val="187221720"/>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380</TotalTime>
  <Words>832</Words>
  <Application>Microsoft Office PowerPoint</Application>
  <PresentationFormat>Widescreen</PresentationFormat>
  <Paragraphs>126</Paragraphs>
  <Slides>41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Century Gothic</vt:lpstr>
      <vt:lpstr>Courier New</vt:lpstr>
      <vt:lpstr>Segoe UI Light</vt:lpstr>
      <vt:lpstr>Office Theme</vt:lpstr>
      <vt:lpstr>COVID-19 Vaccination  California  </vt:lpstr>
      <vt:lpstr>What Affects Vaccination Rates in CA?</vt:lpstr>
      <vt:lpstr>Is there a correlation between cases and deaths affect vaccination rates? </vt:lpstr>
      <vt:lpstr>Do demographics affect vaccination rates? </vt:lpstr>
      <vt:lpstr>Does location and time affect vaccination rates?</vt:lpstr>
      <vt:lpstr>CDC</vt:lpstr>
      <vt:lpstr>California Health and Human Services Covid-19 Vaccination Data by County</vt:lpstr>
      <vt:lpstr>Federal Census Bureau  American Community Survey  Data by County</vt:lpstr>
      <vt:lpstr>USAFacts.org</vt:lpstr>
      <vt:lpstr>Data Cleanup Tikaram</vt:lpstr>
      <vt:lpstr>Data Cleanup David</vt:lpstr>
      <vt:lpstr>Data Cleanup Kristian</vt:lpstr>
      <vt:lpstr>Describe the Analysis Process</vt:lpstr>
      <vt:lpstr>Describe the Analysis Process</vt:lpstr>
      <vt:lpstr>Describe the Analysis Process</vt:lpstr>
      <vt:lpstr>PowerPoint Presentation</vt:lpstr>
      <vt:lpstr>Project analysis slide 2</vt:lpstr>
      <vt:lpstr>Project analysis slide 3</vt:lpstr>
      <vt:lpstr>Project analysis slide 5</vt:lpstr>
      <vt:lpstr>Project analysis slide 6</vt:lpstr>
      <vt:lpstr>Project analysis slide 7</vt:lpstr>
      <vt:lpstr>Project analysis slide 8</vt:lpstr>
      <vt:lpstr>Project analysis slide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Vaccination  California  </dc:title>
  <dc:creator>Tikaram Subedy</dc:creator>
  <cp:lastModifiedBy>Kristian Hamilton</cp:lastModifiedBy>
  <cp:revision>7</cp:revision>
  <dcterms:created xsi:type="dcterms:W3CDTF">2021-08-11T17:44:32Z</dcterms:created>
  <dcterms:modified xsi:type="dcterms:W3CDTF">2021-08-12T02:56:28Z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