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8" r:id="rId4"/>
    <p:sldId id="260" r:id="rId5"/>
    <p:sldId id="258" r:id="rId6"/>
    <p:sldId id="261" r:id="rId7"/>
    <p:sldId id="257" r:id="rId8"/>
    <p:sldId id="264" r:id="rId9"/>
    <p:sldId id="266" r:id="rId10"/>
    <p:sldId id="262" r:id="rId11"/>
    <p:sldId id="267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27">
        <p:fade/>
      </p:transition>
    </mc:Choice>
    <mc:Fallback xmlns="">
      <p:transition spd="med" advTm="26727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27">
        <p:fade/>
      </p:transition>
    </mc:Choice>
    <mc:Fallback xmlns="">
      <p:transition spd="med" advTm="26727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27">
        <p:fade/>
      </p:transition>
    </mc:Choice>
    <mc:Fallback xmlns="">
      <p:transition spd="med" advTm="26727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27">
        <p:fade/>
      </p:transition>
    </mc:Choice>
    <mc:Fallback xmlns="">
      <p:transition spd="med" advTm="26727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27">
        <p:fade/>
      </p:transition>
    </mc:Choice>
    <mc:Fallback xmlns="">
      <p:transition spd="med" advTm="26727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27">
        <p:fade/>
      </p:transition>
    </mc:Choice>
    <mc:Fallback xmlns="">
      <p:transition spd="med" advTm="26727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27">
        <p:fade/>
      </p:transition>
    </mc:Choice>
    <mc:Fallback xmlns="">
      <p:transition spd="med" advTm="26727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27">
        <p:fade/>
      </p:transition>
    </mc:Choice>
    <mc:Fallback xmlns="">
      <p:transition spd="med" advTm="26727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27">
        <p:fade/>
      </p:transition>
    </mc:Choice>
    <mc:Fallback xmlns="">
      <p:transition spd="med" advTm="26727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27">
        <p:fade/>
      </p:transition>
    </mc:Choice>
    <mc:Fallback xmlns="">
      <p:transition spd="med" advTm="26727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27">
        <p:fade/>
      </p:transition>
    </mc:Choice>
    <mc:Fallback xmlns="">
      <p:transition spd="med" advTm="26727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27">
        <p:fade/>
      </p:transition>
    </mc:Choice>
    <mc:Fallback xmlns="">
      <p:transition spd="med" advTm="26727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27">
        <p:fade/>
      </p:transition>
    </mc:Choice>
    <mc:Fallback xmlns="">
      <p:transition spd="med" advTm="26727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27">
        <p:fade/>
      </p:transition>
    </mc:Choice>
    <mc:Fallback xmlns="">
      <p:transition spd="med" advTm="26727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27">
        <p:fade/>
      </p:transition>
    </mc:Choice>
    <mc:Fallback xmlns="">
      <p:transition spd="med" advTm="26727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27">
        <p:fade/>
      </p:transition>
    </mc:Choice>
    <mc:Fallback xmlns="">
      <p:transition spd="med" advTm="26727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27">
        <p:fade/>
      </p:transition>
    </mc:Choice>
    <mc:Fallback xmlns="">
      <p:transition spd="med" advTm="26727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 advTm="26727">
        <p:fade/>
      </p:transition>
    </mc:Choice>
    <mc:Fallback xmlns="">
      <p:transition spd="med" advTm="26727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duinodev.com/ultimate-gps-obd-data-logger-displayer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3.0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uploads/Main/ArduinoUnoSmd450px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cdn.makezine.com/make/arduino/Arduino-callouts1.jpg" TargetMode="Externa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teadstudio.com/wp-content/uploads/image/2011_05/sim900-gprs-shield-icomsat-preview_1.jp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exp-tech.de/images/product_images/original_images/gpsshield4.jpg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sparkfun.com/products/9555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OBDII Data Logger Design for Large-Scale Deployments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Kristian Smith</a:t>
            </a:r>
          </a:p>
          <a:p>
            <a:r>
              <a:rPr lang="en-US" dirty="0" smtClean="0"/>
              <a:t>University of Alaska anchorage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9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27">
        <p:fade/>
      </p:transition>
    </mc:Choice>
    <mc:Fallback xmlns="">
      <p:transition spd="med" advTm="2672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”</a:t>
            </a:r>
            <a:r>
              <a:rPr lang="en-US" dirty="0"/>
              <a:t>The ultimate GPS and OBD-II data logger based on </a:t>
            </a:r>
            <a:r>
              <a:rPr lang="en-US" dirty="0" err="1" smtClean="0"/>
              <a:t>Arduino</a:t>
            </a:r>
            <a:r>
              <a:rPr lang="en-US" dirty="0" smtClean="0"/>
              <a:t> MEGA”</a:t>
            </a:r>
          </a:p>
          <a:p>
            <a:pPr lvl="1"/>
            <a:r>
              <a:rPr lang="en-US" dirty="0" smtClean="0"/>
              <a:t>Designed for vehicle owner/operator to monitor OBDII parameters</a:t>
            </a:r>
          </a:p>
          <a:p>
            <a:pPr lvl="1"/>
            <a:r>
              <a:rPr lang="en-US" dirty="0" smtClean="0"/>
              <a:t>No data transmission functionality, stores mined data locally on SD card</a:t>
            </a:r>
          </a:p>
          <a:p>
            <a:pPr fontAlgn="base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MEGA main board</a:t>
            </a:r>
          </a:p>
          <a:p>
            <a:pPr fontAlgn="base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MEGA IO extension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board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LCD4884 shield for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MTK3389 GPS receiver (with 5Hz update speed)</a:t>
            </a:r>
          </a:p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OBD-II UART adapter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http://www.arduinodev.com/wp-content/uploads/2012/06/P1050112-1024x7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881" y="3601462"/>
            <a:ext cx="3946953" cy="27058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pic>
        <p:nvPicPr>
          <p:cNvPr id="3076" name="Picture 4" descr="http://www.arduinodev.com/wp-content/uploads/2012/06/P1050114-1024x66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284" y="251117"/>
            <a:ext cx="2851092" cy="18459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sp>
        <p:nvSpPr>
          <p:cNvPr id="4" name="Rectangle 3"/>
          <p:cNvSpPr/>
          <p:nvPr/>
        </p:nvSpPr>
        <p:spPr>
          <a:xfrm>
            <a:off x="2925219" y="6390411"/>
            <a:ext cx="63488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http://arduinodev.com/ultimate-gps-obd-data-logger-displayer/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4463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27">
        <p:fade/>
      </p:transition>
    </mc:Choice>
    <mc:Fallback xmlns="">
      <p:transition spd="med" advTm="2672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376" y="2249487"/>
            <a:ext cx="9905999" cy="3541714"/>
          </a:xfrm>
        </p:spPr>
        <p:txBody>
          <a:bodyPr/>
          <a:lstStyle/>
          <a:p>
            <a:r>
              <a:rPr lang="en-US" dirty="0"/>
              <a:t>UAA “CANOPNR” project using </a:t>
            </a:r>
            <a:r>
              <a:rPr lang="en-US" dirty="0" err="1"/>
              <a:t>Arduino</a:t>
            </a:r>
            <a:r>
              <a:rPr lang="en-US" dirty="0"/>
              <a:t> framework</a:t>
            </a:r>
          </a:p>
          <a:p>
            <a:pPr lvl="1"/>
            <a:r>
              <a:rPr lang="en-US" dirty="0" smtClean="0"/>
              <a:t>Utilized SIM900 cellular shield to send data to a remote server </a:t>
            </a:r>
          </a:p>
          <a:p>
            <a:pPr lvl="1"/>
            <a:r>
              <a:rPr lang="en-US" dirty="0" smtClean="0"/>
              <a:t>GPS module connected directly to CAN board (seen in image below)</a:t>
            </a:r>
          </a:p>
          <a:p>
            <a:pPr lvl="1"/>
            <a:r>
              <a:rPr lang="en-US" dirty="0" smtClean="0"/>
              <a:t>MySQL integrated web app was designed to view the data in real-time</a:t>
            </a:r>
          </a:p>
          <a:p>
            <a:pPr lvl="1"/>
            <a:r>
              <a:rPr lang="en-US" dirty="0" smtClean="0"/>
              <a:t>Strictly </a:t>
            </a:r>
            <a:r>
              <a:rPr lang="en-US" dirty="0"/>
              <a:t>CAN protocol, neglects most vehicles older than </a:t>
            </a:r>
            <a:r>
              <a:rPr lang="en-US" dirty="0" smtClean="0"/>
              <a:t>2008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793" y="3986191"/>
            <a:ext cx="2798618" cy="2798618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66656" y="6531964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images are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035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CC BY-NC-SA 3.0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https://dlnmh9ip6v2uc.cloudfront.net/images/framework/c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5" y="2845666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61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27">
        <p:fade/>
      </p:transition>
    </mc:Choice>
    <mc:Fallback xmlns="">
      <p:transition spd="med" advTm="2672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0732"/>
          </a:xfrm>
        </p:spPr>
        <p:txBody>
          <a:bodyPr/>
          <a:lstStyle/>
          <a:p>
            <a:r>
              <a:rPr lang="en-US" dirty="0" smtClean="0"/>
              <a:t>OBD II Logger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707672"/>
              </p:ext>
            </p:extLst>
          </p:nvPr>
        </p:nvGraphicFramePr>
        <p:xfrm>
          <a:off x="1141413" y="1619250"/>
          <a:ext cx="9947501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041"/>
                <a:gridCol w="841769"/>
                <a:gridCol w="1109491"/>
                <a:gridCol w="1654629"/>
                <a:gridCol w="812800"/>
                <a:gridCol w="1001486"/>
                <a:gridCol w="783771"/>
                <a:gridCol w="20465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Device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Stand-Alone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GSM-Enabled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Programmable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Logger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Approx. Cost (USD)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Bluetooth OBD Scanners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$150-$500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PC Scan Tools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$30-$400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Hem Data Mini Logger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$800-$1500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 Chip Pro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$305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Scout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$500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DashDyno</a:t>
                      </a:r>
                      <a:r>
                        <a:rPr lang="en-US" sz="1600" dirty="0" smtClean="0"/>
                        <a:t> SPD </a:t>
                      </a:r>
                      <a:r>
                        <a:rPr lang="en-US" sz="1600" dirty="0" err="1" smtClean="0"/>
                        <a:t>ProPack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$320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IOSiX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OBD-II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Datalogger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$700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Arduino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/GSM/GPS/OBDII Device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$160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73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27">
        <p:fade/>
      </p:transition>
    </mc:Choice>
    <mc:Fallback xmlns="">
      <p:transition spd="med" advTm="2672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Cold weather oxygen sensor analysis</a:t>
            </a:r>
          </a:p>
          <a:p>
            <a:pPr lvl="1"/>
            <a:r>
              <a:rPr lang="en-US" dirty="0" smtClean="0"/>
              <a:t>Closed vs. Open loop oxygen sensor analysis</a:t>
            </a:r>
          </a:p>
          <a:p>
            <a:pPr lvl="1"/>
            <a:r>
              <a:rPr lang="en-US" dirty="0" smtClean="0"/>
              <a:t>Determine effect of colder climates on sensor warm-up time</a:t>
            </a:r>
          </a:p>
          <a:p>
            <a:pPr lvl="1"/>
            <a:r>
              <a:rPr lang="en-US" dirty="0" smtClean="0"/>
              <a:t>Discover whether or not it’s feasible to utilize other oxygen sensors designed to operate at extremely low temperatures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Adaptive maintenance strategies</a:t>
            </a:r>
          </a:p>
          <a:p>
            <a:pPr lvl="1"/>
            <a:r>
              <a:rPr lang="en-US" dirty="0" smtClean="0"/>
              <a:t>Conditions in which a failure occur can be collected and used for diagnosis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227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27">
        <p:fade/>
      </p:transition>
    </mc:Choice>
    <mc:Fallback xmlns="">
      <p:transition spd="med" advTm="2672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On-Board Diagnostics (OBDII)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24050"/>
            <a:ext cx="9905999" cy="430010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OBDII is a standardized communication protocol used to retrieve diagnostic information from motor vehicles in effort to monitor emissions 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Starting in 1996, all new vehicles sold in the US were required to have OBDII technology (other countries maintain a similar </a:t>
            </a:r>
            <a:r>
              <a:rPr 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</a:t>
            </a:r>
            <a:r>
              <a:rPr lang="en-US" sz="1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1800" dirty="0" smtClean="0"/>
          </a:p>
          <a:p>
            <a:r>
              <a:rPr lang="en-US" sz="1800" dirty="0" smtClean="0"/>
              <a:t>Common monitors:</a:t>
            </a:r>
          </a:p>
          <a:p>
            <a:pPr lvl="1"/>
            <a:r>
              <a:rPr lang="en-US" sz="1400" dirty="0"/>
              <a:t>Catalytic </a:t>
            </a:r>
            <a:r>
              <a:rPr lang="en-US" sz="1400" dirty="0" smtClean="0"/>
              <a:t>converters</a:t>
            </a:r>
          </a:p>
          <a:p>
            <a:pPr lvl="1"/>
            <a:r>
              <a:rPr lang="en-US" sz="1400" dirty="0" smtClean="0"/>
              <a:t>Oxygen sensors</a:t>
            </a:r>
          </a:p>
          <a:p>
            <a:pPr lvl="1"/>
            <a:r>
              <a:rPr lang="en-US" sz="1400" dirty="0" smtClean="0"/>
              <a:t>EGR (Evaporative Gas Recirculation)</a:t>
            </a:r>
          </a:p>
          <a:p>
            <a:pPr lvl="1"/>
            <a:r>
              <a:rPr lang="en-US" sz="1400" dirty="0" smtClean="0"/>
              <a:t> </a:t>
            </a:r>
            <a:r>
              <a:rPr lang="en-US" sz="1400" dirty="0"/>
              <a:t>Detection of engine </a:t>
            </a:r>
            <a:r>
              <a:rPr lang="en-US" sz="1400" dirty="0" smtClean="0"/>
              <a:t>misfire</a:t>
            </a:r>
            <a:endParaRPr lang="en-US" sz="1400" dirty="0"/>
          </a:p>
          <a:p>
            <a:pPr lvl="1"/>
            <a:r>
              <a:rPr lang="en-US" sz="1400" dirty="0"/>
              <a:t> PCV (Positive Crankcase Ventilation) </a:t>
            </a:r>
            <a:r>
              <a:rPr lang="en-US" sz="1400" dirty="0" smtClean="0"/>
              <a:t> </a:t>
            </a:r>
          </a:p>
          <a:p>
            <a:pPr lvl="1"/>
            <a:r>
              <a:rPr lang="en-US" sz="1400" dirty="0" smtClean="0"/>
              <a:t>Fuel system </a:t>
            </a:r>
            <a:r>
              <a:rPr lang="en-US" sz="1400" dirty="0"/>
              <a:t>-- closed loop fueling performance</a:t>
            </a:r>
          </a:p>
          <a:p>
            <a:pPr lvl="1"/>
            <a:r>
              <a:rPr lang="en-US" sz="1400" dirty="0"/>
              <a:t> </a:t>
            </a:r>
            <a:r>
              <a:rPr lang="en-US" sz="1400" dirty="0" smtClean="0"/>
              <a:t>Coolant, ambient, and air intake temperatures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5943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27">
        <p:fade/>
      </p:transition>
    </mc:Choice>
    <mc:Fallback xmlns="">
      <p:transition spd="med" advTm="2672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409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Design a device capable of the following </a:t>
            </a:r>
          </a:p>
          <a:p>
            <a:pPr lvl="1"/>
            <a:r>
              <a:rPr lang="en-US" dirty="0" smtClean="0"/>
              <a:t>Translating OBDII data </a:t>
            </a:r>
          </a:p>
          <a:p>
            <a:pPr lvl="1"/>
            <a:r>
              <a:rPr lang="en-US" dirty="0" smtClean="0"/>
              <a:t>Collecting GPS coordinates</a:t>
            </a:r>
          </a:p>
          <a:p>
            <a:pPr lvl="1"/>
            <a:r>
              <a:rPr lang="en-US" dirty="0" smtClean="0"/>
              <a:t>Streaming data through cellular network</a:t>
            </a:r>
          </a:p>
          <a:p>
            <a:r>
              <a:rPr lang="en-US" dirty="0" smtClean="0"/>
              <a:t>Adaptability</a:t>
            </a:r>
          </a:p>
          <a:p>
            <a:pPr lvl="1"/>
            <a:r>
              <a:rPr lang="en-US" dirty="0" smtClean="0"/>
              <a:t>Access different vehicle PID’s for desired application</a:t>
            </a:r>
          </a:p>
          <a:p>
            <a:pPr lvl="1"/>
            <a:r>
              <a:rPr lang="en-US" dirty="0" smtClean="0"/>
              <a:t> Communicate with server and database for data logging</a:t>
            </a:r>
          </a:p>
          <a:p>
            <a:r>
              <a:rPr lang="en-US" dirty="0" smtClean="0"/>
              <a:t>Price point</a:t>
            </a:r>
          </a:p>
          <a:p>
            <a:pPr lvl="1"/>
            <a:r>
              <a:rPr lang="en-US" dirty="0" smtClean="0"/>
              <a:t>Cost must be low enough to allow for bulk </a:t>
            </a:r>
            <a:r>
              <a:rPr lang="en-US" dirty="0" smtClean="0"/>
              <a:t>purchases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4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27">
        <p:fade/>
      </p:transition>
    </mc:Choice>
    <mc:Fallback xmlns="">
      <p:transition spd="med" advTm="2672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Uno Microprocessor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439986"/>
            <a:ext cx="5934511" cy="3541714"/>
          </a:xfrm>
        </p:spPr>
        <p:txBody>
          <a:bodyPr/>
          <a:lstStyle/>
          <a:p>
            <a:r>
              <a:rPr lang="en-US" dirty="0" smtClean="0"/>
              <a:t>Based on ATmega328 processor</a:t>
            </a:r>
          </a:p>
          <a:p>
            <a:r>
              <a:rPr lang="en-US" dirty="0" smtClean="0"/>
              <a:t>16 MHz, 32 KB flash memory</a:t>
            </a:r>
          </a:p>
          <a:p>
            <a:r>
              <a:rPr lang="en-US" dirty="0" smtClean="0"/>
              <a:t>Stackable design</a:t>
            </a:r>
          </a:p>
          <a:p>
            <a:r>
              <a:rPr lang="en-US" dirty="0" smtClean="0"/>
              <a:t>Simple programming construct (subset of C)</a:t>
            </a:r>
          </a:p>
          <a:p>
            <a:r>
              <a:rPr lang="en-US" dirty="0" smtClean="0"/>
              <a:t>6 analog inputs</a:t>
            </a:r>
          </a:p>
          <a:p>
            <a:r>
              <a:rPr lang="en-US" dirty="0" smtClean="0"/>
              <a:t>14 digital inputs/outputs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arduino.cc/en/uploads/Main/ArduinoUnoSmd450p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251" y="553879"/>
            <a:ext cx="3748325" cy="2648816"/>
          </a:xfrm>
          <a:prstGeom prst="rect">
            <a:avLst/>
          </a:prstGeom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6526251" y="3238889"/>
            <a:ext cx="45970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http://arduino.cc/en/uploads/Main/ArduinoUnoSmd450px.jpg</a:t>
            </a:r>
            <a:endParaRPr lang="en-US" sz="1000" dirty="0"/>
          </a:p>
        </p:txBody>
      </p:sp>
      <p:pic>
        <p:nvPicPr>
          <p:cNvPr id="3" name="Picture 2" descr="http://cdn.makezine.com/make/arduino/Arduino-callouts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251" y="3788527"/>
            <a:ext cx="3748325" cy="2383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angle 5"/>
          <p:cNvSpPr/>
          <p:nvPr/>
        </p:nvSpPr>
        <p:spPr>
          <a:xfrm>
            <a:off x="6526251" y="6141005"/>
            <a:ext cx="33954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5"/>
              </a:rPr>
              <a:t>http://cdn.makezine.com/make/arduino/Arduino-callouts1.jpg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4310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27">
        <p:fade/>
      </p:transition>
    </mc:Choice>
    <mc:Fallback xmlns="">
      <p:transition spd="med" advTm="2672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SIM900 GSM/GPRS Shield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Quad-Band </a:t>
            </a:r>
            <a:r>
              <a:rPr lang="en-US" dirty="0">
                <a:effectLst/>
              </a:rPr>
              <a:t>850/900/1800/1900MHz</a:t>
            </a:r>
          </a:p>
          <a:p>
            <a:r>
              <a:rPr lang="en-US" dirty="0">
                <a:effectLst/>
              </a:rPr>
              <a:t>Control via commands (GSM 07.07, 07.05 and SIMCOM enhanced AT Commands)</a:t>
            </a:r>
          </a:p>
          <a:p>
            <a:r>
              <a:rPr lang="en-US" dirty="0">
                <a:effectLst/>
              </a:rPr>
              <a:t>Short message service</a:t>
            </a:r>
          </a:p>
          <a:p>
            <a:r>
              <a:rPr lang="en-US" dirty="0">
                <a:effectLst/>
              </a:rPr>
              <a:t>3.5 inch standard </a:t>
            </a:r>
            <a:r>
              <a:rPr lang="en-US" dirty="0" smtClean="0">
                <a:effectLst/>
              </a:rPr>
              <a:t>sockets </a:t>
            </a:r>
            <a:r>
              <a:rPr lang="en-US" dirty="0">
                <a:effectLst/>
              </a:rPr>
              <a:t>for MIC </a:t>
            </a:r>
            <a:r>
              <a:rPr lang="en-US" dirty="0" smtClean="0">
                <a:effectLst/>
              </a:rPr>
              <a:t>and speaker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Operation temperature: -40℃ ~ +85℃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874" y="2337955"/>
            <a:ext cx="3932957" cy="29497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06120" y="5287673"/>
            <a:ext cx="41944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http://blog.iteadstudio.com/wp-content/uploads/image/2011_05/sim900-gprs-shield-icomsat-preview_1.jpg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380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27">
        <p:fade/>
      </p:transition>
    </mc:Choice>
    <mc:Fallback xmlns="">
      <p:transition spd="med" advTm="2672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505690"/>
            <a:ext cx="5934508" cy="1639886"/>
          </a:xfrm>
        </p:spPr>
        <p:txBody>
          <a:bodyPr/>
          <a:lstStyle/>
          <a:p>
            <a:r>
              <a:rPr lang="en-US" dirty="0"/>
              <a:t>GPS Shield from ITEAD Studio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2358738"/>
            <a:ext cx="5934511" cy="3541714"/>
          </a:xfrm>
        </p:spPr>
        <p:txBody>
          <a:bodyPr/>
          <a:lstStyle/>
          <a:p>
            <a:r>
              <a:rPr lang="en-US" dirty="0" smtClean="0">
                <a:effectLst/>
              </a:rPr>
              <a:t>Acquires position and speed at 2 Hz</a:t>
            </a:r>
          </a:p>
          <a:p>
            <a:r>
              <a:rPr lang="en-US" dirty="0" smtClean="0">
                <a:effectLst/>
              </a:rPr>
              <a:t>Micro </a:t>
            </a:r>
            <a:r>
              <a:rPr lang="en-US" dirty="0">
                <a:effectLst/>
              </a:rPr>
              <a:t>SD interface</a:t>
            </a:r>
          </a:p>
          <a:p>
            <a:r>
              <a:rPr lang="en-US" dirty="0">
                <a:effectLst/>
              </a:rPr>
              <a:t>Active  antenna  design with  high  receive  </a:t>
            </a:r>
            <a:r>
              <a:rPr lang="en-US" dirty="0" smtClean="0">
                <a:effectLst/>
              </a:rPr>
              <a:t>sensitivity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Extremely fast time to first fix at low signal level</a:t>
            </a:r>
          </a:p>
          <a:p>
            <a:r>
              <a:rPr lang="en-US" dirty="0">
                <a:effectLst/>
              </a:rPr>
              <a:t>UART interface</a:t>
            </a:r>
          </a:p>
          <a:p>
            <a:r>
              <a:rPr lang="en-US" dirty="0">
                <a:effectLst/>
              </a:rPr>
              <a:t>Operation temperature: -40℃ ~ +85℃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5922" y="5474123"/>
            <a:ext cx="46828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http://www.exp-tech.de/images/product_images/original_images/gpsshield4.jpg</a:t>
            </a:r>
            <a:endParaRPr lang="en-US" sz="1000" dirty="0"/>
          </a:p>
        </p:txBody>
      </p:sp>
      <p:pic>
        <p:nvPicPr>
          <p:cNvPr id="1026" name="Picture 2" descr="http://www.exp-tech.de/images/product_images/original_images/gpsshield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64" y="2358737"/>
            <a:ext cx="4197927" cy="314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89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27">
        <p:fade/>
      </p:transition>
    </mc:Choice>
    <mc:Fallback xmlns="">
      <p:transition spd="med" advTm="2672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2" y="609600"/>
            <a:ext cx="6453187" cy="1639886"/>
          </a:xfrm>
        </p:spPr>
        <p:txBody>
          <a:bodyPr/>
          <a:lstStyle/>
          <a:p>
            <a:r>
              <a:rPr lang="en-US" b="1" dirty="0">
                <a:effectLst/>
              </a:rPr>
              <a:t>OBD-II </a:t>
            </a:r>
            <a:r>
              <a:rPr lang="en-US" b="1" dirty="0" smtClean="0">
                <a:effectLst/>
              </a:rPr>
              <a:t>UART (</a:t>
            </a:r>
            <a:r>
              <a:rPr lang="en-US" b="1" dirty="0" err="1" smtClean="0">
                <a:effectLst/>
              </a:rPr>
              <a:t>Sparkfun</a:t>
            </a:r>
            <a:r>
              <a:rPr lang="en-US" b="1" dirty="0" smtClean="0">
                <a:effectLst/>
              </a:rPr>
              <a:t> electronics)</a:t>
            </a:r>
            <a:r>
              <a:rPr lang="en-US" b="1" dirty="0">
                <a:effectLst/>
              </a:rPr>
              <a:t/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141410" y="1963882"/>
            <a:ext cx="5934511" cy="439535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effectLst/>
              </a:rPr>
              <a:t>UART </a:t>
            </a:r>
            <a:r>
              <a:rPr lang="en-US" dirty="0">
                <a:effectLst/>
              </a:rPr>
              <a:t>interface (baud rates from 38 bps to 10 Mbps)</a:t>
            </a:r>
          </a:p>
          <a:p>
            <a:r>
              <a:rPr lang="en-US" dirty="0">
                <a:effectLst/>
              </a:rPr>
              <a:t>Secure </a:t>
            </a:r>
            <a:r>
              <a:rPr lang="en-US" dirty="0" smtClean="0">
                <a:effectLst/>
              </a:rPr>
              <a:t>boot-loader </a:t>
            </a:r>
            <a:r>
              <a:rPr lang="en-US" dirty="0">
                <a:effectLst/>
              </a:rPr>
              <a:t>for easy firmware updates</a:t>
            </a:r>
          </a:p>
          <a:p>
            <a:r>
              <a:rPr lang="en-US" dirty="0">
                <a:effectLst/>
              </a:rPr>
              <a:t>Support for all legislated OBD II protocols:</a:t>
            </a:r>
          </a:p>
          <a:p>
            <a:pPr lvl="1"/>
            <a:r>
              <a:rPr lang="en-US" dirty="0">
                <a:effectLst/>
              </a:rPr>
              <a:t>ISO 15765-4 (CAN</a:t>
            </a:r>
            <a:r>
              <a:rPr lang="en-US" dirty="0" smtClean="0">
                <a:effectLst/>
              </a:rPr>
              <a:t>)</a:t>
            </a:r>
          </a:p>
          <a:p>
            <a:pPr lvl="1"/>
            <a:r>
              <a:rPr lang="en-US" dirty="0" smtClean="0">
                <a:effectLst/>
              </a:rPr>
              <a:t>ISO </a:t>
            </a:r>
            <a:r>
              <a:rPr lang="en-US" dirty="0">
                <a:effectLst/>
              </a:rPr>
              <a:t>9141-2 (Asian, European, Chrysler vehicles)</a:t>
            </a:r>
          </a:p>
          <a:p>
            <a:pPr lvl="1"/>
            <a:r>
              <a:rPr lang="en-US" dirty="0">
                <a:effectLst/>
              </a:rPr>
              <a:t>SAE J1850 VPW (GM vehicles)</a:t>
            </a:r>
          </a:p>
          <a:p>
            <a:pPr lvl="1"/>
            <a:r>
              <a:rPr lang="en-US" dirty="0">
                <a:effectLst/>
              </a:rPr>
              <a:t>SAE J1850 PWM (Ford vehicles)</a:t>
            </a:r>
          </a:p>
          <a:p>
            <a:r>
              <a:rPr lang="en-US" dirty="0">
                <a:effectLst/>
              </a:rPr>
              <a:t>Support for non-legislated OBD protocols:</a:t>
            </a:r>
          </a:p>
          <a:p>
            <a:pPr lvl="1"/>
            <a:r>
              <a:rPr lang="en-US" dirty="0">
                <a:effectLst/>
              </a:rPr>
              <a:t>ISO 15765</a:t>
            </a:r>
          </a:p>
          <a:p>
            <a:pPr lvl="1"/>
            <a:r>
              <a:rPr lang="en-US" dirty="0">
                <a:effectLst/>
              </a:rPr>
              <a:t>ISO 11898 (raw CAN)</a:t>
            </a:r>
          </a:p>
          <a:p>
            <a:r>
              <a:rPr lang="en-US" dirty="0">
                <a:effectLst/>
              </a:rPr>
              <a:t>Support for SAE J1939 OBD protocol</a:t>
            </a:r>
          </a:p>
          <a:p>
            <a:r>
              <a:rPr lang="en-US" dirty="0">
                <a:effectLst/>
              </a:rPr>
              <a:t>Superior automatic protocol detection algorithm</a:t>
            </a:r>
          </a:p>
          <a:p>
            <a:r>
              <a:rPr lang="en-US" dirty="0">
                <a:effectLst/>
              </a:rPr>
              <a:t>Large memory buffer</a:t>
            </a:r>
          </a:p>
          <a:p>
            <a:r>
              <a:rPr lang="en-US" dirty="0">
                <a:effectLst/>
              </a:rPr>
              <a:t>Voltage input for battery monitoring</a:t>
            </a:r>
          </a:p>
          <a:p>
            <a:r>
              <a:rPr lang="en-US" dirty="0">
                <a:hlinkClick r:id="rId2"/>
              </a:rPr>
              <a:t>https://www.sparkfun.com/products/9555</a:t>
            </a:r>
            <a:endParaRPr lang="en-US" dirty="0"/>
          </a:p>
        </p:txBody>
      </p:sp>
      <p:pic>
        <p:nvPicPr>
          <p:cNvPr id="1032" name="Picture 8" descr="https://dlnmh9ip6v2uc.cloudfront.net/images/products/9/5/5/5/09555-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555" y="1013906"/>
            <a:ext cx="4056857" cy="405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91555" y="5140013"/>
            <a:ext cx="1966057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images are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035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CC BY-NC-SA 3.0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4" name="Picture 10" descr="https://dlnmh9ip6v2uc.cloudfront.net/images/framework/c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31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27">
        <p:fade/>
      </p:transition>
    </mc:Choice>
    <mc:Fallback xmlns="">
      <p:transition spd="med" advTm="2672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349827"/>
            <a:ext cx="5934508" cy="1639886"/>
          </a:xfrm>
        </p:spPr>
        <p:txBody>
          <a:bodyPr/>
          <a:lstStyle/>
          <a:p>
            <a:r>
              <a:rPr lang="en-US" dirty="0" smtClean="0"/>
              <a:t>Assembled OBDII Logger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1141410" y="2476456"/>
            <a:ext cx="5934511" cy="3541714"/>
          </a:xfrm>
        </p:spPr>
        <p:txBody>
          <a:bodyPr/>
          <a:lstStyle/>
          <a:p>
            <a:r>
              <a:rPr lang="en-US" dirty="0" smtClean="0"/>
              <a:t>Requires no modification of vehicle</a:t>
            </a:r>
          </a:p>
          <a:p>
            <a:r>
              <a:rPr lang="en-US" dirty="0" smtClean="0"/>
              <a:t>Cell and GPS shields stack vertically to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OBDII board must be connected externally</a:t>
            </a:r>
          </a:p>
          <a:p>
            <a:r>
              <a:rPr lang="en-US" dirty="0" smtClean="0"/>
              <a:t>Images shown include cellular and GPS antennas as well as OBDII port connector</a:t>
            </a:r>
          </a:p>
          <a:p>
            <a:r>
              <a:rPr lang="en-US" dirty="0" smtClean="0"/>
              <a:t>A standard baud rate of 9600 programmed from the </a:t>
            </a:r>
            <a:r>
              <a:rPr lang="en-US" dirty="0" err="1" smtClean="0"/>
              <a:t>Arduino</a:t>
            </a:r>
            <a:r>
              <a:rPr lang="en-US" dirty="0" smtClean="0"/>
              <a:t> can be used for communication between all boards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700" y="1869742"/>
            <a:ext cx="2652357" cy="1989268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87" y="4020343"/>
            <a:ext cx="2663770" cy="1997827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2943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27">
        <p:fade/>
      </p:transition>
    </mc:Choice>
    <mc:Fallback xmlns="">
      <p:transition spd="med" advTm="2672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8968"/>
            <a:ext cx="9905998" cy="1419832"/>
          </a:xfrm>
        </p:spPr>
        <p:txBody>
          <a:bodyPr/>
          <a:lstStyle/>
          <a:p>
            <a:r>
              <a:rPr lang="en-US" dirty="0"/>
              <a:t>OBD II ACQUISITION TEST SPEEDS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198615"/>
              </p:ext>
            </p:extLst>
          </p:nvPr>
        </p:nvGraphicFramePr>
        <p:xfrm>
          <a:off x="2012950" y="1590068"/>
          <a:ext cx="7645400" cy="4916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650"/>
                <a:gridCol w="3352800"/>
                <a:gridCol w="2266950"/>
              </a:tblGrid>
              <a:tr h="350094">
                <a:tc>
                  <a:txBody>
                    <a:bodyPr/>
                    <a:lstStyle/>
                    <a:p>
                      <a:r>
                        <a:rPr lang="en-US" dirty="0" smtClean="0"/>
                        <a:t>Model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Make/Model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Points/Second</a:t>
                      </a:r>
                      <a:endParaRPr lang="en-US" dirty="0"/>
                    </a:p>
                  </a:txBody>
                  <a:tcPr/>
                </a:tc>
              </a:tr>
              <a:tr h="35009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N/A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ECUSim</a:t>
                      </a:r>
                      <a:r>
                        <a:rPr lang="en-US" sz="1600" dirty="0" smtClean="0"/>
                        <a:t> 5100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38.0</a:t>
                      </a:r>
                      <a:endParaRPr lang="en-US" sz="1600" dirty="0"/>
                    </a:p>
                  </a:txBody>
                  <a:tcPr/>
                </a:tc>
              </a:tr>
              <a:tr h="35009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1996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Ford Bronco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5.5</a:t>
                      </a:r>
                      <a:endParaRPr lang="en-US" sz="1600" dirty="0"/>
                    </a:p>
                  </a:txBody>
                  <a:tcPr/>
                </a:tc>
              </a:tr>
              <a:tr h="35009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Oldsmobile </a:t>
                      </a:r>
                      <a:r>
                        <a:rPr lang="en-US" sz="1600" dirty="0" err="1" smtClean="0"/>
                        <a:t>Bravada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19.6</a:t>
                      </a:r>
                      <a:endParaRPr lang="en-US" sz="1600" dirty="0"/>
                    </a:p>
                  </a:txBody>
                  <a:tcPr/>
                </a:tc>
              </a:tr>
              <a:tr h="35009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Dodge Ram 1500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22.0</a:t>
                      </a:r>
                      <a:endParaRPr lang="en-US" sz="1600" dirty="0"/>
                    </a:p>
                  </a:txBody>
                  <a:tcPr/>
                </a:tc>
              </a:tr>
              <a:tr h="35009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Ford F350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20.9</a:t>
                      </a:r>
                      <a:endParaRPr lang="en-US" sz="1600" dirty="0"/>
                    </a:p>
                  </a:txBody>
                  <a:tcPr/>
                </a:tc>
              </a:tr>
              <a:tr h="35009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Chevrolet Tahoe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26.4</a:t>
                      </a:r>
                      <a:endParaRPr lang="en-US" sz="1600" dirty="0"/>
                    </a:p>
                  </a:txBody>
                  <a:tcPr/>
                </a:tc>
              </a:tr>
              <a:tr h="35009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Mazda B3000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25.7</a:t>
                      </a:r>
                      <a:endParaRPr lang="en-US" sz="1600" dirty="0"/>
                    </a:p>
                  </a:txBody>
                  <a:tcPr/>
                </a:tc>
              </a:tr>
              <a:tr h="35009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Saturn L200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26.8</a:t>
                      </a:r>
                      <a:endParaRPr lang="en-US" sz="1600" dirty="0"/>
                    </a:p>
                  </a:txBody>
                  <a:tcPr/>
                </a:tc>
              </a:tr>
              <a:tr h="35009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Chevrolet Avalanche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26.2</a:t>
                      </a:r>
                      <a:endParaRPr lang="en-US" sz="1600" dirty="0"/>
                    </a:p>
                  </a:txBody>
                  <a:tcPr/>
                </a:tc>
              </a:tr>
              <a:tr h="35009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Chevrolet 2500 HD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24.5</a:t>
                      </a:r>
                      <a:endParaRPr lang="en-US" sz="1600" dirty="0"/>
                    </a:p>
                  </a:txBody>
                  <a:tcPr/>
                </a:tc>
              </a:tr>
              <a:tr h="35009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Chevrolet </a:t>
                      </a:r>
                      <a:r>
                        <a:rPr lang="en-US" sz="1600" dirty="0" err="1" smtClean="0"/>
                        <a:t>Astro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22.8</a:t>
                      </a:r>
                      <a:endParaRPr lang="en-US" sz="1600" dirty="0"/>
                    </a:p>
                  </a:txBody>
                  <a:tcPr/>
                </a:tc>
              </a:tr>
              <a:tr h="35009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Jaguar X-Type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4.2</a:t>
                      </a:r>
                      <a:endParaRPr lang="en-US" sz="1600" dirty="0"/>
                    </a:p>
                  </a:txBody>
                  <a:tcPr/>
                </a:tc>
              </a:tr>
              <a:tr h="35009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Honda Accord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40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727">
        <p:fade/>
      </p:transition>
    </mc:Choice>
    <mc:Fallback xmlns="">
      <p:transition spd="med" advTm="2672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2384</TotalTime>
  <Words>732</Words>
  <Application>Microsoft Office PowerPoint</Application>
  <PresentationFormat>Widescreen</PresentationFormat>
  <Paragraphs>198</Paragraphs>
  <Slides>13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OBDII Data Logger Design for Large-Scale Deployments</vt:lpstr>
      <vt:lpstr>Introduction to On-Board Diagnostics (OBDII)</vt:lpstr>
      <vt:lpstr>Design Goals</vt:lpstr>
      <vt:lpstr>Arduino Uno Microprocessor</vt:lpstr>
      <vt:lpstr>SIM900 GSM/GPRS Shield</vt:lpstr>
      <vt:lpstr>GPS Shield from ITEAD Studio</vt:lpstr>
      <vt:lpstr>OBD-II UART (Sparkfun electronics) </vt:lpstr>
      <vt:lpstr>Assembled OBDII Logger</vt:lpstr>
      <vt:lpstr>OBD II ACQUISITION TEST SPEEDS</vt:lpstr>
      <vt:lpstr>Related work</vt:lpstr>
      <vt:lpstr>Related work</vt:lpstr>
      <vt:lpstr>OBD II Logger comparison</vt:lpstr>
      <vt:lpstr>Future research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OBD Diagnostic Logger</dc:title>
  <dc:creator>Kristian Smith</dc:creator>
  <cp:lastModifiedBy>Kristian Smith</cp:lastModifiedBy>
  <cp:revision>95</cp:revision>
  <dcterms:created xsi:type="dcterms:W3CDTF">2013-10-03T00:18:42Z</dcterms:created>
  <dcterms:modified xsi:type="dcterms:W3CDTF">2015-02-10T01:41:14Z</dcterms:modified>
</cp:coreProperties>
</file>