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6" r:id="rId5"/>
    <p:sldId id="260" r:id="rId6"/>
    <p:sldId id="283" r:id="rId7"/>
    <p:sldId id="257" r:id="rId8"/>
    <p:sldId id="259" r:id="rId9"/>
    <p:sldId id="264" r:id="rId10"/>
    <p:sldId id="265" r:id="rId11"/>
    <p:sldId id="266" r:id="rId12"/>
    <p:sldId id="267" r:id="rId13"/>
    <p:sldId id="282" r:id="rId14"/>
    <p:sldId id="28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5D5680-E060-4837-9191-99493F217CBB}" v="482" dt="2021-12-13T21:28:09.165"/>
    <p1510:client id="{C24A8D09-DA3F-42DE-96F4-A72C9BEFAEFC}" v="118" dt="2021-12-13T21:23:21.450"/>
    <p1510:client id="{D3A9CAD3-F359-80D2-DF95-3B3B913B3A26}" v="8" dt="2021-12-13T21:01:44.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048" autoAdjust="0"/>
  </p:normalViewPr>
  <p:slideViewPr>
    <p:cSldViewPr snapToGrid="0">
      <p:cViewPr varScale="1">
        <p:scale>
          <a:sx n="66" d="100"/>
          <a:sy n="66" d="100"/>
        </p:scale>
        <p:origin x="2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01C124-28A0-4BB4-9285-21E937ADD4E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C8CD7C-CB1B-4808-AF9B-2D5F5C6B6757}">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Naslov</a:t>
          </a:r>
          <a:endParaRPr lang="en-US"/>
        </a:p>
      </dgm:t>
    </dgm:pt>
    <dgm:pt modelId="{19D04820-6F39-43D2-BD85-57066870C6DA}" type="parTrans" cxnId="{AD5805EA-E6B0-48F1-A287-DFB6C165E12A}">
      <dgm:prSet/>
      <dgm:spPr/>
      <dgm:t>
        <a:bodyPr/>
        <a:lstStyle/>
        <a:p>
          <a:endParaRPr lang="en-US"/>
        </a:p>
      </dgm:t>
    </dgm:pt>
    <dgm:pt modelId="{92BBAAAF-CCA8-43C4-9B96-C9FDE16142F3}" type="sibTrans" cxnId="{AD5805EA-E6B0-48F1-A287-DFB6C165E12A}">
      <dgm:prSet/>
      <dgm:spPr/>
      <dgm:t>
        <a:bodyPr/>
        <a:lstStyle/>
        <a:p>
          <a:endParaRPr lang="en-US"/>
        </a:p>
      </dgm:t>
    </dgm:pt>
    <dgm:pt modelId="{10C94DCB-15ED-448E-9440-307D5FBD28A2}">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Motivacija</a:t>
          </a:r>
          <a:endParaRPr lang="en-US"/>
        </a:p>
      </dgm:t>
    </dgm:pt>
    <dgm:pt modelId="{277D706B-53FD-466D-95A2-0AB89C0DA5B5}" type="parTrans" cxnId="{4C8A6CA4-10EC-49B3-AF80-6E881352F72B}">
      <dgm:prSet/>
      <dgm:spPr/>
      <dgm:t>
        <a:bodyPr/>
        <a:lstStyle/>
        <a:p>
          <a:endParaRPr lang="en-US"/>
        </a:p>
      </dgm:t>
    </dgm:pt>
    <dgm:pt modelId="{A6FDEBAA-8A07-4484-B576-E504F9E9B6C9}" type="sibTrans" cxnId="{4C8A6CA4-10EC-49B3-AF80-6E881352F72B}">
      <dgm:prSet/>
      <dgm:spPr/>
      <dgm:t>
        <a:bodyPr/>
        <a:lstStyle/>
        <a:p>
          <a:endParaRPr lang="en-US"/>
        </a:p>
      </dgm:t>
    </dgm:pt>
    <dgm:pt modelId="{FC33BEE3-1D5B-44B5-A074-8F2971FCE5F8}">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Sadržaj</a:t>
          </a:r>
          <a:endParaRPr lang="en-US"/>
        </a:p>
      </dgm:t>
    </dgm:pt>
    <dgm:pt modelId="{3D1DEA60-826C-45D3-90E5-B704269CDD04}" type="parTrans" cxnId="{E9507019-9E98-4F6B-8695-4A7DDAE1CCBA}">
      <dgm:prSet/>
      <dgm:spPr/>
      <dgm:t>
        <a:bodyPr/>
        <a:lstStyle/>
        <a:p>
          <a:endParaRPr lang="en-US"/>
        </a:p>
      </dgm:t>
    </dgm:pt>
    <dgm:pt modelId="{1FE33C65-1DFB-450A-AD40-F7BAC7BECB30}" type="sibTrans" cxnId="{E9507019-9E98-4F6B-8695-4A7DDAE1CCBA}">
      <dgm:prSet/>
      <dgm:spPr/>
      <dgm:t>
        <a:bodyPr/>
        <a:lstStyle/>
        <a:p>
          <a:endParaRPr lang="en-US"/>
        </a:p>
      </dgm:t>
    </dgm:pt>
    <dgm:pt modelId="{CF00F27E-13FD-408D-93E8-2E936C662A2B}">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Uvod – Što je to satelit?</a:t>
          </a:r>
          <a:endParaRPr lang="en-US"/>
        </a:p>
      </dgm:t>
    </dgm:pt>
    <dgm:pt modelId="{8D46CD2C-5BED-459F-8DC9-6F124A25CDDA}" type="parTrans" cxnId="{227E1CB0-BD33-4EAE-83C4-B9974A38829E}">
      <dgm:prSet/>
      <dgm:spPr/>
      <dgm:t>
        <a:bodyPr/>
        <a:lstStyle/>
        <a:p>
          <a:endParaRPr lang="en-US"/>
        </a:p>
      </dgm:t>
    </dgm:pt>
    <dgm:pt modelId="{5255ED7F-0287-4838-A213-16BB7B08AA43}" type="sibTrans" cxnId="{227E1CB0-BD33-4EAE-83C4-B9974A38829E}">
      <dgm:prSet/>
      <dgm:spPr/>
      <dgm:t>
        <a:bodyPr/>
        <a:lstStyle/>
        <a:p>
          <a:endParaRPr lang="en-US"/>
        </a:p>
      </dgm:t>
    </dgm:pt>
    <dgm:pt modelId="{EAD4DFC4-116C-45F2-982F-7186538AFB60}">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Telekomunikacijski sateliti</a:t>
          </a:r>
          <a:endParaRPr lang="en-US"/>
        </a:p>
      </dgm:t>
    </dgm:pt>
    <dgm:pt modelId="{0D8E8461-6AF7-4382-BF3F-2328DA4ED12B}" type="parTrans" cxnId="{22C330A3-6A57-47D8-9138-B1D5D33D86DA}">
      <dgm:prSet/>
      <dgm:spPr/>
      <dgm:t>
        <a:bodyPr/>
        <a:lstStyle/>
        <a:p>
          <a:endParaRPr lang="en-US"/>
        </a:p>
      </dgm:t>
    </dgm:pt>
    <dgm:pt modelId="{8D880768-424A-42E5-82CF-303F1842407B}" type="sibTrans" cxnId="{22C330A3-6A57-47D8-9138-B1D5D33D86DA}">
      <dgm:prSet/>
      <dgm:spPr/>
      <dgm:t>
        <a:bodyPr/>
        <a:lstStyle/>
        <a:p>
          <a:endParaRPr lang="en-US"/>
        </a:p>
      </dgm:t>
    </dgm:pt>
    <dgm:pt modelId="{AD285435-FCEA-442E-9D2E-031769C62C7D}">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Sateliti za daljinska istraživanja</a:t>
          </a:r>
          <a:endParaRPr lang="en-US"/>
        </a:p>
      </dgm:t>
    </dgm:pt>
    <dgm:pt modelId="{6DFF0976-B2C2-48B1-ACDD-CC6A0E382E4C}" type="parTrans" cxnId="{4D0D3731-E76C-478E-9049-1829263AB03B}">
      <dgm:prSet/>
      <dgm:spPr/>
      <dgm:t>
        <a:bodyPr/>
        <a:lstStyle/>
        <a:p>
          <a:endParaRPr lang="en-US"/>
        </a:p>
      </dgm:t>
    </dgm:pt>
    <dgm:pt modelId="{B16ECCB3-D9F9-4549-906A-35169568C677}" type="sibTrans" cxnId="{4D0D3731-E76C-478E-9049-1829263AB03B}">
      <dgm:prSet/>
      <dgm:spPr/>
      <dgm:t>
        <a:bodyPr/>
        <a:lstStyle/>
        <a:p>
          <a:endParaRPr lang="en-US"/>
        </a:p>
      </dgm:t>
    </dgm:pt>
    <dgm:pt modelId="{EF44BE86-3510-4A91-8969-E6B606CFB601}">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Meteorološki sateliti</a:t>
          </a:r>
          <a:endParaRPr lang="en-US"/>
        </a:p>
      </dgm:t>
    </dgm:pt>
    <dgm:pt modelId="{54ED954D-4BEF-4D6F-9975-57B49E2E7068}" type="parTrans" cxnId="{631DDAC1-BDB4-4236-A594-513305D182E2}">
      <dgm:prSet/>
      <dgm:spPr/>
      <dgm:t>
        <a:bodyPr/>
        <a:lstStyle/>
        <a:p>
          <a:endParaRPr lang="en-US"/>
        </a:p>
      </dgm:t>
    </dgm:pt>
    <dgm:pt modelId="{8ABDB91E-9791-4032-881E-1DE90328D0EF}" type="sibTrans" cxnId="{631DDAC1-BDB4-4236-A594-513305D182E2}">
      <dgm:prSet/>
      <dgm:spPr/>
      <dgm:t>
        <a:bodyPr/>
        <a:lstStyle/>
        <a:p>
          <a:endParaRPr lang="en-US"/>
        </a:p>
      </dgm:t>
    </dgm:pt>
    <dgm:pt modelId="{58178BDF-5568-4457-9E28-BB2046025A22}">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Geodetski i geofizički sateliti</a:t>
          </a:r>
          <a:endParaRPr lang="en-US"/>
        </a:p>
      </dgm:t>
    </dgm:pt>
    <dgm:pt modelId="{99AC24EE-CAC0-4161-88F3-1B2040418EA6}" type="parTrans" cxnId="{00E7EFFE-F92C-426F-81A6-807238E48782}">
      <dgm:prSet/>
      <dgm:spPr/>
      <dgm:t>
        <a:bodyPr/>
        <a:lstStyle/>
        <a:p>
          <a:endParaRPr lang="en-US"/>
        </a:p>
      </dgm:t>
    </dgm:pt>
    <dgm:pt modelId="{70DA1300-D203-4947-A88A-0ABFA2916121}" type="sibTrans" cxnId="{00E7EFFE-F92C-426F-81A6-807238E48782}">
      <dgm:prSet/>
      <dgm:spPr/>
      <dgm:t>
        <a:bodyPr/>
        <a:lstStyle/>
        <a:p>
          <a:endParaRPr lang="en-US"/>
        </a:p>
      </dgm:t>
    </dgm:pt>
    <dgm:pt modelId="{10603D47-E399-447D-AF7B-7ECFCD68F5CB}">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Navigacijski sateliti</a:t>
          </a:r>
          <a:endParaRPr lang="en-US"/>
        </a:p>
      </dgm:t>
    </dgm:pt>
    <dgm:pt modelId="{86A87DC4-EE6A-45E1-8A87-1085A04A2F56}" type="parTrans" cxnId="{01712E9E-FA9A-4A57-8520-7E38D48AA1FD}">
      <dgm:prSet/>
      <dgm:spPr/>
      <dgm:t>
        <a:bodyPr/>
        <a:lstStyle/>
        <a:p>
          <a:endParaRPr lang="en-US"/>
        </a:p>
      </dgm:t>
    </dgm:pt>
    <dgm:pt modelId="{93A79A72-A277-4235-AA2D-A230D35A08A1}" type="sibTrans" cxnId="{01712E9E-FA9A-4A57-8520-7E38D48AA1FD}">
      <dgm:prSet/>
      <dgm:spPr/>
      <dgm:t>
        <a:bodyPr/>
        <a:lstStyle/>
        <a:p>
          <a:endParaRPr lang="en-US"/>
        </a:p>
      </dgm:t>
    </dgm:pt>
    <dgm:pt modelId="{6F0AA503-FB74-4056-927A-39EE22336C7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Astronomski sateliti</a:t>
          </a:r>
          <a:endParaRPr lang="en-US"/>
        </a:p>
      </dgm:t>
    </dgm:pt>
    <dgm:pt modelId="{73332D31-B70C-4B9A-B140-5B5AE7204829}" type="parTrans" cxnId="{58741650-9C91-4904-BC39-89C05FE3F866}">
      <dgm:prSet/>
      <dgm:spPr/>
      <dgm:t>
        <a:bodyPr/>
        <a:lstStyle/>
        <a:p>
          <a:endParaRPr lang="en-US"/>
        </a:p>
      </dgm:t>
    </dgm:pt>
    <dgm:pt modelId="{086FACEB-B301-47D2-B030-4C6BFC6EBA18}" type="sibTrans" cxnId="{58741650-9C91-4904-BC39-89C05FE3F866}">
      <dgm:prSet/>
      <dgm:spPr/>
      <dgm:t>
        <a:bodyPr/>
        <a:lstStyle/>
        <a:p>
          <a:endParaRPr lang="en-US"/>
        </a:p>
      </dgm:t>
    </dgm:pt>
    <dgm:pt modelId="{83EAF525-E48B-451C-B3FA-527E39462D47}">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Istraživački sateliti</a:t>
          </a:r>
          <a:endParaRPr lang="en-US"/>
        </a:p>
      </dgm:t>
    </dgm:pt>
    <dgm:pt modelId="{84947B53-31D9-4307-99FE-38DF033378FD}" type="parTrans" cxnId="{F4B3934B-F81A-452E-BC4C-1870B5692E23}">
      <dgm:prSet/>
      <dgm:spPr/>
      <dgm:t>
        <a:bodyPr/>
        <a:lstStyle/>
        <a:p>
          <a:endParaRPr lang="en-US"/>
        </a:p>
      </dgm:t>
    </dgm:pt>
    <dgm:pt modelId="{2E62801B-ADB9-4961-9D04-ABD652D1496B}" type="sibTrans" cxnId="{F4B3934B-F81A-452E-BC4C-1870B5692E23}">
      <dgm:prSet/>
      <dgm:spPr/>
      <dgm:t>
        <a:bodyPr/>
        <a:lstStyle/>
        <a:p>
          <a:endParaRPr lang="en-US"/>
        </a:p>
      </dgm:t>
    </dgm:pt>
    <dgm:pt modelId="{A5B4B95E-A255-453F-9CE1-925945C53205}">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Vojni sateliti </a:t>
          </a:r>
          <a:endParaRPr lang="en-US"/>
        </a:p>
      </dgm:t>
    </dgm:pt>
    <dgm:pt modelId="{8A9C8171-4CA8-46B0-9003-8C367082BC4D}" type="parTrans" cxnId="{0D2E5C77-BB63-4C00-A9C5-FFC20ECD3DE1}">
      <dgm:prSet/>
      <dgm:spPr/>
      <dgm:t>
        <a:bodyPr/>
        <a:lstStyle/>
        <a:p>
          <a:endParaRPr lang="en-US"/>
        </a:p>
      </dgm:t>
    </dgm:pt>
    <dgm:pt modelId="{158024A5-ECD0-41D2-B7A2-5EC7A6470FFB}" type="sibTrans" cxnId="{0D2E5C77-BB63-4C00-A9C5-FFC20ECD3DE1}">
      <dgm:prSet/>
      <dgm:spPr/>
      <dgm:t>
        <a:bodyPr/>
        <a:lstStyle/>
        <a:p>
          <a:endParaRPr lang="en-US"/>
        </a:p>
      </dgm:t>
    </dgm:pt>
    <dgm:pt modelId="{D8C46A92-CDA7-4F1D-A700-20D91FE4B05A}">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Zaključak</a:t>
          </a:r>
          <a:endParaRPr lang="en-US"/>
        </a:p>
      </dgm:t>
    </dgm:pt>
    <dgm:pt modelId="{8597C748-CBDA-46B1-93D0-D415898F5C7B}" type="parTrans" cxnId="{F14C4FB0-893B-4CDC-811D-3526CECEBAC3}">
      <dgm:prSet/>
      <dgm:spPr/>
      <dgm:t>
        <a:bodyPr/>
        <a:lstStyle/>
        <a:p>
          <a:endParaRPr lang="en-US"/>
        </a:p>
      </dgm:t>
    </dgm:pt>
    <dgm:pt modelId="{81D2714B-99E8-4976-9FF1-E62B81ADA37F}" type="sibTrans" cxnId="{F14C4FB0-893B-4CDC-811D-3526CECEBAC3}">
      <dgm:prSet/>
      <dgm:spPr/>
      <dgm:t>
        <a:bodyPr/>
        <a:lstStyle/>
        <a:p>
          <a:endParaRPr lang="en-US"/>
        </a:p>
      </dgm:t>
    </dgm:pt>
    <dgm:pt modelId="{593C6DDA-11DD-49B8-9E97-967B2AFCF22A}">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dgm:spPr>
      <dgm:t>
        <a:bodyPr/>
        <a:lstStyle/>
        <a:p>
          <a:r>
            <a:rPr lang="hr-HR"/>
            <a:t>Literatura</a:t>
          </a:r>
          <a:endParaRPr lang="en-US"/>
        </a:p>
      </dgm:t>
    </dgm:pt>
    <dgm:pt modelId="{B578CD08-69AA-455F-9C23-EF25D62D7DAF}" type="parTrans" cxnId="{9137F69F-EC08-4B3E-A793-E82719F75A42}">
      <dgm:prSet/>
      <dgm:spPr/>
      <dgm:t>
        <a:bodyPr/>
        <a:lstStyle/>
        <a:p>
          <a:endParaRPr lang="en-US"/>
        </a:p>
      </dgm:t>
    </dgm:pt>
    <dgm:pt modelId="{CCDA509A-A5EF-490C-AC5F-F5387F8975DF}" type="sibTrans" cxnId="{9137F69F-EC08-4B3E-A793-E82719F75A42}">
      <dgm:prSet/>
      <dgm:spPr/>
      <dgm:t>
        <a:bodyPr/>
        <a:lstStyle/>
        <a:p>
          <a:endParaRPr lang="en-US"/>
        </a:p>
      </dgm:t>
    </dgm:pt>
    <dgm:pt modelId="{09DF8A07-24DF-47DC-BE2B-4220E7F8A981}" type="pres">
      <dgm:prSet presAssocID="{E001C124-28A0-4BB4-9285-21E937ADD4E8}" presName="Name0" presStyleCnt="0">
        <dgm:presLayoutVars>
          <dgm:dir/>
          <dgm:animLvl val="lvl"/>
          <dgm:resizeHandles val="exact"/>
        </dgm:presLayoutVars>
      </dgm:prSet>
      <dgm:spPr/>
    </dgm:pt>
    <dgm:pt modelId="{B7822D3F-E79D-4FFD-8316-6069F2D2FBD1}" type="pres">
      <dgm:prSet presAssocID="{70C8CD7C-CB1B-4808-AF9B-2D5F5C6B6757}" presName="linNode" presStyleCnt="0"/>
      <dgm:spPr/>
    </dgm:pt>
    <dgm:pt modelId="{6448117D-A975-46C9-AA85-E5683D966A88}" type="pres">
      <dgm:prSet presAssocID="{70C8CD7C-CB1B-4808-AF9B-2D5F5C6B6757}" presName="parentText" presStyleLbl="node1" presStyleIdx="0" presStyleCnt="14">
        <dgm:presLayoutVars>
          <dgm:chMax val="1"/>
          <dgm:bulletEnabled val="1"/>
        </dgm:presLayoutVars>
      </dgm:prSet>
      <dgm:spPr/>
    </dgm:pt>
    <dgm:pt modelId="{A810B0F3-4150-4F48-82C9-5540D24342F0}" type="pres">
      <dgm:prSet presAssocID="{92BBAAAF-CCA8-43C4-9B96-C9FDE16142F3}" presName="sp" presStyleCnt="0"/>
      <dgm:spPr/>
    </dgm:pt>
    <dgm:pt modelId="{94E62A05-E38B-4C9B-9F7E-836CE5053D60}" type="pres">
      <dgm:prSet presAssocID="{10C94DCB-15ED-448E-9440-307D5FBD28A2}" presName="linNode" presStyleCnt="0"/>
      <dgm:spPr/>
    </dgm:pt>
    <dgm:pt modelId="{1F54B317-A710-48FD-A3F1-F91FFB232146}" type="pres">
      <dgm:prSet presAssocID="{10C94DCB-15ED-448E-9440-307D5FBD28A2}" presName="parentText" presStyleLbl="node1" presStyleIdx="1" presStyleCnt="14">
        <dgm:presLayoutVars>
          <dgm:chMax val="1"/>
          <dgm:bulletEnabled val="1"/>
        </dgm:presLayoutVars>
      </dgm:prSet>
      <dgm:spPr/>
    </dgm:pt>
    <dgm:pt modelId="{245FA615-68DC-43E6-9AEE-F4A5AC8A5329}" type="pres">
      <dgm:prSet presAssocID="{A6FDEBAA-8A07-4484-B576-E504F9E9B6C9}" presName="sp" presStyleCnt="0"/>
      <dgm:spPr/>
    </dgm:pt>
    <dgm:pt modelId="{22EEBB7A-4CA3-4874-AE7C-ED9D06DBF953}" type="pres">
      <dgm:prSet presAssocID="{FC33BEE3-1D5B-44B5-A074-8F2971FCE5F8}" presName="linNode" presStyleCnt="0"/>
      <dgm:spPr/>
    </dgm:pt>
    <dgm:pt modelId="{CB7A3568-6094-4098-BBC7-983891D9F286}" type="pres">
      <dgm:prSet presAssocID="{FC33BEE3-1D5B-44B5-A074-8F2971FCE5F8}" presName="parentText" presStyleLbl="node1" presStyleIdx="2" presStyleCnt="14">
        <dgm:presLayoutVars>
          <dgm:chMax val="1"/>
          <dgm:bulletEnabled val="1"/>
        </dgm:presLayoutVars>
      </dgm:prSet>
      <dgm:spPr/>
    </dgm:pt>
    <dgm:pt modelId="{596EBEE5-9EF7-4BB2-A75C-BEA1A5CE18EE}" type="pres">
      <dgm:prSet presAssocID="{1FE33C65-1DFB-450A-AD40-F7BAC7BECB30}" presName="sp" presStyleCnt="0"/>
      <dgm:spPr/>
    </dgm:pt>
    <dgm:pt modelId="{32F81BF4-2BF6-41DE-93F0-C8B5253FE26D}" type="pres">
      <dgm:prSet presAssocID="{CF00F27E-13FD-408D-93E8-2E936C662A2B}" presName="linNode" presStyleCnt="0"/>
      <dgm:spPr/>
    </dgm:pt>
    <dgm:pt modelId="{C30FA36C-6D1E-4D08-B865-E96679826060}" type="pres">
      <dgm:prSet presAssocID="{CF00F27E-13FD-408D-93E8-2E936C662A2B}" presName="parentText" presStyleLbl="node1" presStyleIdx="3" presStyleCnt="14">
        <dgm:presLayoutVars>
          <dgm:chMax val="1"/>
          <dgm:bulletEnabled val="1"/>
        </dgm:presLayoutVars>
      </dgm:prSet>
      <dgm:spPr/>
    </dgm:pt>
    <dgm:pt modelId="{106F7089-143D-42C0-8062-9F72FC5F6537}" type="pres">
      <dgm:prSet presAssocID="{5255ED7F-0287-4838-A213-16BB7B08AA43}" presName="sp" presStyleCnt="0"/>
      <dgm:spPr/>
    </dgm:pt>
    <dgm:pt modelId="{65768206-3022-47FD-8F13-5DEAD2F63943}" type="pres">
      <dgm:prSet presAssocID="{EAD4DFC4-116C-45F2-982F-7186538AFB60}" presName="linNode" presStyleCnt="0"/>
      <dgm:spPr/>
    </dgm:pt>
    <dgm:pt modelId="{9374C632-D18B-47F1-8CBA-5544EEE4C469}" type="pres">
      <dgm:prSet presAssocID="{EAD4DFC4-116C-45F2-982F-7186538AFB60}" presName="parentText" presStyleLbl="node1" presStyleIdx="4" presStyleCnt="14">
        <dgm:presLayoutVars>
          <dgm:chMax val="1"/>
          <dgm:bulletEnabled val="1"/>
        </dgm:presLayoutVars>
      </dgm:prSet>
      <dgm:spPr/>
    </dgm:pt>
    <dgm:pt modelId="{5E48E092-327A-44F0-A5BE-F2A618331C40}" type="pres">
      <dgm:prSet presAssocID="{8D880768-424A-42E5-82CF-303F1842407B}" presName="sp" presStyleCnt="0"/>
      <dgm:spPr/>
    </dgm:pt>
    <dgm:pt modelId="{DAFD134B-A15A-41B1-8040-4F93167939D8}" type="pres">
      <dgm:prSet presAssocID="{AD285435-FCEA-442E-9D2E-031769C62C7D}" presName="linNode" presStyleCnt="0"/>
      <dgm:spPr/>
    </dgm:pt>
    <dgm:pt modelId="{996463ED-39F7-40C3-85DB-9562343D4761}" type="pres">
      <dgm:prSet presAssocID="{AD285435-FCEA-442E-9D2E-031769C62C7D}" presName="parentText" presStyleLbl="node1" presStyleIdx="5" presStyleCnt="14">
        <dgm:presLayoutVars>
          <dgm:chMax val="1"/>
          <dgm:bulletEnabled val="1"/>
        </dgm:presLayoutVars>
      </dgm:prSet>
      <dgm:spPr/>
    </dgm:pt>
    <dgm:pt modelId="{DB14F709-F2C7-4A90-84C1-BECA9FBA96B0}" type="pres">
      <dgm:prSet presAssocID="{B16ECCB3-D9F9-4549-906A-35169568C677}" presName="sp" presStyleCnt="0"/>
      <dgm:spPr/>
    </dgm:pt>
    <dgm:pt modelId="{7FCDDAC8-0D2D-4DC1-8A4A-985C9B4D498D}" type="pres">
      <dgm:prSet presAssocID="{EF44BE86-3510-4A91-8969-E6B606CFB601}" presName="linNode" presStyleCnt="0"/>
      <dgm:spPr/>
    </dgm:pt>
    <dgm:pt modelId="{1E6E028E-9350-41DC-B1BF-B79236AC7143}" type="pres">
      <dgm:prSet presAssocID="{EF44BE86-3510-4A91-8969-E6B606CFB601}" presName="parentText" presStyleLbl="node1" presStyleIdx="6" presStyleCnt="14">
        <dgm:presLayoutVars>
          <dgm:chMax val="1"/>
          <dgm:bulletEnabled val="1"/>
        </dgm:presLayoutVars>
      </dgm:prSet>
      <dgm:spPr/>
    </dgm:pt>
    <dgm:pt modelId="{5761C954-13D3-440D-9ACE-301A3C6AD544}" type="pres">
      <dgm:prSet presAssocID="{8ABDB91E-9791-4032-881E-1DE90328D0EF}" presName="sp" presStyleCnt="0"/>
      <dgm:spPr/>
    </dgm:pt>
    <dgm:pt modelId="{799BEA18-CAAC-4636-8806-76B0BF7C8C5D}" type="pres">
      <dgm:prSet presAssocID="{58178BDF-5568-4457-9E28-BB2046025A22}" presName="linNode" presStyleCnt="0"/>
      <dgm:spPr/>
    </dgm:pt>
    <dgm:pt modelId="{EC6076AA-C6BF-4E8B-B7E1-C74B973844C9}" type="pres">
      <dgm:prSet presAssocID="{58178BDF-5568-4457-9E28-BB2046025A22}" presName="parentText" presStyleLbl="node1" presStyleIdx="7" presStyleCnt="14">
        <dgm:presLayoutVars>
          <dgm:chMax val="1"/>
          <dgm:bulletEnabled val="1"/>
        </dgm:presLayoutVars>
      </dgm:prSet>
      <dgm:spPr/>
    </dgm:pt>
    <dgm:pt modelId="{BC967D21-EA6E-4659-970E-84248555AB55}" type="pres">
      <dgm:prSet presAssocID="{70DA1300-D203-4947-A88A-0ABFA2916121}" presName="sp" presStyleCnt="0"/>
      <dgm:spPr/>
    </dgm:pt>
    <dgm:pt modelId="{06EF3308-A556-447E-9A98-E58A15F11169}" type="pres">
      <dgm:prSet presAssocID="{10603D47-E399-447D-AF7B-7ECFCD68F5CB}" presName="linNode" presStyleCnt="0"/>
      <dgm:spPr/>
    </dgm:pt>
    <dgm:pt modelId="{26F5D9B8-A7BB-41A5-823D-875C2443AC7D}" type="pres">
      <dgm:prSet presAssocID="{10603D47-E399-447D-AF7B-7ECFCD68F5CB}" presName="parentText" presStyleLbl="node1" presStyleIdx="8" presStyleCnt="14">
        <dgm:presLayoutVars>
          <dgm:chMax val="1"/>
          <dgm:bulletEnabled val="1"/>
        </dgm:presLayoutVars>
      </dgm:prSet>
      <dgm:spPr/>
    </dgm:pt>
    <dgm:pt modelId="{DD95C10B-B671-4106-8F62-DD453B630BAB}" type="pres">
      <dgm:prSet presAssocID="{93A79A72-A277-4235-AA2D-A230D35A08A1}" presName="sp" presStyleCnt="0"/>
      <dgm:spPr/>
    </dgm:pt>
    <dgm:pt modelId="{34527724-35C0-429C-B1E8-4308B753CCF9}" type="pres">
      <dgm:prSet presAssocID="{6F0AA503-FB74-4056-927A-39EE22336C7E}" presName="linNode" presStyleCnt="0"/>
      <dgm:spPr/>
    </dgm:pt>
    <dgm:pt modelId="{DAF16561-A178-4F8F-976D-F0CF74827297}" type="pres">
      <dgm:prSet presAssocID="{6F0AA503-FB74-4056-927A-39EE22336C7E}" presName="parentText" presStyleLbl="node1" presStyleIdx="9" presStyleCnt="14">
        <dgm:presLayoutVars>
          <dgm:chMax val="1"/>
          <dgm:bulletEnabled val="1"/>
        </dgm:presLayoutVars>
      </dgm:prSet>
      <dgm:spPr/>
    </dgm:pt>
    <dgm:pt modelId="{917AAF77-F428-4A88-9B0D-0AB4579E115F}" type="pres">
      <dgm:prSet presAssocID="{086FACEB-B301-47D2-B030-4C6BFC6EBA18}" presName="sp" presStyleCnt="0"/>
      <dgm:spPr/>
    </dgm:pt>
    <dgm:pt modelId="{ECE3A7A4-B4FC-472B-98F5-9BD17817146D}" type="pres">
      <dgm:prSet presAssocID="{83EAF525-E48B-451C-B3FA-527E39462D47}" presName="linNode" presStyleCnt="0"/>
      <dgm:spPr/>
    </dgm:pt>
    <dgm:pt modelId="{E0819123-425A-427E-B273-5232D6FA39AB}" type="pres">
      <dgm:prSet presAssocID="{83EAF525-E48B-451C-B3FA-527E39462D47}" presName="parentText" presStyleLbl="node1" presStyleIdx="10" presStyleCnt="14">
        <dgm:presLayoutVars>
          <dgm:chMax val="1"/>
          <dgm:bulletEnabled val="1"/>
        </dgm:presLayoutVars>
      </dgm:prSet>
      <dgm:spPr/>
    </dgm:pt>
    <dgm:pt modelId="{0C607D23-65A4-44C3-A700-6A5C4F537188}" type="pres">
      <dgm:prSet presAssocID="{2E62801B-ADB9-4961-9D04-ABD652D1496B}" presName="sp" presStyleCnt="0"/>
      <dgm:spPr/>
    </dgm:pt>
    <dgm:pt modelId="{A81B926B-0BF8-4A98-8A84-FC7860A7F772}" type="pres">
      <dgm:prSet presAssocID="{A5B4B95E-A255-453F-9CE1-925945C53205}" presName="linNode" presStyleCnt="0"/>
      <dgm:spPr/>
    </dgm:pt>
    <dgm:pt modelId="{C1FF782A-EACB-4887-870E-DC639E03FD68}" type="pres">
      <dgm:prSet presAssocID="{A5B4B95E-A255-453F-9CE1-925945C53205}" presName="parentText" presStyleLbl="node1" presStyleIdx="11" presStyleCnt="14">
        <dgm:presLayoutVars>
          <dgm:chMax val="1"/>
          <dgm:bulletEnabled val="1"/>
        </dgm:presLayoutVars>
      </dgm:prSet>
      <dgm:spPr/>
    </dgm:pt>
    <dgm:pt modelId="{351AE42E-45E6-474E-A8E1-1A4FF1AA5F93}" type="pres">
      <dgm:prSet presAssocID="{158024A5-ECD0-41D2-B7A2-5EC7A6470FFB}" presName="sp" presStyleCnt="0"/>
      <dgm:spPr/>
    </dgm:pt>
    <dgm:pt modelId="{122FDBA4-25E7-4AA4-8500-33A3E3221142}" type="pres">
      <dgm:prSet presAssocID="{D8C46A92-CDA7-4F1D-A700-20D91FE4B05A}" presName="linNode" presStyleCnt="0"/>
      <dgm:spPr/>
    </dgm:pt>
    <dgm:pt modelId="{66FD5CB8-7B7B-42A6-A6EC-A67530BFFEE5}" type="pres">
      <dgm:prSet presAssocID="{D8C46A92-CDA7-4F1D-A700-20D91FE4B05A}" presName="parentText" presStyleLbl="node1" presStyleIdx="12" presStyleCnt="14">
        <dgm:presLayoutVars>
          <dgm:chMax val="1"/>
          <dgm:bulletEnabled val="1"/>
        </dgm:presLayoutVars>
      </dgm:prSet>
      <dgm:spPr/>
    </dgm:pt>
    <dgm:pt modelId="{38B682A1-1415-499B-AF7F-29E33E5012AA}" type="pres">
      <dgm:prSet presAssocID="{81D2714B-99E8-4976-9FF1-E62B81ADA37F}" presName="sp" presStyleCnt="0"/>
      <dgm:spPr/>
    </dgm:pt>
    <dgm:pt modelId="{5863DE33-78FB-4D53-8D39-84B025A192A9}" type="pres">
      <dgm:prSet presAssocID="{593C6DDA-11DD-49B8-9E97-967B2AFCF22A}" presName="linNode" presStyleCnt="0"/>
      <dgm:spPr/>
    </dgm:pt>
    <dgm:pt modelId="{5F72318C-9A4B-4B4B-AFA6-CE7B12AD9AD7}" type="pres">
      <dgm:prSet presAssocID="{593C6DDA-11DD-49B8-9E97-967B2AFCF22A}" presName="parentText" presStyleLbl="node1" presStyleIdx="13" presStyleCnt="14">
        <dgm:presLayoutVars>
          <dgm:chMax val="1"/>
          <dgm:bulletEnabled val="1"/>
        </dgm:presLayoutVars>
      </dgm:prSet>
      <dgm:spPr/>
    </dgm:pt>
  </dgm:ptLst>
  <dgm:cxnLst>
    <dgm:cxn modelId="{5A092E04-43E5-415E-90E5-B8973049BA71}" type="presOf" srcId="{FC33BEE3-1D5B-44B5-A074-8F2971FCE5F8}" destId="{CB7A3568-6094-4098-BBC7-983891D9F286}" srcOrd="0" destOrd="0" presId="urn:microsoft.com/office/officeart/2005/8/layout/vList5"/>
    <dgm:cxn modelId="{E9507019-9E98-4F6B-8695-4A7DDAE1CCBA}" srcId="{E001C124-28A0-4BB4-9285-21E937ADD4E8}" destId="{FC33BEE3-1D5B-44B5-A074-8F2971FCE5F8}" srcOrd="2" destOrd="0" parTransId="{3D1DEA60-826C-45D3-90E5-B704269CDD04}" sibTransId="{1FE33C65-1DFB-450A-AD40-F7BAC7BECB30}"/>
    <dgm:cxn modelId="{153A401B-7BF8-486C-A5DD-00262C74AB9F}" type="presOf" srcId="{70C8CD7C-CB1B-4808-AF9B-2D5F5C6B6757}" destId="{6448117D-A975-46C9-AA85-E5683D966A88}" srcOrd="0" destOrd="0" presId="urn:microsoft.com/office/officeart/2005/8/layout/vList5"/>
    <dgm:cxn modelId="{4D0D3731-E76C-478E-9049-1829263AB03B}" srcId="{E001C124-28A0-4BB4-9285-21E937ADD4E8}" destId="{AD285435-FCEA-442E-9D2E-031769C62C7D}" srcOrd="5" destOrd="0" parTransId="{6DFF0976-B2C2-48B1-ACDD-CC6A0E382E4C}" sibTransId="{B16ECCB3-D9F9-4549-906A-35169568C677}"/>
    <dgm:cxn modelId="{E6A55C32-F28F-4C62-A698-E383057DA49F}" type="presOf" srcId="{A5B4B95E-A255-453F-9CE1-925945C53205}" destId="{C1FF782A-EACB-4887-870E-DC639E03FD68}" srcOrd="0" destOrd="0" presId="urn:microsoft.com/office/officeart/2005/8/layout/vList5"/>
    <dgm:cxn modelId="{3A68A93D-AF6F-4EEF-83E6-E135F93A01AD}" type="presOf" srcId="{CF00F27E-13FD-408D-93E8-2E936C662A2B}" destId="{C30FA36C-6D1E-4D08-B865-E96679826060}" srcOrd="0" destOrd="0" presId="urn:microsoft.com/office/officeart/2005/8/layout/vList5"/>
    <dgm:cxn modelId="{4E0A125D-A86D-4BB7-8046-36EF84C3A34D}" type="presOf" srcId="{10C94DCB-15ED-448E-9440-307D5FBD28A2}" destId="{1F54B317-A710-48FD-A3F1-F91FFB232146}" srcOrd="0" destOrd="0" presId="urn:microsoft.com/office/officeart/2005/8/layout/vList5"/>
    <dgm:cxn modelId="{42D24C65-0B7D-4E13-9FD8-013734B54FB1}" type="presOf" srcId="{E001C124-28A0-4BB4-9285-21E937ADD4E8}" destId="{09DF8A07-24DF-47DC-BE2B-4220E7F8A981}" srcOrd="0" destOrd="0" presId="urn:microsoft.com/office/officeart/2005/8/layout/vList5"/>
    <dgm:cxn modelId="{8E74D647-DB08-4824-9FCF-C49B66D3486F}" type="presOf" srcId="{EAD4DFC4-116C-45F2-982F-7186538AFB60}" destId="{9374C632-D18B-47F1-8CBA-5544EEE4C469}" srcOrd="0" destOrd="0" presId="urn:microsoft.com/office/officeart/2005/8/layout/vList5"/>
    <dgm:cxn modelId="{F4B3934B-F81A-452E-BC4C-1870B5692E23}" srcId="{E001C124-28A0-4BB4-9285-21E937ADD4E8}" destId="{83EAF525-E48B-451C-B3FA-527E39462D47}" srcOrd="10" destOrd="0" parTransId="{84947B53-31D9-4307-99FE-38DF033378FD}" sibTransId="{2E62801B-ADB9-4961-9D04-ABD652D1496B}"/>
    <dgm:cxn modelId="{58741650-9C91-4904-BC39-89C05FE3F866}" srcId="{E001C124-28A0-4BB4-9285-21E937ADD4E8}" destId="{6F0AA503-FB74-4056-927A-39EE22336C7E}" srcOrd="9" destOrd="0" parTransId="{73332D31-B70C-4B9A-B140-5B5AE7204829}" sibTransId="{086FACEB-B301-47D2-B030-4C6BFC6EBA18}"/>
    <dgm:cxn modelId="{0D2E5C77-BB63-4C00-A9C5-FFC20ECD3DE1}" srcId="{E001C124-28A0-4BB4-9285-21E937ADD4E8}" destId="{A5B4B95E-A255-453F-9CE1-925945C53205}" srcOrd="11" destOrd="0" parTransId="{8A9C8171-4CA8-46B0-9003-8C367082BC4D}" sibTransId="{158024A5-ECD0-41D2-B7A2-5EC7A6470FFB}"/>
    <dgm:cxn modelId="{23EF0559-686E-4609-822F-9003FC2AE814}" type="presOf" srcId="{D8C46A92-CDA7-4F1D-A700-20D91FE4B05A}" destId="{66FD5CB8-7B7B-42A6-A6EC-A67530BFFEE5}" srcOrd="0" destOrd="0" presId="urn:microsoft.com/office/officeart/2005/8/layout/vList5"/>
    <dgm:cxn modelId="{68F4127D-91F4-4BC5-87BA-8F3765B39FFB}" type="presOf" srcId="{AD285435-FCEA-442E-9D2E-031769C62C7D}" destId="{996463ED-39F7-40C3-85DB-9562343D4761}" srcOrd="0" destOrd="0" presId="urn:microsoft.com/office/officeart/2005/8/layout/vList5"/>
    <dgm:cxn modelId="{C4F6FF8A-E70E-4D43-9C36-50BF3309CE3F}" type="presOf" srcId="{EF44BE86-3510-4A91-8969-E6B606CFB601}" destId="{1E6E028E-9350-41DC-B1BF-B79236AC7143}" srcOrd="0" destOrd="0" presId="urn:microsoft.com/office/officeart/2005/8/layout/vList5"/>
    <dgm:cxn modelId="{01712E9E-FA9A-4A57-8520-7E38D48AA1FD}" srcId="{E001C124-28A0-4BB4-9285-21E937ADD4E8}" destId="{10603D47-E399-447D-AF7B-7ECFCD68F5CB}" srcOrd="8" destOrd="0" parTransId="{86A87DC4-EE6A-45E1-8A87-1085A04A2F56}" sibTransId="{93A79A72-A277-4235-AA2D-A230D35A08A1}"/>
    <dgm:cxn modelId="{9137F69F-EC08-4B3E-A793-E82719F75A42}" srcId="{E001C124-28A0-4BB4-9285-21E937ADD4E8}" destId="{593C6DDA-11DD-49B8-9E97-967B2AFCF22A}" srcOrd="13" destOrd="0" parTransId="{B578CD08-69AA-455F-9C23-EF25D62D7DAF}" sibTransId="{CCDA509A-A5EF-490C-AC5F-F5387F8975DF}"/>
    <dgm:cxn modelId="{22C330A3-6A57-47D8-9138-B1D5D33D86DA}" srcId="{E001C124-28A0-4BB4-9285-21E937ADD4E8}" destId="{EAD4DFC4-116C-45F2-982F-7186538AFB60}" srcOrd="4" destOrd="0" parTransId="{0D8E8461-6AF7-4382-BF3F-2328DA4ED12B}" sibTransId="{8D880768-424A-42E5-82CF-303F1842407B}"/>
    <dgm:cxn modelId="{4C8A6CA4-10EC-49B3-AF80-6E881352F72B}" srcId="{E001C124-28A0-4BB4-9285-21E937ADD4E8}" destId="{10C94DCB-15ED-448E-9440-307D5FBD28A2}" srcOrd="1" destOrd="0" parTransId="{277D706B-53FD-466D-95A2-0AB89C0DA5B5}" sibTransId="{A6FDEBAA-8A07-4484-B576-E504F9E9B6C9}"/>
    <dgm:cxn modelId="{227E1CB0-BD33-4EAE-83C4-B9974A38829E}" srcId="{E001C124-28A0-4BB4-9285-21E937ADD4E8}" destId="{CF00F27E-13FD-408D-93E8-2E936C662A2B}" srcOrd="3" destOrd="0" parTransId="{8D46CD2C-5BED-459F-8DC9-6F124A25CDDA}" sibTransId="{5255ED7F-0287-4838-A213-16BB7B08AA43}"/>
    <dgm:cxn modelId="{F14C4FB0-893B-4CDC-811D-3526CECEBAC3}" srcId="{E001C124-28A0-4BB4-9285-21E937ADD4E8}" destId="{D8C46A92-CDA7-4F1D-A700-20D91FE4B05A}" srcOrd="12" destOrd="0" parTransId="{8597C748-CBDA-46B1-93D0-D415898F5C7B}" sibTransId="{81D2714B-99E8-4976-9FF1-E62B81ADA37F}"/>
    <dgm:cxn modelId="{631DDAC1-BDB4-4236-A594-513305D182E2}" srcId="{E001C124-28A0-4BB4-9285-21E937ADD4E8}" destId="{EF44BE86-3510-4A91-8969-E6B606CFB601}" srcOrd="6" destOrd="0" parTransId="{54ED954D-4BEF-4D6F-9975-57B49E2E7068}" sibTransId="{8ABDB91E-9791-4032-881E-1DE90328D0EF}"/>
    <dgm:cxn modelId="{FC3D0CD3-C154-47E4-90E5-A5BB485266E4}" type="presOf" srcId="{10603D47-E399-447D-AF7B-7ECFCD68F5CB}" destId="{26F5D9B8-A7BB-41A5-823D-875C2443AC7D}" srcOrd="0" destOrd="0" presId="urn:microsoft.com/office/officeart/2005/8/layout/vList5"/>
    <dgm:cxn modelId="{E203CADE-6834-45AE-9860-29D5BC9B627A}" type="presOf" srcId="{6F0AA503-FB74-4056-927A-39EE22336C7E}" destId="{DAF16561-A178-4F8F-976D-F0CF74827297}" srcOrd="0" destOrd="0" presId="urn:microsoft.com/office/officeart/2005/8/layout/vList5"/>
    <dgm:cxn modelId="{AD5805EA-E6B0-48F1-A287-DFB6C165E12A}" srcId="{E001C124-28A0-4BB4-9285-21E937ADD4E8}" destId="{70C8CD7C-CB1B-4808-AF9B-2D5F5C6B6757}" srcOrd="0" destOrd="0" parTransId="{19D04820-6F39-43D2-BD85-57066870C6DA}" sibTransId="{92BBAAAF-CCA8-43C4-9B96-C9FDE16142F3}"/>
    <dgm:cxn modelId="{789B55ED-FA12-40C7-9BE1-AA8CC7D3A3A5}" type="presOf" srcId="{593C6DDA-11DD-49B8-9E97-967B2AFCF22A}" destId="{5F72318C-9A4B-4B4B-AFA6-CE7B12AD9AD7}" srcOrd="0" destOrd="0" presId="urn:microsoft.com/office/officeart/2005/8/layout/vList5"/>
    <dgm:cxn modelId="{1D72E0EE-80D4-4199-9F61-79315705E5D8}" type="presOf" srcId="{83EAF525-E48B-451C-B3FA-527E39462D47}" destId="{E0819123-425A-427E-B273-5232D6FA39AB}" srcOrd="0" destOrd="0" presId="urn:microsoft.com/office/officeart/2005/8/layout/vList5"/>
    <dgm:cxn modelId="{2E14C0F1-D045-4CAE-A9C7-3AA70759AF50}" type="presOf" srcId="{58178BDF-5568-4457-9E28-BB2046025A22}" destId="{EC6076AA-C6BF-4E8B-B7E1-C74B973844C9}" srcOrd="0" destOrd="0" presId="urn:microsoft.com/office/officeart/2005/8/layout/vList5"/>
    <dgm:cxn modelId="{00E7EFFE-F92C-426F-81A6-807238E48782}" srcId="{E001C124-28A0-4BB4-9285-21E937ADD4E8}" destId="{58178BDF-5568-4457-9E28-BB2046025A22}" srcOrd="7" destOrd="0" parTransId="{99AC24EE-CAC0-4161-88F3-1B2040418EA6}" sibTransId="{70DA1300-D203-4947-A88A-0ABFA2916121}"/>
    <dgm:cxn modelId="{EBEA3535-5AA0-4D22-8D3A-A165317F5C3E}" type="presParOf" srcId="{09DF8A07-24DF-47DC-BE2B-4220E7F8A981}" destId="{B7822D3F-E79D-4FFD-8316-6069F2D2FBD1}" srcOrd="0" destOrd="0" presId="urn:microsoft.com/office/officeart/2005/8/layout/vList5"/>
    <dgm:cxn modelId="{D84DE1D4-5B8F-4953-A151-53EC53A6EA8F}" type="presParOf" srcId="{B7822D3F-E79D-4FFD-8316-6069F2D2FBD1}" destId="{6448117D-A975-46C9-AA85-E5683D966A88}" srcOrd="0" destOrd="0" presId="urn:microsoft.com/office/officeart/2005/8/layout/vList5"/>
    <dgm:cxn modelId="{1148189C-97FA-4F49-ADA7-7813A2432936}" type="presParOf" srcId="{09DF8A07-24DF-47DC-BE2B-4220E7F8A981}" destId="{A810B0F3-4150-4F48-82C9-5540D24342F0}" srcOrd="1" destOrd="0" presId="urn:microsoft.com/office/officeart/2005/8/layout/vList5"/>
    <dgm:cxn modelId="{E6718238-AD83-48BA-84EC-A59759A6D8E9}" type="presParOf" srcId="{09DF8A07-24DF-47DC-BE2B-4220E7F8A981}" destId="{94E62A05-E38B-4C9B-9F7E-836CE5053D60}" srcOrd="2" destOrd="0" presId="urn:microsoft.com/office/officeart/2005/8/layout/vList5"/>
    <dgm:cxn modelId="{BC7CF41B-68F7-4863-B451-34B1FFC617C3}" type="presParOf" srcId="{94E62A05-E38B-4C9B-9F7E-836CE5053D60}" destId="{1F54B317-A710-48FD-A3F1-F91FFB232146}" srcOrd="0" destOrd="0" presId="urn:microsoft.com/office/officeart/2005/8/layout/vList5"/>
    <dgm:cxn modelId="{90FA083C-412A-4624-8C0B-76F4AFA35445}" type="presParOf" srcId="{09DF8A07-24DF-47DC-BE2B-4220E7F8A981}" destId="{245FA615-68DC-43E6-9AEE-F4A5AC8A5329}" srcOrd="3" destOrd="0" presId="urn:microsoft.com/office/officeart/2005/8/layout/vList5"/>
    <dgm:cxn modelId="{C35F3F89-A413-4F57-B504-6E5C171C969C}" type="presParOf" srcId="{09DF8A07-24DF-47DC-BE2B-4220E7F8A981}" destId="{22EEBB7A-4CA3-4874-AE7C-ED9D06DBF953}" srcOrd="4" destOrd="0" presId="urn:microsoft.com/office/officeart/2005/8/layout/vList5"/>
    <dgm:cxn modelId="{51248D01-9A93-42C6-A359-A68ECD4B58D3}" type="presParOf" srcId="{22EEBB7A-4CA3-4874-AE7C-ED9D06DBF953}" destId="{CB7A3568-6094-4098-BBC7-983891D9F286}" srcOrd="0" destOrd="0" presId="urn:microsoft.com/office/officeart/2005/8/layout/vList5"/>
    <dgm:cxn modelId="{9F882640-9EBB-4B8D-BEFF-5C7A6307464D}" type="presParOf" srcId="{09DF8A07-24DF-47DC-BE2B-4220E7F8A981}" destId="{596EBEE5-9EF7-4BB2-A75C-BEA1A5CE18EE}" srcOrd="5" destOrd="0" presId="urn:microsoft.com/office/officeart/2005/8/layout/vList5"/>
    <dgm:cxn modelId="{60118D4C-295B-4AFB-8F7A-9B0749F8BB6D}" type="presParOf" srcId="{09DF8A07-24DF-47DC-BE2B-4220E7F8A981}" destId="{32F81BF4-2BF6-41DE-93F0-C8B5253FE26D}" srcOrd="6" destOrd="0" presId="urn:microsoft.com/office/officeart/2005/8/layout/vList5"/>
    <dgm:cxn modelId="{43F35A53-21CB-49A8-9528-29C03846C54C}" type="presParOf" srcId="{32F81BF4-2BF6-41DE-93F0-C8B5253FE26D}" destId="{C30FA36C-6D1E-4D08-B865-E96679826060}" srcOrd="0" destOrd="0" presId="urn:microsoft.com/office/officeart/2005/8/layout/vList5"/>
    <dgm:cxn modelId="{C7B668FD-CF0E-41A2-832C-7B4F0BD946FF}" type="presParOf" srcId="{09DF8A07-24DF-47DC-BE2B-4220E7F8A981}" destId="{106F7089-143D-42C0-8062-9F72FC5F6537}" srcOrd="7" destOrd="0" presId="urn:microsoft.com/office/officeart/2005/8/layout/vList5"/>
    <dgm:cxn modelId="{E068997F-AE07-47F9-B4A4-E1AADB4B2B6A}" type="presParOf" srcId="{09DF8A07-24DF-47DC-BE2B-4220E7F8A981}" destId="{65768206-3022-47FD-8F13-5DEAD2F63943}" srcOrd="8" destOrd="0" presId="urn:microsoft.com/office/officeart/2005/8/layout/vList5"/>
    <dgm:cxn modelId="{DA9DD134-4413-4AE1-A845-B2D55498F151}" type="presParOf" srcId="{65768206-3022-47FD-8F13-5DEAD2F63943}" destId="{9374C632-D18B-47F1-8CBA-5544EEE4C469}" srcOrd="0" destOrd="0" presId="urn:microsoft.com/office/officeart/2005/8/layout/vList5"/>
    <dgm:cxn modelId="{0464C62D-1956-4470-B848-D12EC559A075}" type="presParOf" srcId="{09DF8A07-24DF-47DC-BE2B-4220E7F8A981}" destId="{5E48E092-327A-44F0-A5BE-F2A618331C40}" srcOrd="9" destOrd="0" presId="urn:microsoft.com/office/officeart/2005/8/layout/vList5"/>
    <dgm:cxn modelId="{ACFDAE5D-D2D4-4FAB-B2B3-E9FE27911C4A}" type="presParOf" srcId="{09DF8A07-24DF-47DC-BE2B-4220E7F8A981}" destId="{DAFD134B-A15A-41B1-8040-4F93167939D8}" srcOrd="10" destOrd="0" presId="urn:microsoft.com/office/officeart/2005/8/layout/vList5"/>
    <dgm:cxn modelId="{AA5F894E-760C-4247-A725-9D7B29B46375}" type="presParOf" srcId="{DAFD134B-A15A-41B1-8040-4F93167939D8}" destId="{996463ED-39F7-40C3-85DB-9562343D4761}" srcOrd="0" destOrd="0" presId="urn:microsoft.com/office/officeart/2005/8/layout/vList5"/>
    <dgm:cxn modelId="{DBBC3AC5-6040-4B4B-8A76-976E8C3E9C12}" type="presParOf" srcId="{09DF8A07-24DF-47DC-BE2B-4220E7F8A981}" destId="{DB14F709-F2C7-4A90-84C1-BECA9FBA96B0}" srcOrd="11" destOrd="0" presId="urn:microsoft.com/office/officeart/2005/8/layout/vList5"/>
    <dgm:cxn modelId="{1943910A-8BBF-4A97-9307-8DDBE2F00B51}" type="presParOf" srcId="{09DF8A07-24DF-47DC-BE2B-4220E7F8A981}" destId="{7FCDDAC8-0D2D-4DC1-8A4A-985C9B4D498D}" srcOrd="12" destOrd="0" presId="urn:microsoft.com/office/officeart/2005/8/layout/vList5"/>
    <dgm:cxn modelId="{6C20FC13-2B63-4644-9111-2C48D9ED983D}" type="presParOf" srcId="{7FCDDAC8-0D2D-4DC1-8A4A-985C9B4D498D}" destId="{1E6E028E-9350-41DC-B1BF-B79236AC7143}" srcOrd="0" destOrd="0" presId="urn:microsoft.com/office/officeart/2005/8/layout/vList5"/>
    <dgm:cxn modelId="{6489CADE-5F03-4C55-82D5-D2F7050A75E4}" type="presParOf" srcId="{09DF8A07-24DF-47DC-BE2B-4220E7F8A981}" destId="{5761C954-13D3-440D-9ACE-301A3C6AD544}" srcOrd="13" destOrd="0" presId="urn:microsoft.com/office/officeart/2005/8/layout/vList5"/>
    <dgm:cxn modelId="{5AA30333-53E6-4DA2-8F25-88A4E28A41E8}" type="presParOf" srcId="{09DF8A07-24DF-47DC-BE2B-4220E7F8A981}" destId="{799BEA18-CAAC-4636-8806-76B0BF7C8C5D}" srcOrd="14" destOrd="0" presId="urn:microsoft.com/office/officeart/2005/8/layout/vList5"/>
    <dgm:cxn modelId="{12DCA9BE-1AF6-4842-9E4B-EC96D1201A4C}" type="presParOf" srcId="{799BEA18-CAAC-4636-8806-76B0BF7C8C5D}" destId="{EC6076AA-C6BF-4E8B-B7E1-C74B973844C9}" srcOrd="0" destOrd="0" presId="urn:microsoft.com/office/officeart/2005/8/layout/vList5"/>
    <dgm:cxn modelId="{89809563-EA10-4283-A9B3-B1A14A479BD8}" type="presParOf" srcId="{09DF8A07-24DF-47DC-BE2B-4220E7F8A981}" destId="{BC967D21-EA6E-4659-970E-84248555AB55}" srcOrd="15" destOrd="0" presId="urn:microsoft.com/office/officeart/2005/8/layout/vList5"/>
    <dgm:cxn modelId="{108424AA-AD13-4217-AE7C-DB6DC1E24EEA}" type="presParOf" srcId="{09DF8A07-24DF-47DC-BE2B-4220E7F8A981}" destId="{06EF3308-A556-447E-9A98-E58A15F11169}" srcOrd="16" destOrd="0" presId="urn:microsoft.com/office/officeart/2005/8/layout/vList5"/>
    <dgm:cxn modelId="{89630767-1302-4256-B067-1E0E59164E4C}" type="presParOf" srcId="{06EF3308-A556-447E-9A98-E58A15F11169}" destId="{26F5D9B8-A7BB-41A5-823D-875C2443AC7D}" srcOrd="0" destOrd="0" presId="urn:microsoft.com/office/officeart/2005/8/layout/vList5"/>
    <dgm:cxn modelId="{EB7C09DB-CDED-43F6-B906-B2D81B3F8C60}" type="presParOf" srcId="{09DF8A07-24DF-47DC-BE2B-4220E7F8A981}" destId="{DD95C10B-B671-4106-8F62-DD453B630BAB}" srcOrd="17" destOrd="0" presId="urn:microsoft.com/office/officeart/2005/8/layout/vList5"/>
    <dgm:cxn modelId="{E3AC6FD2-AB4E-4851-BB18-058CEB9C80F0}" type="presParOf" srcId="{09DF8A07-24DF-47DC-BE2B-4220E7F8A981}" destId="{34527724-35C0-429C-B1E8-4308B753CCF9}" srcOrd="18" destOrd="0" presId="urn:microsoft.com/office/officeart/2005/8/layout/vList5"/>
    <dgm:cxn modelId="{59B11B4A-80F9-4927-95BD-DD53A59406CD}" type="presParOf" srcId="{34527724-35C0-429C-B1E8-4308B753CCF9}" destId="{DAF16561-A178-4F8F-976D-F0CF74827297}" srcOrd="0" destOrd="0" presId="urn:microsoft.com/office/officeart/2005/8/layout/vList5"/>
    <dgm:cxn modelId="{30CA70D3-F89A-433D-802A-5186C02345A7}" type="presParOf" srcId="{09DF8A07-24DF-47DC-BE2B-4220E7F8A981}" destId="{917AAF77-F428-4A88-9B0D-0AB4579E115F}" srcOrd="19" destOrd="0" presId="urn:microsoft.com/office/officeart/2005/8/layout/vList5"/>
    <dgm:cxn modelId="{6EB7D9C2-2D36-4B18-AD21-3F86470F5968}" type="presParOf" srcId="{09DF8A07-24DF-47DC-BE2B-4220E7F8A981}" destId="{ECE3A7A4-B4FC-472B-98F5-9BD17817146D}" srcOrd="20" destOrd="0" presId="urn:microsoft.com/office/officeart/2005/8/layout/vList5"/>
    <dgm:cxn modelId="{1E511C39-35BF-4846-87E7-76AEFB0DA65D}" type="presParOf" srcId="{ECE3A7A4-B4FC-472B-98F5-9BD17817146D}" destId="{E0819123-425A-427E-B273-5232D6FA39AB}" srcOrd="0" destOrd="0" presId="urn:microsoft.com/office/officeart/2005/8/layout/vList5"/>
    <dgm:cxn modelId="{DD78A258-B1D6-4AD6-A2D5-11EF460F8271}" type="presParOf" srcId="{09DF8A07-24DF-47DC-BE2B-4220E7F8A981}" destId="{0C607D23-65A4-44C3-A700-6A5C4F537188}" srcOrd="21" destOrd="0" presId="urn:microsoft.com/office/officeart/2005/8/layout/vList5"/>
    <dgm:cxn modelId="{313B6D7D-F296-4071-9B1D-B9FC1FD9D879}" type="presParOf" srcId="{09DF8A07-24DF-47DC-BE2B-4220E7F8A981}" destId="{A81B926B-0BF8-4A98-8A84-FC7860A7F772}" srcOrd="22" destOrd="0" presId="urn:microsoft.com/office/officeart/2005/8/layout/vList5"/>
    <dgm:cxn modelId="{671F7484-9B3C-4DCA-A89E-736ED24AD6C5}" type="presParOf" srcId="{A81B926B-0BF8-4A98-8A84-FC7860A7F772}" destId="{C1FF782A-EACB-4887-870E-DC639E03FD68}" srcOrd="0" destOrd="0" presId="urn:microsoft.com/office/officeart/2005/8/layout/vList5"/>
    <dgm:cxn modelId="{C30C80BB-8BCE-49BC-BF44-FCA1B95E8FC6}" type="presParOf" srcId="{09DF8A07-24DF-47DC-BE2B-4220E7F8A981}" destId="{351AE42E-45E6-474E-A8E1-1A4FF1AA5F93}" srcOrd="23" destOrd="0" presId="urn:microsoft.com/office/officeart/2005/8/layout/vList5"/>
    <dgm:cxn modelId="{26F90300-0F18-4CA2-BB36-3372A2D2FCB3}" type="presParOf" srcId="{09DF8A07-24DF-47DC-BE2B-4220E7F8A981}" destId="{122FDBA4-25E7-4AA4-8500-33A3E3221142}" srcOrd="24" destOrd="0" presId="urn:microsoft.com/office/officeart/2005/8/layout/vList5"/>
    <dgm:cxn modelId="{956D2D23-E08F-47A0-B396-C061BC9226AA}" type="presParOf" srcId="{122FDBA4-25E7-4AA4-8500-33A3E3221142}" destId="{66FD5CB8-7B7B-42A6-A6EC-A67530BFFEE5}" srcOrd="0" destOrd="0" presId="urn:microsoft.com/office/officeart/2005/8/layout/vList5"/>
    <dgm:cxn modelId="{93B02927-AA9C-422B-84DC-B0874BE43539}" type="presParOf" srcId="{09DF8A07-24DF-47DC-BE2B-4220E7F8A981}" destId="{38B682A1-1415-499B-AF7F-29E33E5012AA}" srcOrd="25" destOrd="0" presId="urn:microsoft.com/office/officeart/2005/8/layout/vList5"/>
    <dgm:cxn modelId="{4A8C2919-997E-4694-8376-69B9B79D9DAB}" type="presParOf" srcId="{09DF8A07-24DF-47DC-BE2B-4220E7F8A981}" destId="{5863DE33-78FB-4D53-8D39-84B025A192A9}" srcOrd="26" destOrd="0" presId="urn:microsoft.com/office/officeart/2005/8/layout/vList5"/>
    <dgm:cxn modelId="{E080EB6A-1722-434B-8B26-1FF5AF807EC1}" type="presParOf" srcId="{5863DE33-78FB-4D53-8D39-84B025A192A9}" destId="{5F72318C-9A4B-4B4B-AFA6-CE7B12AD9AD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F0083A-D5FB-4164-8A8A-369B31519134}"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317A3AFB-8D12-409D-B7C8-92CCBABBAD75}">
      <dgm:prSet/>
      <dgm:spPr/>
      <dgm:t>
        <a:bodyPr/>
        <a:lstStyle/>
        <a:p>
          <a:r>
            <a:rPr lang="hr-HR" b="0" i="0"/>
            <a:t>Snimanje Zemljine površine iz daljine</a:t>
          </a:r>
          <a:endParaRPr lang="en-US"/>
        </a:p>
      </dgm:t>
    </dgm:pt>
    <dgm:pt modelId="{CD18A9D3-4AFD-4382-9294-7F6D01AF8489}" type="parTrans" cxnId="{BC69CD89-2D1C-4A65-AAA3-4B0BD7ACF10C}">
      <dgm:prSet/>
      <dgm:spPr/>
      <dgm:t>
        <a:bodyPr/>
        <a:lstStyle/>
        <a:p>
          <a:endParaRPr lang="en-US"/>
        </a:p>
      </dgm:t>
    </dgm:pt>
    <dgm:pt modelId="{8B77AF30-E6A2-4972-A10E-DFD1CE1846E2}" type="sibTrans" cxnId="{BC69CD89-2D1C-4A65-AAA3-4B0BD7ACF10C}">
      <dgm:prSet/>
      <dgm:spPr/>
      <dgm:t>
        <a:bodyPr/>
        <a:lstStyle/>
        <a:p>
          <a:endParaRPr lang="en-US"/>
        </a:p>
      </dgm:t>
    </dgm:pt>
    <dgm:pt modelId="{6E2BA708-29AD-44C0-908D-3F649DAFF683}">
      <dgm:prSet/>
      <dgm:spPr/>
      <dgm:t>
        <a:bodyPr/>
        <a:lstStyle/>
        <a:p>
          <a:r>
            <a:rPr lang="hr-HR"/>
            <a:t>Zapažanje i praćenje pojedinih objekata i predmeta na Zemljinoj površini</a:t>
          </a:r>
          <a:endParaRPr lang="en-US"/>
        </a:p>
      </dgm:t>
    </dgm:pt>
    <dgm:pt modelId="{AA585E9F-C946-41C6-9CCA-E0E64190C341}" type="parTrans" cxnId="{228916F9-729E-4F8B-8D3F-46B04B80F42B}">
      <dgm:prSet/>
      <dgm:spPr/>
      <dgm:t>
        <a:bodyPr/>
        <a:lstStyle/>
        <a:p>
          <a:endParaRPr lang="en-US"/>
        </a:p>
      </dgm:t>
    </dgm:pt>
    <dgm:pt modelId="{20C9EFD3-6130-44B7-82E8-CCD471B1C220}" type="sibTrans" cxnId="{228916F9-729E-4F8B-8D3F-46B04B80F42B}">
      <dgm:prSet/>
      <dgm:spPr/>
      <dgm:t>
        <a:bodyPr/>
        <a:lstStyle/>
        <a:p>
          <a:endParaRPr lang="en-US"/>
        </a:p>
      </dgm:t>
    </dgm:pt>
    <dgm:pt modelId="{0827BDCD-D125-4529-8A02-4969EF46F37B}" type="pres">
      <dgm:prSet presAssocID="{44F0083A-D5FB-4164-8A8A-369B31519134}" presName="linear" presStyleCnt="0">
        <dgm:presLayoutVars>
          <dgm:animLvl val="lvl"/>
          <dgm:resizeHandles val="exact"/>
        </dgm:presLayoutVars>
      </dgm:prSet>
      <dgm:spPr/>
    </dgm:pt>
    <dgm:pt modelId="{DE24547C-A521-4881-B9E5-7E9641F42BDD}" type="pres">
      <dgm:prSet presAssocID="{317A3AFB-8D12-409D-B7C8-92CCBABBAD75}" presName="parentText" presStyleLbl="node1" presStyleIdx="0" presStyleCnt="2">
        <dgm:presLayoutVars>
          <dgm:chMax val="0"/>
          <dgm:bulletEnabled val="1"/>
        </dgm:presLayoutVars>
      </dgm:prSet>
      <dgm:spPr/>
    </dgm:pt>
    <dgm:pt modelId="{637D8564-09F3-4C0E-817A-9620CA5236A4}" type="pres">
      <dgm:prSet presAssocID="{8B77AF30-E6A2-4972-A10E-DFD1CE1846E2}" presName="spacer" presStyleCnt="0"/>
      <dgm:spPr/>
    </dgm:pt>
    <dgm:pt modelId="{4231574F-598A-4180-82E7-AB4AB922D006}" type="pres">
      <dgm:prSet presAssocID="{6E2BA708-29AD-44C0-908D-3F649DAFF683}" presName="parentText" presStyleLbl="node1" presStyleIdx="1" presStyleCnt="2">
        <dgm:presLayoutVars>
          <dgm:chMax val="0"/>
          <dgm:bulletEnabled val="1"/>
        </dgm:presLayoutVars>
      </dgm:prSet>
      <dgm:spPr/>
    </dgm:pt>
  </dgm:ptLst>
  <dgm:cxnLst>
    <dgm:cxn modelId="{FDEED953-86D1-4617-B365-873228B2AB00}" type="presOf" srcId="{6E2BA708-29AD-44C0-908D-3F649DAFF683}" destId="{4231574F-598A-4180-82E7-AB4AB922D006}" srcOrd="0" destOrd="0" presId="urn:microsoft.com/office/officeart/2005/8/layout/vList2"/>
    <dgm:cxn modelId="{BC69CD89-2D1C-4A65-AAA3-4B0BD7ACF10C}" srcId="{44F0083A-D5FB-4164-8A8A-369B31519134}" destId="{317A3AFB-8D12-409D-B7C8-92CCBABBAD75}" srcOrd="0" destOrd="0" parTransId="{CD18A9D3-4AFD-4382-9294-7F6D01AF8489}" sibTransId="{8B77AF30-E6A2-4972-A10E-DFD1CE1846E2}"/>
    <dgm:cxn modelId="{BE2D249E-1F3E-480F-A9CA-4CA88CB85A71}" type="presOf" srcId="{44F0083A-D5FB-4164-8A8A-369B31519134}" destId="{0827BDCD-D125-4529-8A02-4969EF46F37B}" srcOrd="0" destOrd="0" presId="urn:microsoft.com/office/officeart/2005/8/layout/vList2"/>
    <dgm:cxn modelId="{66FE629E-6807-446E-96CF-19E609AF5FF1}" type="presOf" srcId="{317A3AFB-8D12-409D-B7C8-92CCBABBAD75}" destId="{DE24547C-A521-4881-B9E5-7E9641F42BDD}" srcOrd="0" destOrd="0" presId="urn:microsoft.com/office/officeart/2005/8/layout/vList2"/>
    <dgm:cxn modelId="{228916F9-729E-4F8B-8D3F-46B04B80F42B}" srcId="{44F0083A-D5FB-4164-8A8A-369B31519134}" destId="{6E2BA708-29AD-44C0-908D-3F649DAFF683}" srcOrd="1" destOrd="0" parTransId="{AA585E9F-C946-41C6-9CCA-E0E64190C341}" sibTransId="{20C9EFD3-6130-44B7-82E8-CCD471B1C220}"/>
    <dgm:cxn modelId="{FF9D9516-2E4C-46D6-8DB3-01F094FC0783}" type="presParOf" srcId="{0827BDCD-D125-4529-8A02-4969EF46F37B}" destId="{DE24547C-A521-4881-B9E5-7E9641F42BDD}" srcOrd="0" destOrd="0" presId="urn:microsoft.com/office/officeart/2005/8/layout/vList2"/>
    <dgm:cxn modelId="{E2C0CC02-8153-4D18-906D-347756FB1713}" type="presParOf" srcId="{0827BDCD-D125-4529-8A02-4969EF46F37B}" destId="{637D8564-09F3-4C0E-817A-9620CA5236A4}" srcOrd="1" destOrd="0" presId="urn:microsoft.com/office/officeart/2005/8/layout/vList2"/>
    <dgm:cxn modelId="{6AF15678-0BDA-4584-BB54-8ED0919DD22B}" type="presParOf" srcId="{0827BDCD-D125-4529-8A02-4969EF46F37B}" destId="{4231574F-598A-4180-82E7-AB4AB922D00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C2D05B-A9E0-459D-9524-15D21E997E1B}" type="doc">
      <dgm:prSet loTypeId="urn:microsoft.com/office/officeart/2005/8/layout/matrix3" loCatId="matrix" qsTypeId="urn:microsoft.com/office/officeart/2005/8/quickstyle/simple2" qsCatId="simple" csTypeId="urn:microsoft.com/office/officeart/2005/8/colors/colorful1" csCatId="colorful"/>
      <dgm:spPr/>
      <dgm:t>
        <a:bodyPr/>
        <a:lstStyle/>
        <a:p>
          <a:endParaRPr lang="en-US"/>
        </a:p>
      </dgm:t>
    </dgm:pt>
    <dgm:pt modelId="{5F83A75A-2BB6-48F4-8987-C1903656E2F9}">
      <dgm:prSet/>
      <dgm:spPr/>
      <dgm:t>
        <a:bodyPr/>
        <a:lstStyle/>
        <a:p>
          <a:r>
            <a:rPr lang="hr-HR"/>
            <a:t>Fotografski postupak</a:t>
          </a:r>
          <a:endParaRPr lang="en-US"/>
        </a:p>
      </dgm:t>
    </dgm:pt>
    <dgm:pt modelId="{4A6FBB2F-7796-44B3-A7D3-D08088C64BB9}" type="parTrans" cxnId="{4581D61F-949F-4AEE-86CC-1191119CF589}">
      <dgm:prSet/>
      <dgm:spPr/>
      <dgm:t>
        <a:bodyPr/>
        <a:lstStyle/>
        <a:p>
          <a:endParaRPr lang="en-US"/>
        </a:p>
      </dgm:t>
    </dgm:pt>
    <dgm:pt modelId="{5A2A25E4-CA5A-4977-BF64-823BCA6365F7}" type="sibTrans" cxnId="{4581D61F-949F-4AEE-86CC-1191119CF589}">
      <dgm:prSet/>
      <dgm:spPr/>
      <dgm:t>
        <a:bodyPr/>
        <a:lstStyle/>
        <a:p>
          <a:endParaRPr lang="en-US"/>
        </a:p>
      </dgm:t>
    </dgm:pt>
    <dgm:pt modelId="{97ED7967-A03E-439D-9414-5D8408C5BE85}">
      <dgm:prSet/>
      <dgm:spPr/>
      <dgm:t>
        <a:bodyPr/>
        <a:lstStyle/>
        <a:p>
          <a:r>
            <a:rPr lang="hr-HR"/>
            <a:t>Pretraživanje ili skeniranje</a:t>
          </a:r>
          <a:endParaRPr lang="en-US"/>
        </a:p>
      </dgm:t>
    </dgm:pt>
    <dgm:pt modelId="{A761F671-506D-4EAA-A157-45688E505FC7}" type="parTrans" cxnId="{3946BBD0-670E-4A7C-8A76-0592D66A48B2}">
      <dgm:prSet/>
      <dgm:spPr/>
      <dgm:t>
        <a:bodyPr/>
        <a:lstStyle/>
        <a:p>
          <a:endParaRPr lang="en-US"/>
        </a:p>
      </dgm:t>
    </dgm:pt>
    <dgm:pt modelId="{49688477-FC8D-401F-9C87-41D0D7A745D0}" type="sibTrans" cxnId="{3946BBD0-670E-4A7C-8A76-0592D66A48B2}">
      <dgm:prSet/>
      <dgm:spPr/>
      <dgm:t>
        <a:bodyPr/>
        <a:lstStyle/>
        <a:p>
          <a:endParaRPr lang="en-US"/>
        </a:p>
      </dgm:t>
    </dgm:pt>
    <dgm:pt modelId="{1FF51264-FC3E-487E-BED6-32EB49D018D1}">
      <dgm:prSet/>
      <dgm:spPr/>
      <dgm:t>
        <a:bodyPr/>
        <a:lstStyle/>
        <a:p>
          <a:r>
            <a:rPr lang="hr-HR"/>
            <a:t>Radarski postupak</a:t>
          </a:r>
          <a:endParaRPr lang="en-US"/>
        </a:p>
      </dgm:t>
    </dgm:pt>
    <dgm:pt modelId="{6AA2AE97-1059-4C2D-B5EB-77B7885122FB}" type="parTrans" cxnId="{3F8DC337-CF3E-445B-83C9-85950AAE4428}">
      <dgm:prSet/>
      <dgm:spPr/>
      <dgm:t>
        <a:bodyPr/>
        <a:lstStyle/>
        <a:p>
          <a:endParaRPr lang="en-US"/>
        </a:p>
      </dgm:t>
    </dgm:pt>
    <dgm:pt modelId="{BFCBF17A-33BF-499E-99F8-B0317EDEFD23}" type="sibTrans" cxnId="{3F8DC337-CF3E-445B-83C9-85950AAE4428}">
      <dgm:prSet/>
      <dgm:spPr/>
      <dgm:t>
        <a:bodyPr/>
        <a:lstStyle/>
        <a:p>
          <a:endParaRPr lang="en-US"/>
        </a:p>
      </dgm:t>
    </dgm:pt>
    <dgm:pt modelId="{636B1DEF-640F-4F92-A40C-4D2DF678FACE}">
      <dgm:prSet/>
      <dgm:spPr/>
      <dgm:t>
        <a:bodyPr/>
        <a:lstStyle/>
        <a:p>
          <a:r>
            <a:rPr lang="hr-HR"/>
            <a:t>Televizijski postupak</a:t>
          </a:r>
          <a:endParaRPr lang="en-US"/>
        </a:p>
      </dgm:t>
    </dgm:pt>
    <dgm:pt modelId="{4E0729DF-2828-4BD3-BF78-3052C7898AA4}" type="parTrans" cxnId="{9561076D-12FF-4FD9-BDD8-0C1330D335F0}">
      <dgm:prSet/>
      <dgm:spPr/>
      <dgm:t>
        <a:bodyPr/>
        <a:lstStyle/>
        <a:p>
          <a:endParaRPr lang="en-US"/>
        </a:p>
      </dgm:t>
    </dgm:pt>
    <dgm:pt modelId="{3904DC1B-FB78-4573-B880-83AA14294B12}" type="sibTrans" cxnId="{9561076D-12FF-4FD9-BDD8-0C1330D335F0}">
      <dgm:prSet/>
      <dgm:spPr/>
      <dgm:t>
        <a:bodyPr/>
        <a:lstStyle/>
        <a:p>
          <a:endParaRPr lang="en-US"/>
        </a:p>
      </dgm:t>
    </dgm:pt>
    <dgm:pt modelId="{59A46BDB-0AE6-4909-9C76-491CCDFDA535}" type="pres">
      <dgm:prSet presAssocID="{69C2D05B-A9E0-459D-9524-15D21E997E1B}" presName="matrix" presStyleCnt="0">
        <dgm:presLayoutVars>
          <dgm:chMax val="1"/>
          <dgm:dir/>
          <dgm:resizeHandles val="exact"/>
        </dgm:presLayoutVars>
      </dgm:prSet>
      <dgm:spPr/>
    </dgm:pt>
    <dgm:pt modelId="{21E80F4C-A029-4102-98E4-1BB72B7AAB29}" type="pres">
      <dgm:prSet presAssocID="{69C2D05B-A9E0-459D-9524-15D21E997E1B}" presName="diamond" presStyleLbl="bgShp" presStyleIdx="0" presStyleCnt="1"/>
      <dgm:spPr/>
    </dgm:pt>
    <dgm:pt modelId="{F3BDD5C2-E643-4DAF-8AC4-2D80CA540C9D}" type="pres">
      <dgm:prSet presAssocID="{69C2D05B-A9E0-459D-9524-15D21E997E1B}" presName="quad1" presStyleLbl="node1" presStyleIdx="0" presStyleCnt="4">
        <dgm:presLayoutVars>
          <dgm:chMax val="0"/>
          <dgm:chPref val="0"/>
          <dgm:bulletEnabled val="1"/>
        </dgm:presLayoutVars>
      </dgm:prSet>
      <dgm:spPr/>
    </dgm:pt>
    <dgm:pt modelId="{663A8673-F102-466C-BD48-2A5C84FD24DD}" type="pres">
      <dgm:prSet presAssocID="{69C2D05B-A9E0-459D-9524-15D21E997E1B}" presName="quad2" presStyleLbl="node1" presStyleIdx="1" presStyleCnt="4">
        <dgm:presLayoutVars>
          <dgm:chMax val="0"/>
          <dgm:chPref val="0"/>
          <dgm:bulletEnabled val="1"/>
        </dgm:presLayoutVars>
      </dgm:prSet>
      <dgm:spPr/>
    </dgm:pt>
    <dgm:pt modelId="{6D1EA07C-3468-4B19-9FA2-CBD24C30085C}" type="pres">
      <dgm:prSet presAssocID="{69C2D05B-A9E0-459D-9524-15D21E997E1B}" presName="quad3" presStyleLbl="node1" presStyleIdx="2" presStyleCnt="4">
        <dgm:presLayoutVars>
          <dgm:chMax val="0"/>
          <dgm:chPref val="0"/>
          <dgm:bulletEnabled val="1"/>
        </dgm:presLayoutVars>
      </dgm:prSet>
      <dgm:spPr/>
    </dgm:pt>
    <dgm:pt modelId="{4275A9D6-2693-46D3-8E68-3BCA6A60A236}" type="pres">
      <dgm:prSet presAssocID="{69C2D05B-A9E0-459D-9524-15D21E997E1B}" presName="quad4" presStyleLbl="node1" presStyleIdx="3" presStyleCnt="4">
        <dgm:presLayoutVars>
          <dgm:chMax val="0"/>
          <dgm:chPref val="0"/>
          <dgm:bulletEnabled val="1"/>
        </dgm:presLayoutVars>
      </dgm:prSet>
      <dgm:spPr/>
    </dgm:pt>
  </dgm:ptLst>
  <dgm:cxnLst>
    <dgm:cxn modelId="{B19BDF04-E3A7-4500-A29F-57AFF0457EE3}" type="presOf" srcId="{97ED7967-A03E-439D-9414-5D8408C5BE85}" destId="{663A8673-F102-466C-BD48-2A5C84FD24DD}" srcOrd="0" destOrd="0" presId="urn:microsoft.com/office/officeart/2005/8/layout/matrix3"/>
    <dgm:cxn modelId="{CFA5A209-D1CE-4F9C-A6D5-A5D3760D1C00}" type="presOf" srcId="{5F83A75A-2BB6-48F4-8987-C1903656E2F9}" destId="{F3BDD5C2-E643-4DAF-8AC4-2D80CA540C9D}" srcOrd="0" destOrd="0" presId="urn:microsoft.com/office/officeart/2005/8/layout/matrix3"/>
    <dgm:cxn modelId="{4581D61F-949F-4AEE-86CC-1191119CF589}" srcId="{69C2D05B-A9E0-459D-9524-15D21E997E1B}" destId="{5F83A75A-2BB6-48F4-8987-C1903656E2F9}" srcOrd="0" destOrd="0" parTransId="{4A6FBB2F-7796-44B3-A7D3-D08088C64BB9}" sibTransId="{5A2A25E4-CA5A-4977-BF64-823BCA6365F7}"/>
    <dgm:cxn modelId="{F6C6C522-BB21-4AF1-98DA-1A59528ED284}" type="presOf" srcId="{1FF51264-FC3E-487E-BED6-32EB49D018D1}" destId="{6D1EA07C-3468-4B19-9FA2-CBD24C30085C}" srcOrd="0" destOrd="0" presId="urn:microsoft.com/office/officeart/2005/8/layout/matrix3"/>
    <dgm:cxn modelId="{3F8DC337-CF3E-445B-83C9-85950AAE4428}" srcId="{69C2D05B-A9E0-459D-9524-15D21E997E1B}" destId="{1FF51264-FC3E-487E-BED6-32EB49D018D1}" srcOrd="2" destOrd="0" parTransId="{6AA2AE97-1059-4C2D-B5EB-77B7885122FB}" sibTransId="{BFCBF17A-33BF-499E-99F8-B0317EDEFD23}"/>
    <dgm:cxn modelId="{5113A33A-56FB-4CC4-BBB0-BEBBB5C6E608}" type="presOf" srcId="{636B1DEF-640F-4F92-A40C-4D2DF678FACE}" destId="{4275A9D6-2693-46D3-8E68-3BCA6A60A236}" srcOrd="0" destOrd="0" presId="urn:microsoft.com/office/officeart/2005/8/layout/matrix3"/>
    <dgm:cxn modelId="{9561076D-12FF-4FD9-BDD8-0C1330D335F0}" srcId="{69C2D05B-A9E0-459D-9524-15D21E997E1B}" destId="{636B1DEF-640F-4F92-A40C-4D2DF678FACE}" srcOrd="3" destOrd="0" parTransId="{4E0729DF-2828-4BD3-BF78-3052C7898AA4}" sibTransId="{3904DC1B-FB78-4573-B880-83AA14294B12}"/>
    <dgm:cxn modelId="{3946BBD0-670E-4A7C-8A76-0592D66A48B2}" srcId="{69C2D05B-A9E0-459D-9524-15D21E997E1B}" destId="{97ED7967-A03E-439D-9414-5D8408C5BE85}" srcOrd="1" destOrd="0" parTransId="{A761F671-506D-4EAA-A157-45688E505FC7}" sibTransId="{49688477-FC8D-401F-9C87-41D0D7A745D0}"/>
    <dgm:cxn modelId="{A117FBDF-9028-4D54-947C-F2E8047C317F}" type="presOf" srcId="{69C2D05B-A9E0-459D-9524-15D21E997E1B}" destId="{59A46BDB-0AE6-4909-9C76-491CCDFDA535}" srcOrd="0" destOrd="0" presId="urn:microsoft.com/office/officeart/2005/8/layout/matrix3"/>
    <dgm:cxn modelId="{0F7D77F1-68BD-41F0-BBF1-AF6466C053F7}" type="presParOf" srcId="{59A46BDB-0AE6-4909-9C76-491CCDFDA535}" destId="{21E80F4C-A029-4102-98E4-1BB72B7AAB29}" srcOrd="0" destOrd="0" presId="urn:microsoft.com/office/officeart/2005/8/layout/matrix3"/>
    <dgm:cxn modelId="{C9B4EEE3-F023-4B74-AB1B-07B470C540A2}" type="presParOf" srcId="{59A46BDB-0AE6-4909-9C76-491CCDFDA535}" destId="{F3BDD5C2-E643-4DAF-8AC4-2D80CA540C9D}" srcOrd="1" destOrd="0" presId="urn:microsoft.com/office/officeart/2005/8/layout/matrix3"/>
    <dgm:cxn modelId="{1B1DD7C3-BB53-4133-B78F-3A29A9052943}" type="presParOf" srcId="{59A46BDB-0AE6-4909-9C76-491CCDFDA535}" destId="{663A8673-F102-466C-BD48-2A5C84FD24DD}" srcOrd="2" destOrd="0" presId="urn:microsoft.com/office/officeart/2005/8/layout/matrix3"/>
    <dgm:cxn modelId="{32912920-8868-4920-AA81-9E7BD703F055}" type="presParOf" srcId="{59A46BDB-0AE6-4909-9C76-491CCDFDA535}" destId="{6D1EA07C-3468-4B19-9FA2-CBD24C30085C}" srcOrd="3" destOrd="0" presId="urn:microsoft.com/office/officeart/2005/8/layout/matrix3"/>
    <dgm:cxn modelId="{90F583FB-A6FB-4F98-8D8F-592D37CDA9B7}" type="presParOf" srcId="{59A46BDB-0AE6-4909-9C76-491CCDFDA535}" destId="{4275A9D6-2693-46D3-8E68-3BCA6A60A23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8117D-A975-46C9-AA85-E5683D966A88}">
      <dsp:nvSpPr>
        <dsp:cNvPr id="0" name=""/>
        <dsp:cNvSpPr/>
      </dsp:nvSpPr>
      <dsp:spPr>
        <a:xfrm>
          <a:off x="2883407" y="764"/>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Naslov</a:t>
          </a:r>
          <a:endParaRPr lang="en-US" sz="1600" kern="1200"/>
        </a:p>
      </dsp:txBody>
      <dsp:txXfrm>
        <a:off x="2899152" y="16509"/>
        <a:ext cx="3212342" cy="291041"/>
      </dsp:txXfrm>
    </dsp:sp>
    <dsp:sp modelId="{1F54B317-A710-48FD-A3F1-F91FFB232146}">
      <dsp:nvSpPr>
        <dsp:cNvPr id="0" name=""/>
        <dsp:cNvSpPr/>
      </dsp:nvSpPr>
      <dsp:spPr>
        <a:xfrm>
          <a:off x="2883407" y="339422"/>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Motivacija</a:t>
          </a:r>
          <a:endParaRPr lang="en-US" sz="1600" kern="1200"/>
        </a:p>
      </dsp:txBody>
      <dsp:txXfrm>
        <a:off x="2899152" y="355167"/>
        <a:ext cx="3212342" cy="291041"/>
      </dsp:txXfrm>
    </dsp:sp>
    <dsp:sp modelId="{CB7A3568-6094-4098-BBC7-983891D9F286}">
      <dsp:nvSpPr>
        <dsp:cNvPr id="0" name=""/>
        <dsp:cNvSpPr/>
      </dsp:nvSpPr>
      <dsp:spPr>
        <a:xfrm>
          <a:off x="2883407" y="678081"/>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Sadržaj</a:t>
          </a:r>
          <a:endParaRPr lang="en-US" sz="1600" kern="1200"/>
        </a:p>
      </dsp:txBody>
      <dsp:txXfrm>
        <a:off x="2899152" y="693826"/>
        <a:ext cx="3212342" cy="291041"/>
      </dsp:txXfrm>
    </dsp:sp>
    <dsp:sp modelId="{C30FA36C-6D1E-4D08-B865-E96679826060}">
      <dsp:nvSpPr>
        <dsp:cNvPr id="0" name=""/>
        <dsp:cNvSpPr/>
      </dsp:nvSpPr>
      <dsp:spPr>
        <a:xfrm>
          <a:off x="2883407" y="1016739"/>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Uvod – Što je to satelit?</a:t>
          </a:r>
          <a:endParaRPr lang="en-US" sz="1600" kern="1200"/>
        </a:p>
      </dsp:txBody>
      <dsp:txXfrm>
        <a:off x="2899152" y="1032484"/>
        <a:ext cx="3212342" cy="291041"/>
      </dsp:txXfrm>
    </dsp:sp>
    <dsp:sp modelId="{9374C632-D18B-47F1-8CBA-5544EEE4C469}">
      <dsp:nvSpPr>
        <dsp:cNvPr id="0" name=""/>
        <dsp:cNvSpPr/>
      </dsp:nvSpPr>
      <dsp:spPr>
        <a:xfrm>
          <a:off x="2883407" y="1355398"/>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Telekomunikacijski sateliti</a:t>
          </a:r>
          <a:endParaRPr lang="en-US" sz="1600" kern="1200"/>
        </a:p>
      </dsp:txBody>
      <dsp:txXfrm>
        <a:off x="2899152" y="1371143"/>
        <a:ext cx="3212342" cy="291041"/>
      </dsp:txXfrm>
    </dsp:sp>
    <dsp:sp modelId="{996463ED-39F7-40C3-85DB-9562343D4761}">
      <dsp:nvSpPr>
        <dsp:cNvPr id="0" name=""/>
        <dsp:cNvSpPr/>
      </dsp:nvSpPr>
      <dsp:spPr>
        <a:xfrm>
          <a:off x="2883407" y="1694056"/>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Sateliti za daljinska istraživanja</a:t>
          </a:r>
          <a:endParaRPr lang="en-US" sz="1600" kern="1200"/>
        </a:p>
      </dsp:txBody>
      <dsp:txXfrm>
        <a:off x="2899152" y="1709801"/>
        <a:ext cx="3212342" cy="291041"/>
      </dsp:txXfrm>
    </dsp:sp>
    <dsp:sp modelId="{1E6E028E-9350-41DC-B1BF-B79236AC7143}">
      <dsp:nvSpPr>
        <dsp:cNvPr id="0" name=""/>
        <dsp:cNvSpPr/>
      </dsp:nvSpPr>
      <dsp:spPr>
        <a:xfrm>
          <a:off x="2883407" y="2032715"/>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Meteorološki sateliti</a:t>
          </a:r>
          <a:endParaRPr lang="en-US" sz="1600" kern="1200"/>
        </a:p>
      </dsp:txBody>
      <dsp:txXfrm>
        <a:off x="2899152" y="2048460"/>
        <a:ext cx="3212342" cy="291041"/>
      </dsp:txXfrm>
    </dsp:sp>
    <dsp:sp modelId="{EC6076AA-C6BF-4E8B-B7E1-C74B973844C9}">
      <dsp:nvSpPr>
        <dsp:cNvPr id="0" name=""/>
        <dsp:cNvSpPr/>
      </dsp:nvSpPr>
      <dsp:spPr>
        <a:xfrm>
          <a:off x="2883407" y="2371373"/>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Geodetski i geofizički sateliti</a:t>
          </a:r>
          <a:endParaRPr lang="en-US" sz="1600" kern="1200"/>
        </a:p>
      </dsp:txBody>
      <dsp:txXfrm>
        <a:off x="2899152" y="2387118"/>
        <a:ext cx="3212342" cy="291041"/>
      </dsp:txXfrm>
    </dsp:sp>
    <dsp:sp modelId="{26F5D9B8-A7BB-41A5-823D-875C2443AC7D}">
      <dsp:nvSpPr>
        <dsp:cNvPr id="0" name=""/>
        <dsp:cNvSpPr/>
      </dsp:nvSpPr>
      <dsp:spPr>
        <a:xfrm>
          <a:off x="2883407" y="2710032"/>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Navigacijski sateliti</a:t>
          </a:r>
          <a:endParaRPr lang="en-US" sz="1600" kern="1200"/>
        </a:p>
      </dsp:txBody>
      <dsp:txXfrm>
        <a:off x="2899152" y="2725777"/>
        <a:ext cx="3212342" cy="291041"/>
      </dsp:txXfrm>
    </dsp:sp>
    <dsp:sp modelId="{DAF16561-A178-4F8F-976D-F0CF74827297}">
      <dsp:nvSpPr>
        <dsp:cNvPr id="0" name=""/>
        <dsp:cNvSpPr/>
      </dsp:nvSpPr>
      <dsp:spPr>
        <a:xfrm>
          <a:off x="2883407" y="3048690"/>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Astronomski sateliti</a:t>
          </a:r>
          <a:endParaRPr lang="en-US" sz="1600" kern="1200"/>
        </a:p>
      </dsp:txBody>
      <dsp:txXfrm>
        <a:off x="2899152" y="3064435"/>
        <a:ext cx="3212342" cy="291041"/>
      </dsp:txXfrm>
    </dsp:sp>
    <dsp:sp modelId="{E0819123-425A-427E-B273-5232D6FA39AB}">
      <dsp:nvSpPr>
        <dsp:cNvPr id="0" name=""/>
        <dsp:cNvSpPr/>
      </dsp:nvSpPr>
      <dsp:spPr>
        <a:xfrm>
          <a:off x="2883407" y="3387349"/>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Istraživački sateliti</a:t>
          </a:r>
          <a:endParaRPr lang="en-US" sz="1600" kern="1200"/>
        </a:p>
      </dsp:txBody>
      <dsp:txXfrm>
        <a:off x="2899152" y="3403094"/>
        <a:ext cx="3212342" cy="291041"/>
      </dsp:txXfrm>
    </dsp:sp>
    <dsp:sp modelId="{C1FF782A-EACB-4887-870E-DC639E03FD68}">
      <dsp:nvSpPr>
        <dsp:cNvPr id="0" name=""/>
        <dsp:cNvSpPr/>
      </dsp:nvSpPr>
      <dsp:spPr>
        <a:xfrm>
          <a:off x="2883407" y="3726007"/>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Vojni sateliti </a:t>
          </a:r>
          <a:endParaRPr lang="en-US" sz="1600" kern="1200"/>
        </a:p>
      </dsp:txBody>
      <dsp:txXfrm>
        <a:off x="2899152" y="3741752"/>
        <a:ext cx="3212342" cy="291041"/>
      </dsp:txXfrm>
    </dsp:sp>
    <dsp:sp modelId="{66FD5CB8-7B7B-42A6-A6EC-A67530BFFEE5}">
      <dsp:nvSpPr>
        <dsp:cNvPr id="0" name=""/>
        <dsp:cNvSpPr/>
      </dsp:nvSpPr>
      <dsp:spPr>
        <a:xfrm>
          <a:off x="2883407" y="4064666"/>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Zaključak</a:t>
          </a:r>
          <a:endParaRPr lang="en-US" sz="1600" kern="1200"/>
        </a:p>
      </dsp:txBody>
      <dsp:txXfrm>
        <a:off x="2899152" y="4080411"/>
        <a:ext cx="3212342" cy="291041"/>
      </dsp:txXfrm>
    </dsp:sp>
    <dsp:sp modelId="{5F72318C-9A4B-4B4B-AFA6-CE7B12AD9AD7}">
      <dsp:nvSpPr>
        <dsp:cNvPr id="0" name=""/>
        <dsp:cNvSpPr/>
      </dsp:nvSpPr>
      <dsp:spPr>
        <a:xfrm>
          <a:off x="2883407" y="4403324"/>
          <a:ext cx="3243832" cy="322531"/>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hr-HR" sz="1600" kern="1200"/>
            <a:t>Literatura</a:t>
          </a:r>
          <a:endParaRPr lang="en-US" sz="1600" kern="1200"/>
        </a:p>
      </dsp:txBody>
      <dsp:txXfrm>
        <a:off x="2899152" y="4419069"/>
        <a:ext cx="3212342" cy="291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4547C-A521-4881-B9E5-7E9641F42BDD}">
      <dsp:nvSpPr>
        <dsp:cNvPr id="0" name=""/>
        <dsp:cNvSpPr/>
      </dsp:nvSpPr>
      <dsp:spPr>
        <a:xfrm>
          <a:off x="0" y="412196"/>
          <a:ext cx="5744684" cy="190198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hr-HR" sz="3400" b="0" i="0" kern="1200"/>
            <a:t>Snimanje Zemljine površine iz daljine</a:t>
          </a:r>
          <a:endParaRPr lang="en-US" sz="3400" kern="1200"/>
        </a:p>
      </dsp:txBody>
      <dsp:txXfrm>
        <a:off x="92847" y="505043"/>
        <a:ext cx="5558990" cy="1716287"/>
      </dsp:txXfrm>
    </dsp:sp>
    <dsp:sp modelId="{4231574F-598A-4180-82E7-AB4AB922D006}">
      <dsp:nvSpPr>
        <dsp:cNvPr id="0" name=""/>
        <dsp:cNvSpPr/>
      </dsp:nvSpPr>
      <dsp:spPr>
        <a:xfrm>
          <a:off x="0" y="2412098"/>
          <a:ext cx="5744684" cy="1901981"/>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hr-HR" sz="3400" kern="1200"/>
            <a:t>Zapažanje i praćenje pojedinih objekata i predmeta na Zemljinoj površini</a:t>
          </a:r>
          <a:endParaRPr lang="en-US" sz="3400" kern="1200"/>
        </a:p>
      </dsp:txBody>
      <dsp:txXfrm>
        <a:off x="92847" y="2504945"/>
        <a:ext cx="5558990" cy="1716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80F4C-A029-4102-98E4-1BB72B7AAB29}">
      <dsp:nvSpPr>
        <dsp:cNvPr id="0" name=""/>
        <dsp:cNvSpPr/>
      </dsp:nvSpPr>
      <dsp:spPr>
        <a:xfrm>
          <a:off x="225710" y="0"/>
          <a:ext cx="4163337" cy="416333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DD5C2-E643-4DAF-8AC4-2D80CA540C9D}">
      <dsp:nvSpPr>
        <dsp:cNvPr id="0" name=""/>
        <dsp:cNvSpPr/>
      </dsp:nvSpPr>
      <dsp:spPr>
        <a:xfrm>
          <a:off x="621228" y="395517"/>
          <a:ext cx="1623701" cy="162370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r-HR" sz="1900" kern="1200"/>
            <a:t>Fotografski postupak</a:t>
          </a:r>
          <a:endParaRPr lang="en-US" sz="1900" kern="1200"/>
        </a:p>
      </dsp:txBody>
      <dsp:txXfrm>
        <a:off x="700491" y="474780"/>
        <a:ext cx="1465175" cy="1465175"/>
      </dsp:txXfrm>
    </dsp:sp>
    <dsp:sp modelId="{663A8673-F102-466C-BD48-2A5C84FD24DD}">
      <dsp:nvSpPr>
        <dsp:cNvPr id="0" name=""/>
        <dsp:cNvSpPr/>
      </dsp:nvSpPr>
      <dsp:spPr>
        <a:xfrm>
          <a:off x="2369829" y="395517"/>
          <a:ext cx="1623701" cy="162370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r-HR" sz="1900" kern="1200"/>
            <a:t>Pretraživanje ili skeniranje</a:t>
          </a:r>
          <a:endParaRPr lang="en-US" sz="1900" kern="1200"/>
        </a:p>
      </dsp:txBody>
      <dsp:txXfrm>
        <a:off x="2449092" y="474780"/>
        <a:ext cx="1465175" cy="1465175"/>
      </dsp:txXfrm>
    </dsp:sp>
    <dsp:sp modelId="{6D1EA07C-3468-4B19-9FA2-CBD24C30085C}">
      <dsp:nvSpPr>
        <dsp:cNvPr id="0" name=""/>
        <dsp:cNvSpPr/>
      </dsp:nvSpPr>
      <dsp:spPr>
        <a:xfrm>
          <a:off x="621228" y="2144118"/>
          <a:ext cx="1623701" cy="1623701"/>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r-HR" sz="1900" kern="1200"/>
            <a:t>Radarski postupak</a:t>
          </a:r>
          <a:endParaRPr lang="en-US" sz="1900" kern="1200"/>
        </a:p>
      </dsp:txBody>
      <dsp:txXfrm>
        <a:off x="700491" y="2223381"/>
        <a:ext cx="1465175" cy="1465175"/>
      </dsp:txXfrm>
    </dsp:sp>
    <dsp:sp modelId="{4275A9D6-2693-46D3-8E68-3BCA6A60A236}">
      <dsp:nvSpPr>
        <dsp:cNvPr id="0" name=""/>
        <dsp:cNvSpPr/>
      </dsp:nvSpPr>
      <dsp:spPr>
        <a:xfrm>
          <a:off x="2369829" y="2144118"/>
          <a:ext cx="1623701" cy="162370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r-HR" sz="1900" kern="1200"/>
            <a:t>Televizijski postupak</a:t>
          </a:r>
          <a:endParaRPr lang="en-US" sz="1900" kern="1200"/>
        </a:p>
      </dsp:txBody>
      <dsp:txXfrm>
        <a:off x="2449092" y="2223381"/>
        <a:ext cx="1465175" cy="146517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90D7F-B1D9-4291-8066-78DC38E45E15}" type="datetimeFigureOut">
              <a:rPr lang="hr-HR" smtClean="0"/>
              <a:t>13.12.2021.</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FF2A6-4ED6-4241-A091-E00E5172EF16}" type="slidenum">
              <a:rPr lang="hr-HR" smtClean="0"/>
              <a:t>‹#›</a:t>
            </a:fld>
            <a:endParaRPr lang="hr-HR"/>
          </a:p>
        </p:txBody>
      </p:sp>
    </p:spTree>
    <p:extLst>
      <p:ext uri="{BB962C8B-B14F-4D97-AF65-F5344CB8AC3E}">
        <p14:creationId xmlns:p14="http://schemas.microsoft.com/office/powerpoint/2010/main" val="296032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ciklopedija.hr/natuknica.aspx?ID=26568"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ciklopedija.hr/natuknica.aspx?ID=6891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nciklopedija.hr/natuknica.aspx?ID=13774"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a:t>
            </a:r>
            <a:r>
              <a:rPr lang="hr-HR" b="0" i="0" dirty="0">
                <a:solidFill>
                  <a:srgbClr val="212529"/>
                </a:solidFill>
                <a:effectLst/>
                <a:latin typeface="Times New Roman" panose="02020603050405020304" pitchFamily="18" charset="0"/>
              </a:rPr>
              <a:t> automatske svemirske letjelice bez posade, koje se kao umjetna nebeska tijela gibaju u orbiti oko Zemlje, nekoga drugog planeta ili nebeskoga tijela</a:t>
            </a:r>
            <a:endParaRPr lang="hr-HR" b="1" i="0" dirty="0">
              <a:solidFill>
                <a:srgbClr val="212529"/>
              </a:solidFill>
              <a:effectLst/>
              <a:latin typeface="Times New Roman" panose="02020603050405020304" pitchFamily="18" charset="0"/>
            </a:endParaRPr>
          </a:p>
          <a:p>
            <a:pPr marL="171450" indent="-171450">
              <a:buFontTx/>
              <a:buChar char="-"/>
            </a:pPr>
            <a:r>
              <a:rPr lang="hr-HR" b="0" i="0" dirty="0">
                <a:solidFill>
                  <a:srgbClr val="212529"/>
                </a:solidFill>
                <a:effectLst/>
                <a:latin typeface="Times New Roman" panose="02020603050405020304" pitchFamily="18" charset="0"/>
              </a:rPr>
              <a:t>Da bi takvo tijelo postalo satelitom, lansira ga se s pomoću rakete nosača, </a:t>
            </a:r>
            <a:r>
              <a:rPr lang="hr-HR" b="0" i="0" dirty="0" err="1">
                <a:solidFill>
                  <a:srgbClr val="212529"/>
                </a:solidFill>
                <a:effectLst/>
                <a:latin typeface="Times New Roman" panose="02020603050405020304" pitchFamily="18" charset="0"/>
              </a:rPr>
              <a:t>raketoplana</a:t>
            </a:r>
            <a:r>
              <a:rPr lang="hr-HR" b="0" i="0" dirty="0">
                <a:solidFill>
                  <a:srgbClr val="212529"/>
                </a:solidFill>
                <a:effectLst/>
                <a:latin typeface="Times New Roman" panose="02020603050405020304" pitchFamily="18" charset="0"/>
              </a:rPr>
              <a:t> ili drugoga pogonskoga sustava</a:t>
            </a:r>
          </a:p>
          <a:p>
            <a:pPr marL="171450" indent="-171450">
              <a:buFontTx/>
              <a:buChar char="-"/>
            </a:pPr>
            <a:r>
              <a:rPr lang="hr-HR" dirty="0"/>
              <a:t>Kozmička brzina mu omogućuje da se bez daljnjeg pogona giba stalnom orbitom </a:t>
            </a:r>
            <a:r>
              <a:rPr lang="it-IT" b="0" i="0" dirty="0" err="1">
                <a:solidFill>
                  <a:srgbClr val="212529"/>
                </a:solidFill>
                <a:effectLst/>
                <a:latin typeface="Times New Roman" panose="02020603050405020304" pitchFamily="18" charset="0"/>
              </a:rPr>
              <a:t>sve</a:t>
            </a:r>
            <a:r>
              <a:rPr lang="it-IT" b="0" i="0" dirty="0">
                <a:solidFill>
                  <a:srgbClr val="212529"/>
                </a:solidFill>
                <a:effectLst/>
                <a:latin typeface="Times New Roman" panose="02020603050405020304" pitchFamily="18" charset="0"/>
              </a:rPr>
              <a:t> </a:t>
            </a:r>
            <a:r>
              <a:rPr lang="it-IT" b="0" i="0" dirty="0" err="1">
                <a:solidFill>
                  <a:srgbClr val="212529"/>
                </a:solidFill>
                <a:effectLst/>
                <a:latin typeface="Times New Roman" panose="02020603050405020304" pitchFamily="18" charset="0"/>
              </a:rPr>
              <a:t>dok</a:t>
            </a:r>
            <a:r>
              <a:rPr lang="it-IT" b="0" i="0" dirty="0">
                <a:solidFill>
                  <a:srgbClr val="212529"/>
                </a:solidFill>
                <a:effectLst/>
                <a:latin typeface="Times New Roman" panose="02020603050405020304" pitchFamily="18" charset="0"/>
              </a:rPr>
              <a:t> </a:t>
            </a:r>
            <a:r>
              <a:rPr lang="it-IT" b="0" i="0" dirty="0" err="1">
                <a:solidFill>
                  <a:srgbClr val="212529"/>
                </a:solidFill>
                <a:effectLst/>
                <a:latin typeface="Times New Roman" panose="02020603050405020304" pitchFamily="18" charset="0"/>
              </a:rPr>
              <a:t>ga</a:t>
            </a:r>
            <a:r>
              <a:rPr lang="it-IT" b="0" i="0" dirty="0">
                <a:solidFill>
                  <a:srgbClr val="212529"/>
                </a:solidFill>
                <a:effectLst/>
                <a:latin typeface="Times New Roman" panose="02020603050405020304" pitchFamily="18" charset="0"/>
              </a:rPr>
              <a:t> sudari s </a:t>
            </a:r>
            <a:r>
              <a:rPr lang="it-IT" b="0" i="0" dirty="0" err="1">
                <a:solidFill>
                  <a:srgbClr val="212529"/>
                </a:solidFill>
                <a:effectLst/>
                <a:latin typeface="Times New Roman" panose="02020603050405020304" pitchFamily="18" charset="0"/>
              </a:rPr>
              <a:t>česticama</a:t>
            </a:r>
            <a:r>
              <a:rPr lang="it-IT" b="0" i="0" dirty="0">
                <a:solidFill>
                  <a:srgbClr val="212529"/>
                </a:solidFill>
                <a:effectLst/>
                <a:latin typeface="Times New Roman" panose="02020603050405020304" pitchFamily="18" charset="0"/>
              </a:rPr>
              <a:t> </a:t>
            </a:r>
            <a:r>
              <a:rPr lang="it-IT" b="0" i="0" dirty="0" err="1">
                <a:solidFill>
                  <a:srgbClr val="212529"/>
                </a:solidFill>
                <a:effectLst/>
                <a:latin typeface="Times New Roman" panose="02020603050405020304" pitchFamily="18" charset="0"/>
              </a:rPr>
              <a:t>prašine</a:t>
            </a:r>
            <a:r>
              <a:rPr lang="it-IT" b="0" i="0" dirty="0">
                <a:solidFill>
                  <a:srgbClr val="212529"/>
                </a:solidFill>
                <a:effectLst/>
                <a:latin typeface="Times New Roman" panose="02020603050405020304" pitchFamily="18" charset="0"/>
              </a:rPr>
              <a:t> ili </a:t>
            </a:r>
            <a:r>
              <a:rPr lang="it-IT" b="0" i="0" dirty="0" err="1">
                <a:solidFill>
                  <a:srgbClr val="212529"/>
                </a:solidFill>
                <a:effectLst/>
                <a:latin typeface="Times New Roman" panose="02020603050405020304" pitchFamily="18" charset="0"/>
              </a:rPr>
              <a:t>plinova</a:t>
            </a:r>
            <a:r>
              <a:rPr lang="it-IT" b="0" i="0" dirty="0">
                <a:solidFill>
                  <a:srgbClr val="212529"/>
                </a:solidFill>
                <a:effectLst/>
                <a:latin typeface="Times New Roman" panose="02020603050405020304" pitchFamily="18" charset="0"/>
              </a:rPr>
              <a:t> ne </a:t>
            </a:r>
            <a:r>
              <a:rPr lang="it-IT" b="0" i="0" dirty="0" err="1">
                <a:solidFill>
                  <a:srgbClr val="212529"/>
                </a:solidFill>
                <a:effectLst/>
                <a:latin typeface="Times New Roman" panose="02020603050405020304" pitchFamily="18" charset="0"/>
              </a:rPr>
              <a:t>uspore</a:t>
            </a:r>
            <a:endParaRPr lang="hr-HR" b="0" i="0" dirty="0">
              <a:solidFill>
                <a:srgbClr val="212529"/>
              </a:solidFill>
              <a:effectLst/>
              <a:latin typeface="Times New Roman" panose="02020603050405020304" pitchFamily="18" charset="0"/>
            </a:endParaRPr>
          </a:p>
          <a:p>
            <a:pPr marL="171450" indent="-171450">
              <a:buFontTx/>
              <a:buChar char="-"/>
            </a:pPr>
            <a:r>
              <a:rPr lang="hr-HR" b="0" i="0" dirty="0">
                <a:solidFill>
                  <a:srgbClr val="212529"/>
                </a:solidFill>
                <a:effectLst/>
                <a:latin typeface="Times New Roman" panose="02020603050405020304" pitchFamily="18" charset="0"/>
              </a:rPr>
              <a:t>Orbita satelita korigira se uz pomoć raketnih motora, pa o zalihama goriva ovisi radni vijek satelita (od nekoliko dana do više desetaka godina)</a:t>
            </a:r>
          </a:p>
          <a:p>
            <a:pPr marL="171450" indent="-171450">
              <a:buFontTx/>
              <a:buChar char="-"/>
            </a:pPr>
            <a:r>
              <a:rPr lang="hr-HR" b="0" i="1" dirty="0" err="1">
                <a:solidFill>
                  <a:srgbClr val="000000"/>
                </a:solidFill>
                <a:effectLst/>
                <a:latin typeface="Times New Roman" panose="02020603050405020304" pitchFamily="18" charset="0"/>
              </a:rPr>
              <a:t>Sputnik</a:t>
            </a:r>
            <a:r>
              <a:rPr lang="hr-HR" b="0" i="1" dirty="0">
                <a:solidFill>
                  <a:srgbClr val="000000"/>
                </a:solidFill>
                <a:effectLst/>
                <a:latin typeface="Times New Roman" panose="02020603050405020304" pitchFamily="18" charset="0"/>
              </a:rPr>
              <a:t>–1</a:t>
            </a:r>
            <a:r>
              <a:rPr lang="hr-HR" b="0" i="0" dirty="0">
                <a:solidFill>
                  <a:srgbClr val="212529"/>
                </a:solidFill>
                <a:effectLst/>
                <a:latin typeface="Times New Roman" panose="02020603050405020304" pitchFamily="18" charset="0"/>
              </a:rPr>
              <a:t> bio prvo ljudskom rukom izrađeno tijelo u </a:t>
            </a:r>
            <a:r>
              <a:rPr lang="hr-HR" b="0" i="0" dirty="0">
                <a:solidFill>
                  <a:srgbClr val="000000"/>
                </a:solidFill>
                <a:effectLst/>
                <a:latin typeface="Times New Roman" panose="02020603050405020304" pitchFamily="18" charset="0"/>
              </a:rPr>
              <a:t>s</a:t>
            </a:r>
            <a:r>
              <a:rPr lang="hr-HR" b="0" i="0" dirty="0">
                <a:solidFill>
                  <a:srgbClr val="212529"/>
                </a:solidFill>
                <a:effectLst/>
                <a:latin typeface="Times New Roman" panose="02020603050405020304" pitchFamily="18" charset="0"/>
              </a:rPr>
              <a:t>vemiru</a:t>
            </a:r>
          </a:p>
          <a:p>
            <a:pPr marL="171450" indent="-171450">
              <a:buFontTx/>
              <a:buChar char="-"/>
            </a:pPr>
            <a:r>
              <a:rPr lang="hr-HR" b="0" i="0" dirty="0">
                <a:solidFill>
                  <a:srgbClr val="212529"/>
                </a:solidFill>
                <a:effectLst/>
                <a:latin typeface="Times New Roman" panose="02020603050405020304" pitchFamily="18" charset="0"/>
              </a:rPr>
              <a:t>Danas umjetni sateliti sudjeluju u različitim ljudskim djelatnostima, a konstrukcijski i opremom razlikuju se ponajprije prema namjeni</a:t>
            </a:r>
            <a:endParaRPr lang="hr-HR" dirty="0"/>
          </a:p>
          <a:p>
            <a:pPr marL="171450" indent="-171450">
              <a:buFontTx/>
              <a:buChar char="-"/>
            </a:pPr>
            <a:endParaRPr lang="hr-HR" dirty="0"/>
          </a:p>
        </p:txBody>
      </p:sp>
      <p:sp>
        <p:nvSpPr>
          <p:cNvPr id="4" name="Slide Number Placeholder 3"/>
          <p:cNvSpPr>
            <a:spLocks noGrp="1"/>
          </p:cNvSpPr>
          <p:nvPr>
            <p:ph type="sldNum" sz="quarter" idx="5"/>
          </p:nvPr>
        </p:nvSpPr>
        <p:spPr/>
        <p:txBody>
          <a:bodyPr/>
          <a:lstStyle/>
          <a:p>
            <a:fld id="{C8CFF2A6-4ED6-4241-A091-E00E5172EF16}" type="slidenum">
              <a:rPr lang="hr-HR" smtClean="0"/>
              <a:t>4</a:t>
            </a:fld>
            <a:endParaRPr lang="hr-HR"/>
          </a:p>
        </p:txBody>
      </p:sp>
    </p:spTree>
    <p:extLst>
      <p:ext uri="{BB962C8B-B14F-4D97-AF65-F5344CB8AC3E}">
        <p14:creationId xmlns:p14="http://schemas.microsoft.com/office/powerpoint/2010/main" val="1303891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Prijamnik korisnika proračunava svoj trenutačni položaj analizirajući signale koje je primio s najmanje četiriju satelita. Sateliti se u tom trenutku moraju nalaziti iznad horizonta, a na putu signala ne smiju biti fizičke zapreke. Za proračun je dovoljno poznavati točan položaj triju satelita te odrediti udaljenosti do njih, dok se podatci o položaju i udaljenosti četvrtoga satelita uvode radi korekcije pogrješaka. Zahvaljujući točno određenoj putanji, položaj satelita u svakom se trenutku može predvidjeti, a eventualne otklone prate zemaljske postaje te o njima putem satelita izvještavaju korisnike.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13</a:t>
            </a:fld>
            <a:endParaRPr lang="hr-HR"/>
          </a:p>
        </p:txBody>
      </p:sp>
    </p:spTree>
    <p:extLst>
      <p:ext uri="{BB962C8B-B14F-4D97-AF65-F5344CB8AC3E}">
        <p14:creationId xmlns:p14="http://schemas.microsoft.com/office/powerpoint/2010/main" val="865860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Danas je u najširoj civilnoj uporabi NAVSTAR/GPS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Navigation System with Time and Ranging</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Global Positioning System</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američki sustav </a:t>
            </a:r>
            <a:r>
              <a:rPr lang="hr-H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koji</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je, prvotno za vojne potrebe, razvilo Ministarstvo obrane SAD-a. Satelitski segment toga sustava sastoji se od 24 satelita, ravnomjerno raspoređena u šest orbitalnih ravnina, koji svakih 12 sati obiđu Zemlju na udaljenosti od približno 20 200 km. Prvi je satelit lansiran 1978., a puna je konstelacija ostvarena 1995.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Osim američkoga, djelomično su operativni ili su u pripremi i globalni položajni sustavi Rusije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(GLONASS), </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Europske zajednice</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(Galileo) </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te Kine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(Beidou).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14</a:t>
            </a:fld>
            <a:endParaRPr lang="hr-HR"/>
          </a:p>
        </p:txBody>
      </p:sp>
    </p:spTree>
    <p:extLst>
      <p:ext uri="{BB962C8B-B14F-4D97-AF65-F5344CB8AC3E}">
        <p14:creationId xmlns:p14="http://schemas.microsoft.com/office/powerpoint/2010/main" val="180838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hr-HR" sz="1800" b="1">
                <a:solidFill>
                  <a:srgbClr val="8B2323"/>
                </a:solidFill>
                <a:effectLst/>
                <a:latin typeface="Calibri" panose="020F0502020204030204" pitchFamily="34" charset="0"/>
                <a:ea typeface="Calibri" panose="020F0502020204030204" pitchFamily="34" charset="0"/>
                <a:cs typeface="Times New Roman" panose="02020603050405020304" pitchFamily="18" charset="0"/>
              </a:rPr>
              <a:t>ASTRONOMSKI SATELITI</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nalaze se u orbiti oko Zemlje ili drugih nebeskih tijela i služe za astronomska opažanja, najčešće bilježenjem elektromagnetskih valova. Opremljeni su kamerama za snimanje s filtrima koji izdvajaju dijelove spektra, radiometrima, spektrometrima, detektorima čestica visokih energija, detektorima plazme, magnetometrima i dr.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Pomoću Satelita za opažanje Sunca ustanovljen je raspored temperature kroz dubinu Sunca i stanje na suprotnoj strani Sunca. Zajedno s geofizičkim satelitima oni nadziru Sunčevo kratkovalno i čestično zračenje, koje utječe na Zemljin okoliš. Primjer takovg satelita je Satelit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Ulysses</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obilazi oko Sunčevih polova, istražujući međuplanetarno područje do Jupitera.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Sateliti za optičko opažanje svemira snimaju vidljivo, blisko ultraljubičasto i infracrveno zračenje. Najpoznatiji je </a:t>
            </a:r>
            <a:r>
              <a:rPr lang="hr-HR" sz="1800" i="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Hubbleov svemirski teleskop</a:t>
            </a:r>
            <a:r>
              <a:rPr lang="hr-HR" sz="1800" i="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s objektivom promjera 2,4 m te je bitno spomenuti satelit </a:t>
            </a:r>
            <a:r>
              <a:rPr lang="hr-HR" sz="1800" i="0" u="none">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Hipparcos</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koji je izmjerio položaj preko 120 000 zvijezda.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Sateliti za opažanje rendgenskog i gama-zračenja bilježe slabo rendgensko zračenje običnih zvijezda. Primjeri takvih satelita je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LEGRI, </a:t>
            </a:r>
            <a:r>
              <a:rPr lang="hr-H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satelit za proučavanje crnih rupa</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NuSTAR</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,za proučavanje snažnih zračenja aktivnih galaktika -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INTEGRAL</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,te  snažnih-gama bljeskova -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Swift Gamma Ray Burst Explorer.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Sateliti za opažanje milimetarskih radiovalova bilježe zračenje hladnih međuzvjezdanih oblaka i pozadinsko zračenje. Danas se u Zemljinoj orbiti oko Sunca nalazi satelit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Planck</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(2009).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Sateliti za opažanje ultraljubičastoga zračenja snimaju usijane plinovite maglice, hladne maglice koje apsorbiraju ultraljubičasto zračenje, bliske dvojne i vruće zvijezde. Najpoznatiji su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FUSE</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(akr. od engl.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Far Ultraviolet Spectroscopic Explorer,</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1999–2007),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GALEX</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(akr. od engl.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Galaxy Evolution Explorer,</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2003),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CHIPS</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(akr. od engl.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Cosmic Hot Interstellar Spectrometer,</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2008).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Sateliti za opažanje infracrvenoga zračenja snimaju središta galaktika i druge objekte zaklonjene oblacima praha (infracrveno zračenje prolazi kroz prašinu) te objekte na nižim temperaturama kao što su smeđi i crveni patuljci . Najpoznatiji su sateliti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IRAS</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(akr. od engl.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Infrared Astronomical Satellite,</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siječanj–listopad 1983) i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ISO</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(akr. od engl.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Infrared Space Observatory,</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1995–98),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SWAS</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(akr. od engl.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Submillimeter Wave Astronomy Satellite,</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1998–2005),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WISE</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(akr. od engl.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Wide-field Infrared Survey Explorer,</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2009–11).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15</a:t>
            </a:fld>
            <a:endParaRPr lang="hr-HR"/>
          </a:p>
        </p:txBody>
      </p:sp>
    </p:spTree>
    <p:extLst>
      <p:ext uri="{BB962C8B-B14F-4D97-AF65-F5344CB8AC3E}">
        <p14:creationId xmlns:p14="http://schemas.microsoft.com/office/powerpoint/2010/main" val="544193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hr-HR" sz="1800" b="1">
                <a:solidFill>
                  <a:srgbClr val="8B2323"/>
                </a:solidFill>
                <a:effectLst/>
                <a:latin typeface="Calibri" panose="020F0502020204030204" pitchFamily="34" charset="0"/>
                <a:ea typeface="Calibri" panose="020F0502020204030204" pitchFamily="34" charset="0"/>
                <a:cs typeface="Times New Roman" panose="02020603050405020304" pitchFamily="18" charset="0"/>
              </a:rPr>
              <a:t>Istraživački sateliti,</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umjetni sateliti namijenjeni znanstvenim istraživanjima bližeg i daljnjega Zemljina okružja, primjerice gornjih slojeva Zemljine atmosfere, njezina magnetskog polja, istraživanju drugih nebeskih tijela, svemirskoga prostora među njima, kozmičkoga zračenja i dr. Razlikuju se prema vrsti istraživanja za koje su namijenjeni, a zbog toga i po konstrukciji, masi i znanstvenoj opremi. Staze (putanje) tih satelita također su različite, od onih udaljenih 150 km od Zemljine površine (nestabilne putanje na samom rubu gornjih slojeva atmosfere), pa sve do staza između Zemlje i Sunca na oko 1,5 mil. km od Zemljine površine.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Prvi istraživački satelit bio je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Sputnik 3,</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lansiran 15. svibnja 1958. u tadašnjem SSSR-u. On je proveo složena mjerenja tlaka i sastava gornjih slojeva atmosfere, Zemljina magnetskoga i elektrostatičkoga polja, kozmičkoga zračenja, broja udara mikrometeorita i dr.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Istraživački sateliti koriste se pojedinačno, ali i u skupinama. Tako je npr. 2001., u organizaciji Europske svemirske agencije, lansirana skupina od četiriju satelita iz serije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Cluster</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radi istraživanja interakcije Sunčeva zračenja sa Zemljinim magnetskim poljem. Ti se sateliti oko Zemlje kreću na udaljenosti između 19 000 km i 119 000 km.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Osim istraživačkih satelita isključivo znanstvene namjene, znanstvenoistraživačka oprema često se postavlja i na satelite s drugom osnovnom funkcijom, </a:t>
            </a:r>
            <a:r>
              <a:rPr lang="hr-H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primjerice</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na satelite namijenjene </a:t>
            </a:r>
            <a:r>
              <a:rPr lang="hr-HR">
                <a:hlinkClick r:id="rId3"/>
              </a:rPr>
              <a:t>daljinskim istraživanjima</a:t>
            </a:r>
            <a:r>
              <a:rPr lang="hr-HR"/>
              <a:t> </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te na svemirske sonde koje istražuju prostor oko drugih planeta Sunčeva sustava.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16</a:t>
            </a:fld>
            <a:endParaRPr lang="hr-HR"/>
          </a:p>
        </p:txBody>
      </p:sp>
    </p:spTree>
    <p:extLst>
      <p:ext uri="{BB962C8B-B14F-4D97-AF65-F5344CB8AC3E}">
        <p14:creationId xmlns:p14="http://schemas.microsoft.com/office/powerpoint/2010/main" val="934424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hr-HR" sz="1800" i="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Vojni sateliti</a:t>
            </a:r>
            <a:r>
              <a:rPr lang="hr-HR"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mogu biti telekomunikacijski, izviđački, navigacijski, meteorološki, te sateliti za elektroničko izviđanje, za otkrivanje lansiranja raketa itd., a postojale su ideje da ih se rabi kao obrambeno oružje u programu koji je nazvan Rat zvijezda (Star Wars).</a:t>
            </a:r>
          </a:p>
          <a:p>
            <a:pPr>
              <a:lnSpc>
                <a:spcPct val="107000"/>
              </a:lnSpc>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b="1">
                <a:solidFill>
                  <a:srgbClr val="8B2323"/>
                </a:solidFill>
                <a:effectLst/>
                <a:latin typeface="Calibri" panose="020F0502020204030204" pitchFamily="34" charset="0"/>
                <a:ea typeface="Calibri" panose="020F0502020204030204" pitchFamily="34" charset="0"/>
                <a:cs typeface="Times New Roman" panose="02020603050405020304" pitchFamily="18" charset="0"/>
              </a:rPr>
              <a:t>Rat zvijezda je</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naziv za američki vojni istraživački program strateške obrambene inicijative (engl.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Strategic Defense Initiative, </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SDI), koji je 1983. pokrenuo američki predsjednik R. Reagan; naziv je dobio prema američkome filmu </a:t>
            </a:r>
            <a:r>
              <a:rPr lang="hr-HR" sz="18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Star Wars</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Program je ponajprije predviđao razvoj novih zemaljskih i svemirskih sustava za zaštitu SAD-a od napada strateških nuklearnih balističkih raketa, a u manjoj mjeri i uvođenje oružja za takvu obranu. Cilj programa bio je pronaći tehnologije za presretanje dolazećih raketa i njihovo uništavanje visoko iznad Zemlje. Zamisao je bila da se u svemiru i na kopnu razmjeste oružja usmjerene energije (laseri, snopovi subatomskih čestica) ili oružja s kinetičkom energijom (rakete, elektromagnetski topovi) pod središnjim nadzorom superračunala. Troškovi razvoja i postavljanja takva sustava bili su procjenjivani na 100 do 1000 mlrd. američkih dolara, a u prvih šest godina bilo je utrošeno oko 30 mlrd. Osim zbog velikih troškova, program je doživio mnoge kritike kao neizvediv, pa nikada nije do kraja proveden.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17</a:t>
            </a:fld>
            <a:endParaRPr lang="hr-HR"/>
          </a:p>
        </p:txBody>
      </p:sp>
    </p:spTree>
    <p:extLst>
      <p:ext uri="{BB962C8B-B14F-4D97-AF65-F5344CB8AC3E}">
        <p14:creationId xmlns:p14="http://schemas.microsoft.com/office/powerpoint/2010/main" val="296526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19</a:t>
            </a:fld>
            <a:endParaRPr lang="hr-HR"/>
          </a:p>
        </p:txBody>
      </p:sp>
    </p:spTree>
    <p:extLst>
      <p:ext uri="{BB962C8B-B14F-4D97-AF65-F5344CB8AC3E}">
        <p14:creationId xmlns:p14="http://schemas.microsoft.com/office/powerpoint/2010/main" val="3415579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20</a:t>
            </a:fld>
            <a:endParaRPr lang="hr-HR"/>
          </a:p>
        </p:txBody>
      </p:sp>
    </p:spTree>
    <p:extLst>
      <p:ext uri="{BB962C8B-B14F-4D97-AF65-F5344CB8AC3E}">
        <p14:creationId xmlns:p14="http://schemas.microsoft.com/office/powerpoint/2010/main" val="198793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r-HR" b="0" i="0" dirty="0">
                <a:solidFill>
                  <a:srgbClr val="212529"/>
                </a:solidFill>
                <a:effectLst/>
                <a:latin typeface="Times New Roman" panose="02020603050405020304" pitchFamily="18" charset="0"/>
              </a:rPr>
              <a:t>umjetni Zemljini sateliti namijenjeni ponajprije prijenosu informacija</a:t>
            </a:r>
          </a:p>
          <a:p>
            <a:pPr marL="171450" indent="-171450">
              <a:buFontTx/>
              <a:buChar char="-"/>
            </a:pPr>
            <a:r>
              <a:rPr lang="hr-HR" b="0" i="0" dirty="0">
                <a:solidFill>
                  <a:srgbClr val="212529"/>
                </a:solidFill>
                <a:effectLst/>
                <a:latin typeface="Times New Roman" panose="02020603050405020304" pitchFamily="18" charset="0"/>
              </a:rPr>
              <a:t>Suvremeni telekomunikacijski sateliti u pravilu su aktivni, tj. primaju analogne ili digitalne signale s bazne postaje na Zemlji, pojačavaju ih i odašilju prema određenom području na Zemlji</a:t>
            </a:r>
          </a:p>
          <a:p>
            <a:pPr marL="171450" indent="-171450">
              <a:buFontTx/>
              <a:buChar char="-"/>
            </a:pPr>
            <a:r>
              <a:rPr lang="hr-HR" b="0" i="0" dirty="0">
                <a:solidFill>
                  <a:srgbClr val="212529"/>
                </a:solidFill>
                <a:effectLst/>
                <a:latin typeface="Times New Roman" panose="02020603050405020304" pitchFamily="18" charset="0"/>
              </a:rPr>
              <a:t>Energiju dobivaju iz sunčanih baterija, a projektirani su za vijek trajanja od 15 godina.</a:t>
            </a:r>
          </a:p>
          <a:p>
            <a:pPr marL="171450" indent="-171450">
              <a:buFontTx/>
              <a:buChar char="-"/>
            </a:pPr>
            <a:r>
              <a:rPr lang="hr-HR" b="0" i="0" dirty="0">
                <a:solidFill>
                  <a:srgbClr val="212529"/>
                </a:solidFill>
                <a:effectLst/>
                <a:latin typeface="Times New Roman" panose="02020603050405020304" pitchFamily="18" charset="0"/>
              </a:rPr>
              <a:t>Sateliti u geostacionarnoj orbiti GEO (</a:t>
            </a:r>
            <a:r>
              <a:rPr lang="hr-HR" b="0" i="0" dirty="0" err="1">
                <a:solidFill>
                  <a:srgbClr val="212529"/>
                </a:solidFill>
                <a:effectLst/>
                <a:latin typeface="Times New Roman" panose="02020603050405020304" pitchFamily="18" charset="0"/>
              </a:rPr>
              <a:t>akr</a:t>
            </a:r>
            <a:r>
              <a:rPr lang="hr-HR" b="0" i="0" dirty="0">
                <a:solidFill>
                  <a:srgbClr val="212529"/>
                </a:solidFill>
                <a:effectLst/>
                <a:latin typeface="Times New Roman" panose="02020603050405020304" pitchFamily="18" charset="0"/>
              </a:rPr>
              <a:t>. od engl. </a:t>
            </a:r>
            <a:r>
              <a:rPr lang="hr-HR" b="0" i="1" dirty="0" err="1">
                <a:solidFill>
                  <a:srgbClr val="000000"/>
                </a:solidFill>
                <a:effectLst/>
                <a:latin typeface="Times New Roman" panose="02020603050405020304" pitchFamily="18" charset="0"/>
              </a:rPr>
              <a:t>Geostationary</a:t>
            </a:r>
            <a:r>
              <a:rPr lang="hr-HR" b="0" i="1" dirty="0">
                <a:solidFill>
                  <a:srgbClr val="000000"/>
                </a:solidFill>
                <a:effectLst/>
                <a:latin typeface="Times New Roman" panose="02020603050405020304" pitchFamily="18" charset="0"/>
              </a:rPr>
              <a:t> </a:t>
            </a:r>
            <a:r>
              <a:rPr lang="hr-HR" b="0" i="1" dirty="0" err="1">
                <a:solidFill>
                  <a:srgbClr val="000000"/>
                </a:solidFill>
                <a:effectLst/>
                <a:latin typeface="Times New Roman" panose="02020603050405020304" pitchFamily="18" charset="0"/>
              </a:rPr>
              <a:t>Earth</a:t>
            </a:r>
            <a:r>
              <a:rPr lang="hr-HR" b="0" i="1" dirty="0">
                <a:solidFill>
                  <a:srgbClr val="000000"/>
                </a:solidFill>
                <a:effectLst/>
                <a:latin typeface="Times New Roman" panose="02020603050405020304" pitchFamily="18" charset="0"/>
              </a:rPr>
              <a:t> </a:t>
            </a:r>
            <a:r>
              <a:rPr lang="hr-HR" b="0" i="1" dirty="0" err="1">
                <a:solidFill>
                  <a:srgbClr val="000000"/>
                </a:solidFill>
                <a:effectLst/>
                <a:latin typeface="Times New Roman" panose="02020603050405020304" pitchFamily="18" charset="0"/>
              </a:rPr>
              <a:t>Orbit</a:t>
            </a:r>
            <a:r>
              <a:rPr lang="hr-HR" b="0" i="0" dirty="0">
                <a:solidFill>
                  <a:srgbClr val="212529"/>
                </a:solidFill>
                <a:effectLst/>
                <a:latin typeface="Times New Roman" panose="02020603050405020304" pitchFamily="18" charset="0"/>
              </a:rPr>
              <a:t>) na visini 35 780 km iznad ekvatora i s vremenom ophoda 24 sata rotiraju istom brzinom kao i Zemlja pa se, gledajući sa Zemlje, nalaze uvijek na istome mjestu. </a:t>
            </a:r>
          </a:p>
          <a:p>
            <a:pPr marL="171450" indent="-171450">
              <a:buFontTx/>
              <a:buChar char="-"/>
            </a:pPr>
            <a:r>
              <a:rPr lang="hr-HR" b="0" i="0" dirty="0">
                <a:solidFill>
                  <a:srgbClr val="212529"/>
                </a:solidFill>
                <a:effectLst/>
                <a:latin typeface="Times New Roman" panose="02020603050405020304" pitchFamily="18" charset="0"/>
              </a:rPr>
              <a:t>Jedan satelit može pokriti 2/5 površine Zemlje, te se trima satelitima može pokriti gotovo cijela zemaljska kugla.</a:t>
            </a:r>
            <a:endParaRPr lang="hr-HR" b="1" dirty="0"/>
          </a:p>
        </p:txBody>
      </p:sp>
      <p:sp>
        <p:nvSpPr>
          <p:cNvPr id="4" name="Slide Number Placeholder 3"/>
          <p:cNvSpPr>
            <a:spLocks noGrp="1"/>
          </p:cNvSpPr>
          <p:nvPr>
            <p:ph type="sldNum" sz="quarter" idx="5"/>
          </p:nvPr>
        </p:nvSpPr>
        <p:spPr/>
        <p:txBody>
          <a:bodyPr/>
          <a:lstStyle/>
          <a:p>
            <a:fld id="{C8CFF2A6-4ED6-4241-A091-E00E5172EF16}" type="slidenum">
              <a:rPr lang="hr-HR" smtClean="0"/>
              <a:t>5</a:t>
            </a:fld>
            <a:endParaRPr lang="hr-HR"/>
          </a:p>
        </p:txBody>
      </p:sp>
    </p:spTree>
    <p:extLst>
      <p:ext uri="{BB962C8B-B14F-4D97-AF65-F5344CB8AC3E}">
        <p14:creationId xmlns:p14="http://schemas.microsoft.com/office/powerpoint/2010/main" val="232240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r-HR" dirty="0"/>
              <a:t>S</a:t>
            </a:r>
            <a:r>
              <a:rPr lang="hr-HR" b="0" i="0" dirty="0">
                <a:solidFill>
                  <a:srgbClr val="212529"/>
                </a:solidFill>
                <a:effectLst/>
                <a:latin typeface="Times New Roman" panose="02020603050405020304" pitchFamily="18" charset="0"/>
              </a:rPr>
              <a:t>nimanje Zemljine površine iz daljine, s pomoću zrakoplova (</a:t>
            </a:r>
            <a:r>
              <a:rPr lang="hr-HR" b="0" i="0" dirty="0" err="1">
                <a:solidFill>
                  <a:srgbClr val="212529"/>
                </a:solidFill>
                <a:effectLst/>
                <a:latin typeface="Times New Roman" panose="02020603050405020304" pitchFamily="18" charset="0"/>
              </a:rPr>
              <a:t>aerosnimanja</a:t>
            </a:r>
            <a:r>
              <a:rPr lang="hr-HR" b="0" i="0" dirty="0">
                <a:solidFill>
                  <a:srgbClr val="212529"/>
                </a:solidFill>
                <a:effectLst/>
                <a:latin typeface="Times New Roman" panose="02020603050405020304" pitchFamily="18" charset="0"/>
              </a:rPr>
              <a:t>) ili svemirskih letjelica (satelitska snimanja)</a:t>
            </a:r>
          </a:p>
          <a:p>
            <a:pPr marL="171450" indent="-171450">
              <a:buFontTx/>
              <a:buChar char="-"/>
            </a:pPr>
            <a:r>
              <a:rPr lang="hr-HR" b="0" i="0" dirty="0">
                <a:solidFill>
                  <a:srgbClr val="212529"/>
                </a:solidFill>
                <a:effectLst/>
                <a:latin typeface="Times New Roman" panose="02020603050405020304" pitchFamily="18" charset="0"/>
              </a:rPr>
              <a:t>Tim se snimanjima mogu zapažati i pratiti pojedini objekti i predmeti na Zemljinoj površini ili u atmosferi (zgrade, prometnice, vozila, letjelice, oblaci i dr.), njihove promjene ili pomaci, uz moć razlučivanja od desetak metara.</a:t>
            </a:r>
          </a:p>
          <a:p>
            <a:pPr marL="171450" indent="-171450">
              <a:buFontTx/>
              <a:buChar char="-"/>
            </a:pPr>
            <a:r>
              <a:rPr lang="hr-HR" b="0" i="0" dirty="0">
                <a:solidFill>
                  <a:srgbClr val="212529"/>
                </a:solidFill>
                <a:effectLst/>
                <a:latin typeface="Times New Roman" panose="02020603050405020304" pitchFamily="18" charset="0"/>
              </a:rPr>
              <a:t>Također se mogu zapažati ili istraživati reljef, sastav tla, pokrov (šume, polja, goleti), vodene površine i tokovi, sve u stvarnom vremenu ili s kašnjenjem, neprekinuto ili u vremenskom rasteru.</a:t>
            </a:r>
          </a:p>
          <a:p>
            <a:pPr marL="171450" indent="-171450">
              <a:buFontTx/>
              <a:buChar char="-"/>
            </a:pPr>
            <a:endParaRPr lang="hr-HR" b="0" i="0" dirty="0">
              <a:solidFill>
                <a:srgbClr val="212529"/>
              </a:solidFill>
              <a:effectLst/>
              <a:latin typeface="Times New Roman" panose="02020603050405020304" pitchFamily="18" charset="0"/>
            </a:endParaRPr>
          </a:p>
          <a:p>
            <a:pPr marL="171450" indent="-171450">
              <a:buFontTx/>
              <a:buChar char="-"/>
            </a:pPr>
            <a:endParaRPr lang="hr-HR" dirty="0"/>
          </a:p>
        </p:txBody>
      </p:sp>
      <p:sp>
        <p:nvSpPr>
          <p:cNvPr id="4" name="Slide Number Placeholder 3"/>
          <p:cNvSpPr>
            <a:spLocks noGrp="1"/>
          </p:cNvSpPr>
          <p:nvPr>
            <p:ph type="sldNum" sz="quarter" idx="5"/>
          </p:nvPr>
        </p:nvSpPr>
        <p:spPr/>
        <p:txBody>
          <a:bodyPr/>
          <a:lstStyle/>
          <a:p>
            <a:fld id="{C8CFF2A6-4ED6-4241-A091-E00E5172EF16}" type="slidenum">
              <a:rPr lang="hr-HR" smtClean="0"/>
              <a:t>6</a:t>
            </a:fld>
            <a:endParaRPr lang="hr-HR"/>
          </a:p>
        </p:txBody>
      </p:sp>
    </p:spTree>
    <p:extLst>
      <p:ext uri="{BB962C8B-B14F-4D97-AF65-F5344CB8AC3E}">
        <p14:creationId xmlns:p14="http://schemas.microsoft.com/office/powerpoint/2010/main" val="1386172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r-HR" b="0" i="0" dirty="0">
                <a:solidFill>
                  <a:srgbClr val="212529"/>
                </a:solidFill>
                <a:effectLst/>
                <a:latin typeface="Times New Roman" panose="02020603050405020304" pitchFamily="18" charset="0"/>
              </a:rPr>
              <a:t>FOTOGRAFSKI</a:t>
            </a:r>
          </a:p>
          <a:p>
            <a:pPr marL="171450" indent="-171450">
              <a:buFontTx/>
              <a:buChar char="-"/>
            </a:pPr>
            <a:r>
              <a:rPr lang="hr-HR" b="0" i="0" dirty="0">
                <a:solidFill>
                  <a:srgbClr val="212529"/>
                </a:solidFill>
                <a:effectLst/>
                <a:latin typeface="Times New Roman" panose="02020603050405020304" pitchFamily="18" charset="0"/>
              </a:rPr>
              <a:t>Fotografskim postupkom snima se Zemljina površina u vidljivom i bliskom infracrvenom području spektra posebnim fotografskim kamerama na filmove različite spektralne osjetljivosti.</a:t>
            </a:r>
          </a:p>
          <a:p>
            <a:pPr marL="171450" indent="-171450">
              <a:buFontTx/>
              <a:buChar char="-"/>
            </a:pPr>
            <a:r>
              <a:rPr lang="hr-HR" b="0" i="0" dirty="0">
                <a:solidFill>
                  <a:srgbClr val="212529"/>
                </a:solidFill>
                <a:effectLst/>
                <a:latin typeface="Times New Roman" panose="02020603050405020304" pitchFamily="18" charset="0"/>
              </a:rPr>
              <a:t>Snimanje je obično stereoskopsko, s velikom moći razlučivanja, a snimke se izrađuju u mjerilima 1 : 5000 do 1 : 30 000.</a:t>
            </a:r>
          </a:p>
          <a:p>
            <a:pPr marL="171450" indent="-171450">
              <a:buFontTx/>
              <a:buChar char="-"/>
            </a:pPr>
            <a:endParaRPr lang="hr-HR" b="0" i="0" dirty="0">
              <a:solidFill>
                <a:srgbClr val="212529"/>
              </a:solidFill>
              <a:effectLst/>
              <a:latin typeface="Times New Roman" panose="02020603050405020304" pitchFamily="18" charset="0"/>
            </a:endParaRPr>
          </a:p>
          <a:p>
            <a:pPr marL="171450" indent="-171450">
              <a:buFontTx/>
              <a:buChar char="-"/>
            </a:pPr>
            <a:r>
              <a:rPr lang="hr-HR" b="0" i="0" dirty="0">
                <a:solidFill>
                  <a:srgbClr val="212529"/>
                </a:solidFill>
                <a:effectLst/>
                <a:latin typeface="Times New Roman" panose="02020603050405020304" pitchFamily="18" charset="0"/>
              </a:rPr>
              <a:t>PRETRAŽIVANJE ILI SKENIRANJE</a:t>
            </a:r>
          </a:p>
          <a:p>
            <a:pPr marL="171450" indent="-171450">
              <a:buFontTx/>
              <a:buChar char="-"/>
            </a:pPr>
            <a:r>
              <a:rPr lang="hr-HR" b="0" i="1" dirty="0">
                <a:solidFill>
                  <a:srgbClr val="212529"/>
                </a:solidFill>
                <a:effectLst/>
                <a:latin typeface="Times New Roman" panose="02020603050405020304" pitchFamily="18" charset="0"/>
              </a:rPr>
              <a:t>Pretraživanje ili skeniranje </a:t>
            </a:r>
            <a:r>
              <a:rPr lang="hr-HR" b="0" i="0" dirty="0">
                <a:solidFill>
                  <a:srgbClr val="212529"/>
                </a:solidFill>
                <a:effectLst/>
                <a:latin typeface="Times New Roman" panose="02020603050405020304" pitchFamily="18" charset="0"/>
              </a:rPr>
              <a:t>naziv je za elektron. postupak kojim se, s pomoću rotirajućeg zrcala, </a:t>
            </a:r>
            <a:r>
              <a:rPr lang="hr-HR" b="0" i="0" dirty="0" err="1">
                <a:solidFill>
                  <a:srgbClr val="212529"/>
                </a:solidFill>
                <a:effectLst/>
                <a:latin typeface="Times New Roman" panose="02020603050405020304" pitchFamily="18" charset="0"/>
              </a:rPr>
              <a:t>elektromagn</a:t>
            </a:r>
            <a:r>
              <a:rPr lang="hr-HR" b="0" i="0" dirty="0">
                <a:solidFill>
                  <a:srgbClr val="212529"/>
                </a:solidFill>
                <a:effectLst/>
                <a:latin typeface="Times New Roman" panose="02020603050405020304" pitchFamily="18" charset="0"/>
              </a:rPr>
              <a:t>. zračenje s malih dijelova Zemljine površine u neprekinutom nizu upućuje na elektron. </a:t>
            </a:r>
          </a:p>
          <a:p>
            <a:pPr marL="171450" indent="-171450">
              <a:buFontTx/>
              <a:buChar char="-"/>
            </a:pPr>
            <a:r>
              <a:rPr lang="hr-HR" b="0" i="0" dirty="0">
                <a:solidFill>
                  <a:srgbClr val="212529"/>
                </a:solidFill>
                <a:effectLst/>
                <a:latin typeface="Times New Roman" panose="02020603050405020304" pitchFamily="18" charset="0"/>
              </a:rPr>
              <a:t>Time se slika rastavlja na niz djelića, tzv. piksela, a cjelovita se slika područja dobiva slaganjem mozaika od takvih djelića</a:t>
            </a:r>
          </a:p>
          <a:p>
            <a:pPr marL="171450" indent="-171450">
              <a:buFontTx/>
              <a:buChar char="-"/>
            </a:pPr>
            <a:r>
              <a:rPr lang="hr-HR" b="0" i="0" dirty="0">
                <a:solidFill>
                  <a:srgbClr val="212529"/>
                </a:solidFill>
                <a:effectLst/>
                <a:latin typeface="Times New Roman" panose="02020603050405020304" pitchFamily="18" charset="0"/>
              </a:rPr>
              <a:t>Snima se iz zrakoplova ili satelita, i to u području od infracrvenog do ultraljubičastog dijela spektra, u jednome ili više užih spektralnih područja</a:t>
            </a:r>
          </a:p>
          <a:p>
            <a:pPr marL="171450" indent="-171450">
              <a:buFontTx/>
              <a:buChar char="-"/>
            </a:pPr>
            <a:r>
              <a:rPr lang="hr-HR" b="0" i="0" dirty="0">
                <a:solidFill>
                  <a:srgbClr val="212529"/>
                </a:solidFill>
                <a:effectLst/>
                <a:latin typeface="Times New Roman" panose="02020603050405020304" pitchFamily="18" charset="0"/>
              </a:rPr>
              <a:t>Rad u infracrvenom području omogućuje snimanje toplinskog zračenja Zemljine površine te objekata i predmeta koji se na njoj nalaze.</a:t>
            </a:r>
          </a:p>
          <a:p>
            <a:pPr marL="171450" indent="-171450">
              <a:buFontTx/>
              <a:buChar char="-"/>
            </a:pPr>
            <a:r>
              <a:rPr lang="hr-HR" b="0" i="0" dirty="0">
                <a:solidFill>
                  <a:srgbClr val="212529"/>
                </a:solidFill>
                <a:effectLst/>
                <a:latin typeface="Times New Roman" panose="02020603050405020304" pitchFamily="18" charset="0"/>
              </a:rPr>
              <a:t>Osim obrisa predmeta ili pokrova može se i ustanoviti njihova temperatura</a:t>
            </a:r>
          </a:p>
          <a:p>
            <a:pPr marL="171450" indent="-171450">
              <a:buFontTx/>
              <a:buChar char="-"/>
            </a:pPr>
            <a:endParaRPr lang="hr-HR" b="0" i="0" dirty="0">
              <a:solidFill>
                <a:srgbClr val="212529"/>
              </a:solidFill>
              <a:effectLst/>
              <a:latin typeface="Times New Roman" panose="02020603050405020304" pitchFamily="18" charset="0"/>
            </a:endParaRPr>
          </a:p>
          <a:p>
            <a:pPr marL="171450" indent="-171450">
              <a:buFontTx/>
              <a:buChar char="-"/>
            </a:pPr>
            <a:r>
              <a:rPr lang="hr-HR" b="0" i="0" dirty="0">
                <a:solidFill>
                  <a:srgbClr val="212529"/>
                </a:solidFill>
                <a:effectLst/>
                <a:latin typeface="Times New Roman" panose="02020603050405020304" pitchFamily="18" charset="0"/>
              </a:rPr>
              <a:t>RADARSKI POSTUPAK</a:t>
            </a:r>
          </a:p>
          <a:p>
            <a:pPr marL="171450" indent="-171450">
              <a:buFontTx/>
              <a:buChar char="-"/>
            </a:pPr>
            <a:r>
              <a:rPr lang="hr-HR" b="0" i="0" dirty="0">
                <a:solidFill>
                  <a:srgbClr val="212529"/>
                </a:solidFill>
                <a:effectLst/>
                <a:latin typeface="Times New Roman" panose="02020603050405020304" pitchFamily="18" charset="0"/>
              </a:rPr>
              <a:t>Radarskim postupkom snima se Zemljina površina s pomoću emitiranoga radarskog zračenja, obično u području frekvencija 1 do 30 GHz. Prednosti su toga postupka što je snimanje moguće danju i noću, kroz oblake i maglu.</a:t>
            </a:r>
          </a:p>
          <a:p>
            <a:pPr marL="171450" indent="-171450">
              <a:buFontTx/>
              <a:buChar char="-"/>
            </a:pPr>
            <a:endParaRPr lang="hr-HR" b="0" i="0" dirty="0">
              <a:solidFill>
                <a:srgbClr val="212529"/>
              </a:solidFill>
              <a:effectLst/>
              <a:latin typeface="Times New Roman" panose="02020603050405020304" pitchFamily="18" charset="0"/>
            </a:endParaRPr>
          </a:p>
          <a:p>
            <a:pPr marL="171450" indent="-171450">
              <a:buFontTx/>
              <a:buChar char="-"/>
            </a:pPr>
            <a:r>
              <a:rPr lang="hr-HR" b="0" i="0" dirty="0">
                <a:solidFill>
                  <a:srgbClr val="212529"/>
                </a:solidFill>
                <a:effectLst/>
                <a:latin typeface="Times New Roman" panose="02020603050405020304" pitchFamily="18" charset="0"/>
              </a:rPr>
              <a:t>TELEVIZIJSKI POSTUPAK</a:t>
            </a:r>
          </a:p>
          <a:p>
            <a:pPr marL="171450" indent="-171450">
              <a:buFontTx/>
              <a:buChar char="-"/>
            </a:pPr>
            <a:r>
              <a:rPr lang="hr-HR" b="0" i="1" dirty="0">
                <a:solidFill>
                  <a:srgbClr val="212529"/>
                </a:solidFill>
                <a:effectLst/>
                <a:latin typeface="Times New Roman" panose="02020603050405020304" pitchFamily="18" charset="0"/>
              </a:rPr>
              <a:t>Televizijski postupak </a:t>
            </a:r>
            <a:r>
              <a:rPr lang="hr-HR" b="0" i="0" dirty="0">
                <a:solidFill>
                  <a:srgbClr val="212529"/>
                </a:solidFill>
                <a:effectLst/>
                <a:latin typeface="Times New Roman" panose="02020603050405020304" pitchFamily="18" charset="0"/>
              </a:rPr>
              <a:t>obuhvaća snimanje optičkim kamerama, kamerama s mozaikom poluvodičkih slikovnih osjetnika i optičko-elektron. kamerama s povratnim snopom (RBV) i s vrlo velikom osjetljivošću.</a:t>
            </a:r>
          </a:p>
          <a:p>
            <a:pPr marL="171450" indent="-171450">
              <a:buFontTx/>
              <a:buChar char="-"/>
            </a:pPr>
            <a:r>
              <a:rPr lang="hr-HR" b="0" i="0" dirty="0">
                <a:solidFill>
                  <a:srgbClr val="212529"/>
                </a:solidFill>
                <a:effectLst/>
                <a:latin typeface="Times New Roman" panose="02020603050405020304" pitchFamily="18" charset="0"/>
              </a:rPr>
              <a:t>Prva satelitska snimka stigla je 1959. sa satelita </a:t>
            </a:r>
            <a:r>
              <a:rPr lang="hr-HR" b="0" i="1" dirty="0">
                <a:solidFill>
                  <a:srgbClr val="000000"/>
                </a:solidFill>
                <a:effectLst/>
                <a:latin typeface="Times New Roman" panose="02020603050405020304" pitchFamily="18" charset="0"/>
              </a:rPr>
              <a:t>Explorer 6,</a:t>
            </a:r>
            <a:r>
              <a:rPr lang="hr-HR" b="0" i="0" dirty="0">
                <a:solidFill>
                  <a:srgbClr val="212529"/>
                </a:solidFill>
                <a:effectLst/>
                <a:latin typeface="Times New Roman" panose="02020603050405020304" pitchFamily="18" charset="0"/>
              </a:rPr>
              <a:t> a prvo sustavno televizijsko snimanje obavljeno je 1972. satelitom </a:t>
            </a:r>
            <a:r>
              <a:rPr lang="hr-HR" b="0" i="1" dirty="0" err="1">
                <a:solidFill>
                  <a:srgbClr val="000000"/>
                </a:solidFill>
                <a:effectLst/>
                <a:latin typeface="Times New Roman" panose="02020603050405020304" pitchFamily="18" charset="0"/>
              </a:rPr>
              <a:t>Landsat</a:t>
            </a:r>
            <a:r>
              <a:rPr lang="hr-HR" b="0" i="0" dirty="0">
                <a:solidFill>
                  <a:srgbClr val="212529"/>
                </a:solidFill>
                <a:effectLst/>
                <a:latin typeface="Times New Roman" panose="02020603050405020304" pitchFamily="18" charset="0"/>
              </a:rPr>
              <a:t>. Snimanja su obično </a:t>
            </a:r>
            <a:r>
              <a:rPr lang="hr-HR" b="0" i="0" dirty="0" err="1">
                <a:solidFill>
                  <a:srgbClr val="212529"/>
                </a:solidFill>
                <a:effectLst/>
                <a:latin typeface="Times New Roman" panose="02020603050405020304" pitchFamily="18" charset="0"/>
              </a:rPr>
              <a:t>višekanalna</a:t>
            </a:r>
            <a:r>
              <a:rPr lang="hr-HR" b="0" i="0" dirty="0">
                <a:solidFill>
                  <a:srgbClr val="212529"/>
                </a:solidFill>
                <a:effectLst/>
                <a:latin typeface="Times New Roman" panose="02020603050405020304" pitchFamily="18" charset="0"/>
              </a:rPr>
              <a:t>, u vidljivom i infracrvenom području.</a:t>
            </a:r>
          </a:p>
          <a:p>
            <a:pPr marL="171450" indent="-171450">
              <a:buFontTx/>
              <a:buChar char="-"/>
            </a:pPr>
            <a:r>
              <a:rPr lang="hr-HR" b="0" i="0" dirty="0">
                <a:solidFill>
                  <a:srgbClr val="212529"/>
                </a:solidFill>
                <a:effectLst/>
                <a:latin typeface="Times New Roman" panose="02020603050405020304" pitchFamily="18" charset="0"/>
              </a:rPr>
              <a:t>Satelitske snimke većinom se trajno šalju u zemaljsku postaju radijskim putem, i to izravno ili posredovanjem drugih satelita, dok se snimke iz </a:t>
            </a:r>
            <a:r>
              <a:rPr lang="hr-HR" b="0" i="0" dirty="0" err="1">
                <a:solidFill>
                  <a:srgbClr val="212529"/>
                </a:solidFill>
                <a:effectLst/>
                <a:latin typeface="Times New Roman" panose="02020603050405020304" pitchFamily="18" charset="0"/>
              </a:rPr>
              <a:t>raketoplana</a:t>
            </a:r>
            <a:r>
              <a:rPr lang="hr-HR" b="0" i="0" dirty="0">
                <a:solidFill>
                  <a:srgbClr val="212529"/>
                </a:solidFill>
                <a:effectLst/>
                <a:latin typeface="Times New Roman" panose="02020603050405020304" pitchFamily="18" charset="0"/>
              </a:rPr>
              <a:t> memoriraju i njime vraćaju na Zemlju.</a:t>
            </a:r>
            <a:endParaRPr lang="hr-HR" dirty="0"/>
          </a:p>
        </p:txBody>
      </p:sp>
      <p:sp>
        <p:nvSpPr>
          <p:cNvPr id="4" name="Slide Number Placeholder 3"/>
          <p:cNvSpPr>
            <a:spLocks noGrp="1"/>
          </p:cNvSpPr>
          <p:nvPr>
            <p:ph type="sldNum" sz="quarter" idx="5"/>
          </p:nvPr>
        </p:nvSpPr>
        <p:spPr/>
        <p:txBody>
          <a:bodyPr/>
          <a:lstStyle/>
          <a:p>
            <a:fld id="{C8CFF2A6-4ED6-4241-A091-E00E5172EF16}" type="slidenum">
              <a:rPr lang="hr-HR" smtClean="0"/>
              <a:t>7</a:t>
            </a:fld>
            <a:endParaRPr lang="hr-HR"/>
          </a:p>
        </p:txBody>
      </p:sp>
    </p:spTree>
    <p:extLst>
      <p:ext uri="{BB962C8B-B14F-4D97-AF65-F5344CB8AC3E}">
        <p14:creationId xmlns:p14="http://schemas.microsoft.com/office/powerpoint/2010/main" val="211948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a:t>-To je </a:t>
            </a:r>
            <a:r>
              <a:rPr lang="hr-HR" b="0" i="0">
                <a:solidFill>
                  <a:srgbClr val="212529"/>
                </a:solidFill>
                <a:effectLst/>
                <a:latin typeface="Times New Roman" panose="02020603050405020304" pitchFamily="18" charset="0"/>
              </a:rPr>
              <a:t>vrsta umjetnih Zemljinih satelita posebno konstruiranih i opremljenih za dobivanje podataka meteoroloških mjerenja u realnome vremenu radi prognoze vremena te određivanja sastava Zemljine atmosfere i meteoroloških elemenata na površini Zemlje koji djeluju na stanje atmosfere.</a:t>
            </a:r>
          </a:p>
          <a:p>
            <a:pPr marL="171450" indent="-171450">
              <a:buFontTx/>
              <a:buChar char="-"/>
            </a:pPr>
            <a:r>
              <a:rPr lang="hr-HR" b="0" i="0">
                <a:solidFill>
                  <a:srgbClr val="212529"/>
                </a:solidFill>
                <a:effectLst/>
                <a:latin typeface="Times New Roman" panose="02020603050405020304" pitchFamily="18" charset="0"/>
              </a:rPr>
              <a:t>Osim snimaka oblačnih slojeva, meteorološki sateliti mjere temperaturu i vlažnost atmosfere, temperaturu Zemljine površine, određuju granice vode, vlažnih područja i leda, te mjere tok protona i elektrona emitiranih sa Sunca.</a:t>
            </a:r>
          </a:p>
          <a:p>
            <a:pPr marL="171450" indent="-171450">
              <a:buFontTx/>
              <a:buChar char="-"/>
            </a:pPr>
            <a:r>
              <a:rPr lang="hr-HR" b="0" i="0">
                <a:solidFill>
                  <a:srgbClr val="212529"/>
                </a:solidFill>
                <a:effectLst/>
                <a:latin typeface="Times New Roman" panose="02020603050405020304" pitchFamily="18" charset="0"/>
              </a:rPr>
              <a:t>Posebno su važni jer omogućuju i prikupljanje i obradbu meteoroloških podataka s balona, plutača i automatskih meteoroloških postaja te njihov prijenos do meteoroloških središta za obradbu podataka.</a:t>
            </a:r>
          </a:p>
          <a:p>
            <a:pPr marL="171450" indent="-171450">
              <a:buFontTx/>
              <a:buChar char="-"/>
            </a:pPr>
            <a:r>
              <a:rPr lang="hr-HR" b="0" i="0">
                <a:solidFill>
                  <a:srgbClr val="212529"/>
                </a:solidFill>
                <a:effectLst/>
                <a:latin typeface="Times New Roman" panose="02020603050405020304" pitchFamily="18" charset="0"/>
              </a:rPr>
              <a:t>Vijek aktivnoga rada satelita najčešće je određen rezervama raketnoga goriva koje se troši na održavanje njihova preciznoga položaja</a:t>
            </a:r>
          </a:p>
          <a:p>
            <a:pPr marL="171450" indent="-171450">
              <a:buFontTx/>
              <a:buChar char="-"/>
            </a:pPr>
            <a:r>
              <a:rPr lang="hr-HR" b="0" i="0">
                <a:solidFill>
                  <a:srgbClr val="212529"/>
                </a:solidFill>
                <a:effectLst/>
                <a:latin typeface="Times New Roman" panose="02020603050405020304" pitchFamily="18" charset="0"/>
              </a:rPr>
              <a:t>Prvi meteorološki satelit </a:t>
            </a:r>
            <a:r>
              <a:rPr lang="hr-HR" b="0" i="1">
                <a:solidFill>
                  <a:srgbClr val="000000"/>
                </a:solidFill>
                <a:effectLst/>
                <a:latin typeface="Times New Roman" panose="02020603050405020304" pitchFamily="18" charset="0"/>
              </a:rPr>
              <a:t>TIROS</a:t>
            </a:r>
            <a:r>
              <a:rPr lang="hr-HR" b="0" i="0">
                <a:solidFill>
                  <a:srgbClr val="212529"/>
                </a:solidFill>
                <a:effectLst/>
                <a:latin typeface="Times New Roman" panose="02020603050405020304" pitchFamily="18" charset="0"/>
              </a:rPr>
              <a:t> lansiran je 1. 4. 1960.</a:t>
            </a:r>
          </a:p>
          <a:p>
            <a:pPr marL="171450" indent="-171450">
              <a:buFontTx/>
              <a:buChar char="-"/>
            </a:pPr>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8</a:t>
            </a:fld>
            <a:endParaRPr lang="hr-HR"/>
          </a:p>
        </p:txBody>
      </p:sp>
    </p:spTree>
    <p:extLst>
      <p:ext uri="{BB962C8B-B14F-4D97-AF65-F5344CB8AC3E}">
        <p14:creationId xmlns:p14="http://schemas.microsoft.com/office/powerpoint/2010/main" val="117958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-GEOSTACIONARNI</a:t>
            </a:r>
          </a:p>
          <a:p>
            <a:pPr marL="171450" indent="-171450">
              <a:buFontTx/>
              <a:buChar char="-"/>
            </a:pPr>
            <a:r>
              <a:rPr lang="hr-HR" b="0" i="0" dirty="0">
                <a:solidFill>
                  <a:srgbClr val="212529"/>
                </a:solidFill>
                <a:effectLst/>
                <a:latin typeface="Times New Roman" panose="02020603050405020304" pitchFamily="18" charset="0"/>
              </a:rPr>
              <a:t>Geostacionarni sateliti tipa </a:t>
            </a:r>
            <a:r>
              <a:rPr lang="hr-HR" b="0" i="1" dirty="0">
                <a:solidFill>
                  <a:srgbClr val="000000"/>
                </a:solidFill>
                <a:effectLst/>
                <a:latin typeface="Times New Roman" panose="02020603050405020304" pitchFamily="18" charset="0"/>
              </a:rPr>
              <a:t>GOES, GMS </a:t>
            </a:r>
            <a:r>
              <a:rPr lang="hr-HR" b="0" i="0" dirty="0">
                <a:solidFill>
                  <a:srgbClr val="212529"/>
                </a:solidFill>
                <a:effectLst/>
                <a:latin typeface="Times New Roman" panose="02020603050405020304" pitchFamily="18" charset="0"/>
              </a:rPr>
              <a:t>i </a:t>
            </a:r>
            <a:r>
              <a:rPr lang="hr-HR" b="0" i="1" dirty="0">
                <a:solidFill>
                  <a:srgbClr val="000000"/>
                </a:solidFill>
                <a:effectLst/>
                <a:latin typeface="Times New Roman" panose="02020603050405020304" pitchFamily="18" charset="0"/>
              </a:rPr>
              <a:t>METEOSAT</a:t>
            </a:r>
            <a:r>
              <a:rPr lang="hr-HR" b="0" i="0" dirty="0">
                <a:solidFill>
                  <a:srgbClr val="212529"/>
                </a:solidFill>
                <a:effectLst/>
                <a:latin typeface="Times New Roman" panose="02020603050405020304" pitchFamily="18" charset="0"/>
              </a:rPr>
              <a:t> na visini od približno 36 000 km iznad ekvatora kontinuirano snimaju stanje Zemljine atmosfere i Zemlje u nekoliko spektralnih područja svakih pola sata.</a:t>
            </a:r>
          </a:p>
          <a:p>
            <a:pPr marL="171450" indent="-171450">
              <a:buFontTx/>
              <a:buChar char="-"/>
            </a:pPr>
            <a:r>
              <a:rPr lang="hr-HR" b="0" i="0" dirty="0">
                <a:solidFill>
                  <a:srgbClr val="212529"/>
                </a:solidFill>
                <a:effectLst/>
                <a:latin typeface="Times New Roman" panose="02020603050405020304" pitchFamily="18" charset="0"/>
              </a:rPr>
              <a:t>Takvih šest satelita u razmaku od 60 geografskih </a:t>
            </a:r>
            <a:r>
              <a:rPr lang="hr-HR" b="0" i="0" dirty="0" err="1">
                <a:solidFill>
                  <a:srgbClr val="212529"/>
                </a:solidFill>
                <a:effectLst/>
                <a:latin typeface="Times New Roman" panose="02020603050405020304" pitchFamily="18" charset="0"/>
              </a:rPr>
              <a:t>duljinskih</a:t>
            </a:r>
            <a:r>
              <a:rPr lang="hr-HR" b="0" i="0" dirty="0">
                <a:solidFill>
                  <a:srgbClr val="212529"/>
                </a:solidFill>
                <a:effectLst/>
                <a:latin typeface="Times New Roman" panose="02020603050405020304" pitchFamily="18" charset="0"/>
              </a:rPr>
              <a:t> stupnjeva </a:t>
            </a:r>
            <a:r>
              <a:rPr lang="hr-HR" b="0" i="0" dirty="0" err="1">
                <a:solidFill>
                  <a:srgbClr val="212529"/>
                </a:solidFill>
                <a:effectLst/>
                <a:latin typeface="Times New Roman" panose="02020603050405020304" pitchFamily="18" charset="0"/>
              </a:rPr>
              <a:t>porkivaju</a:t>
            </a:r>
            <a:r>
              <a:rPr lang="hr-HR" b="0" i="0" dirty="0">
                <a:solidFill>
                  <a:srgbClr val="212529"/>
                </a:solidFill>
                <a:effectLst/>
                <a:latin typeface="Times New Roman" panose="02020603050405020304" pitchFamily="18" charset="0"/>
              </a:rPr>
              <a:t> cijelu Zemlju.</a:t>
            </a:r>
          </a:p>
          <a:p>
            <a:pPr marL="171450" indent="-171450">
              <a:buFontTx/>
              <a:buChar char="-"/>
            </a:pPr>
            <a:r>
              <a:rPr lang="hr-HR" b="0" i="0" dirty="0">
                <a:solidFill>
                  <a:srgbClr val="212529"/>
                </a:solidFill>
                <a:effectLst/>
                <a:latin typeface="Times New Roman" panose="02020603050405020304" pitchFamily="18" charset="0"/>
              </a:rPr>
              <a:t>Europska svemirska agencija ESA lansirala je dosad sedam satelita </a:t>
            </a:r>
            <a:r>
              <a:rPr lang="hr-HR" b="0" i="1" dirty="0">
                <a:solidFill>
                  <a:srgbClr val="000000"/>
                </a:solidFill>
                <a:effectLst/>
                <a:latin typeface="Times New Roman" panose="02020603050405020304" pitchFamily="18" charset="0"/>
              </a:rPr>
              <a:t>METEOSAT</a:t>
            </a:r>
            <a:endParaRPr lang="hr-HR" b="0" i="0" dirty="0">
              <a:solidFill>
                <a:srgbClr val="212529"/>
              </a:solidFill>
              <a:effectLst/>
              <a:latin typeface="Times New Roman" panose="02020603050405020304" pitchFamily="18" charset="0"/>
            </a:endParaRPr>
          </a:p>
          <a:p>
            <a:pPr marL="171450" indent="-171450">
              <a:buFontTx/>
              <a:buChar char="-"/>
            </a:pPr>
            <a:r>
              <a:rPr lang="hr-HR" b="0" i="0" dirty="0">
                <a:solidFill>
                  <a:srgbClr val="212529"/>
                </a:solidFill>
                <a:effectLst/>
                <a:latin typeface="Times New Roman" panose="02020603050405020304" pitchFamily="18" charset="0"/>
              </a:rPr>
              <a:t>God. 2002. lansiran je </a:t>
            </a:r>
            <a:r>
              <a:rPr lang="hr-HR" b="0" i="1" dirty="0">
                <a:solidFill>
                  <a:srgbClr val="000000"/>
                </a:solidFill>
                <a:effectLst/>
                <a:latin typeface="Times New Roman" panose="02020603050405020304" pitchFamily="18" charset="0"/>
              </a:rPr>
              <a:t>MSG1,</a:t>
            </a:r>
            <a:r>
              <a:rPr lang="hr-HR" b="0" i="0" dirty="0">
                <a:solidFill>
                  <a:srgbClr val="212529"/>
                </a:solidFill>
                <a:effectLst/>
                <a:latin typeface="Times New Roman" panose="02020603050405020304" pitchFamily="18" charset="0"/>
              </a:rPr>
              <a:t> satelit </a:t>
            </a:r>
            <a:r>
              <a:rPr lang="hr-HR" b="0" i="1" dirty="0">
                <a:solidFill>
                  <a:srgbClr val="000000"/>
                </a:solidFill>
                <a:effectLst/>
                <a:latin typeface="Times New Roman" panose="02020603050405020304" pitchFamily="18" charset="0"/>
              </a:rPr>
              <a:t>METEOSAT </a:t>
            </a:r>
            <a:r>
              <a:rPr lang="hr-HR" b="0" i="0" dirty="0">
                <a:solidFill>
                  <a:srgbClr val="212529"/>
                </a:solidFill>
                <a:effectLst/>
                <a:latin typeface="Times New Roman" panose="02020603050405020304" pitchFamily="18" charset="0"/>
              </a:rPr>
              <a:t>druge generacije, koji svakih 15 min prizemnim postajama na čak 12 spektralnih područja kontinuirano šalje znatno veći broj podataka o stanju atmosfere nego li dosadašnji </a:t>
            </a:r>
            <a:r>
              <a:rPr lang="hr-HR" b="0" i="1" dirty="0">
                <a:solidFill>
                  <a:srgbClr val="000000"/>
                </a:solidFill>
                <a:effectLst/>
                <a:latin typeface="Times New Roman" panose="02020603050405020304" pitchFamily="18" charset="0"/>
              </a:rPr>
              <a:t>METEOSAT</a:t>
            </a:r>
          </a:p>
          <a:p>
            <a:pPr marL="171450" indent="-171450">
              <a:buFontTx/>
              <a:buChar char="-"/>
            </a:pPr>
            <a:endParaRPr lang="hr-HR" b="0" i="1" dirty="0">
              <a:solidFill>
                <a:srgbClr val="000000"/>
              </a:solidFill>
              <a:effectLst/>
              <a:latin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hr-HR" b="0" i="1" dirty="0">
                <a:solidFill>
                  <a:srgbClr val="000000"/>
                </a:solidFill>
                <a:effectLst/>
                <a:latin typeface="Times New Roman" panose="02020603050405020304" pitchFamily="18" charset="0"/>
              </a:rPr>
              <a:t>SATELITI S POLARNOM PUTANJOM NAGNUTOM POD KUTOM OD 60</a:t>
            </a:r>
            <a:r>
              <a:rPr lang="hr-HR" b="0" i="0" dirty="0">
                <a:solidFill>
                  <a:srgbClr val="212529"/>
                </a:solidFill>
                <a:effectLst/>
                <a:latin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hr-HR" b="0" i="0" dirty="0">
                <a:solidFill>
                  <a:srgbClr val="212529"/>
                </a:solidFill>
                <a:effectLst/>
                <a:latin typeface="Times New Roman" panose="02020603050405020304" pitchFamily="18" charset="0"/>
              </a:rPr>
              <a:t>Nalaze se na visini od 800 do 1000 km i za obilaska Zemlje snimaju svakih 90 do 100 minuta i polarna područja, koja zbog Zemljine zakrivljenosti nisu prikladno pokrivena geostacionarnim satelitima.</a:t>
            </a:r>
          </a:p>
          <a:p>
            <a:pPr marL="171450" indent="-171450">
              <a:buFontTx/>
              <a:buChar char="-"/>
            </a:pPr>
            <a:r>
              <a:rPr lang="hr-HR" b="0" i="0" dirty="0">
                <a:solidFill>
                  <a:srgbClr val="212529"/>
                </a:solidFill>
                <a:effectLst/>
                <a:latin typeface="Times New Roman" panose="02020603050405020304" pitchFamily="18" charset="0"/>
              </a:rPr>
              <a:t>O</a:t>
            </a:r>
            <a:r>
              <a:rPr lang="fi-FI" b="0" i="0" dirty="0">
                <a:solidFill>
                  <a:srgbClr val="212529"/>
                </a:solidFill>
                <a:effectLst/>
                <a:latin typeface="Times New Roman" panose="02020603050405020304" pitchFamily="18" charset="0"/>
              </a:rPr>
              <a:t>vamo se ubrajaju američki sateliti </a:t>
            </a:r>
            <a:r>
              <a:rPr lang="fi-FI" b="0" i="1" dirty="0">
                <a:solidFill>
                  <a:srgbClr val="000000"/>
                </a:solidFill>
                <a:effectLst/>
                <a:latin typeface="Times New Roman" panose="02020603050405020304" pitchFamily="18" charset="0"/>
              </a:rPr>
              <a:t>NOAA,</a:t>
            </a:r>
            <a:r>
              <a:rPr lang="fi-FI" b="0" i="0" dirty="0">
                <a:solidFill>
                  <a:srgbClr val="212529"/>
                </a:solidFill>
                <a:effectLst/>
                <a:latin typeface="Times New Roman" panose="02020603050405020304" pitchFamily="18" charset="0"/>
              </a:rPr>
              <a:t> ruski </a:t>
            </a:r>
            <a:r>
              <a:rPr lang="fi-FI" b="0" i="1" dirty="0">
                <a:solidFill>
                  <a:srgbClr val="000000"/>
                </a:solidFill>
                <a:effectLst/>
                <a:latin typeface="Times New Roman" panose="02020603050405020304" pitchFamily="18" charset="0"/>
              </a:rPr>
              <a:t>METEOR, </a:t>
            </a:r>
            <a:r>
              <a:rPr lang="fi-FI" b="0" i="0" dirty="0">
                <a:solidFill>
                  <a:srgbClr val="212529"/>
                </a:solidFill>
                <a:effectLst/>
                <a:latin typeface="Times New Roman" panose="02020603050405020304" pitchFamily="18" charset="0"/>
              </a:rPr>
              <a:t>te europski </a:t>
            </a:r>
            <a:r>
              <a:rPr lang="fi-FI" b="0" i="1" dirty="0">
                <a:solidFill>
                  <a:srgbClr val="000000"/>
                </a:solidFill>
                <a:effectLst/>
                <a:latin typeface="Times New Roman" panose="02020603050405020304" pitchFamily="18" charset="0"/>
              </a:rPr>
              <a:t>METOP</a:t>
            </a:r>
            <a:r>
              <a:rPr lang="fi-FI" b="0" i="0" dirty="0">
                <a:solidFill>
                  <a:srgbClr val="212529"/>
                </a:solidFill>
                <a:effectLst/>
                <a:latin typeface="Times New Roman" panose="02020603050405020304" pitchFamily="18" charset="0"/>
              </a:rPr>
              <a:t>.</a:t>
            </a:r>
            <a:endParaRPr lang="hr-HR" b="0" i="0" dirty="0">
              <a:solidFill>
                <a:srgbClr val="212529"/>
              </a:solidFill>
              <a:effectLst/>
              <a:latin typeface="Times New Roman" panose="02020603050405020304" pitchFamily="18" charset="0"/>
            </a:endParaRPr>
          </a:p>
          <a:p>
            <a:pPr marL="171450" indent="-171450">
              <a:buFontTx/>
              <a:buChar char="-"/>
            </a:pPr>
            <a:r>
              <a:rPr lang="hr-HR" b="0" i="0" dirty="0">
                <a:solidFill>
                  <a:srgbClr val="212529"/>
                </a:solidFill>
                <a:effectLst/>
                <a:latin typeface="Times New Roman" panose="02020603050405020304" pitchFamily="18" charset="0"/>
              </a:rPr>
              <a:t>Ta vrsta satelita ima velik broj detektora za snimanje različitih dijelova spektra, pa se dobivaju ne samo slike veće oštrine i razlučivanja već i podatci o vertikalnom profilu temperature i vlage u atmosferi, gibanju oblaka i </a:t>
            </a:r>
            <a:r>
              <a:rPr lang="hr-HR" b="0" i="0" dirty="0" err="1">
                <a:solidFill>
                  <a:srgbClr val="212529"/>
                </a:solidFill>
                <a:effectLst/>
                <a:latin typeface="Times New Roman" panose="02020603050405020304" pitchFamily="18" charset="0"/>
              </a:rPr>
              <a:t>dr</a:t>
            </a:r>
            <a:endParaRPr lang="hr-HR" b="0" i="0" dirty="0">
              <a:solidFill>
                <a:srgbClr val="212529"/>
              </a:solidFill>
              <a:effectLst/>
              <a:latin typeface="Times New Roman" panose="02020603050405020304" pitchFamily="18" charset="0"/>
            </a:endParaRPr>
          </a:p>
          <a:p>
            <a:pPr marL="171450" indent="-171450">
              <a:buFontTx/>
              <a:buChar char="-"/>
            </a:pPr>
            <a:r>
              <a:rPr lang="hr-HR" b="0" i="0" dirty="0">
                <a:solidFill>
                  <a:srgbClr val="212529"/>
                </a:solidFill>
                <a:effectLst/>
                <a:latin typeface="Times New Roman" panose="02020603050405020304" pitchFamily="18" charset="0"/>
              </a:rPr>
              <a:t>U Hrvatskoj se Državni hidrometeorološki zavod pri izradbi meteoroloških prognoza koristi podatcima dobivenima satelitom </a:t>
            </a:r>
            <a:r>
              <a:rPr lang="hr-HR" b="0" i="1" dirty="0">
                <a:solidFill>
                  <a:srgbClr val="000000"/>
                </a:solidFill>
                <a:effectLst/>
                <a:latin typeface="Times New Roman" panose="02020603050405020304" pitchFamily="18" charset="0"/>
              </a:rPr>
              <a:t>METEOSAT.</a:t>
            </a:r>
            <a:endParaRPr lang="hr-HR" dirty="0"/>
          </a:p>
        </p:txBody>
      </p:sp>
      <p:sp>
        <p:nvSpPr>
          <p:cNvPr id="4" name="Slide Number Placeholder 3"/>
          <p:cNvSpPr>
            <a:spLocks noGrp="1"/>
          </p:cNvSpPr>
          <p:nvPr>
            <p:ph type="sldNum" sz="quarter" idx="5"/>
          </p:nvPr>
        </p:nvSpPr>
        <p:spPr/>
        <p:txBody>
          <a:bodyPr/>
          <a:lstStyle/>
          <a:p>
            <a:fld id="{C8CFF2A6-4ED6-4241-A091-E00E5172EF16}" type="slidenum">
              <a:rPr lang="hr-HR" smtClean="0"/>
              <a:t>9</a:t>
            </a:fld>
            <a:endParaRPr lang="hr-HR"/>
          </a:p>
        </p:txBody>
      </p:sp>
    </p:spTree>
    <p:extLst>
      <p:ext uri="{BB962C8B-B14F-4D97-AF65-F5344CB8AC3E}">
        <p14:creationId xmlns:p14="http://schemas.microsoft.com/office/powerpoint/2010/main" val="414835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r-HR" b="0" i="0">
                <a:solidFill>
                  <a:srgbClr val="212529"/>
                </a:solidFill>
                <a:effectLst/>
                <a:latin typeface="Times New Roman" panose="02020603050405020304" pitchFamily="18" charset="0"/>
              </a:rPr>
              <a:t>Umjetni sateliti u orbiti oko Zemlje koji služe za određivanje veličine i oblika Zemlje, koordinata promatranih točaka na njezinoj površini, mjerenje Zemljina gravitacijskog polja, praćenje kretanja Zemljinih tektonskih ploča, motrenje seizmički aktivnih područja, mjerenje položaja Zemljine osi rotacije, precizno određivanje trajanja jednoga zemaljskog dana i dr.</a:t>
            </a:r>
          </a:p>
          <a:p>
            <a:pPr marL="171450" indent="-171450">
              <a:buFontTx/>
              <a:buChar char="-"/>
            </a:pPr>
            <a:endParaRPr lang="hr-HR" b="0" i="0">
              <a:solidFill>
                <a:srgbClr val="212529"/>
              </a:solidFill>
              <a:effectLst/>
              <a:latin typeface="Times New Roman" panose="02020603050405020304" pitchFamily="18" charset="0"/>
            </a:endParaRPr>
          </a:p>
          <a:p>
            <a:pPr marL="171450" indent="-171450">
              <a:buFontTx/>
              <a:buChar char="-"/>
            </a:pPr>
            <a:r>
              <a:rPr lang="hr-HR"/>
              <a:t>PASIVNI GEODETSKI SATELITI</a:t>
            </a:r>
          </a:p>
          <a:p>
            <a:pPr marL="171450" indent="-171450">
              <a:buFontTx/>
              <a:buChar char="-"/>
            </a:pPr>
            <a:r>
              <a:rPr lang="hr-HR" b="0" i="1">
                <a:solidFill>
                  <a:srgbClr val="000000"/>
                </a:solidFill>
                <a:effectLst/>
                <a:latin typeface="Times New Roman" panose="02020603050405020304" pitchFamily="18" charset="0"/>
              </a:rPr>
              <a:t>Pasivni geodetski sateliti </a:t>
            </a:r>
            <a:r>
              <a:rPr lang="hr-HR" b="0" i="0">
                <a:solidFill>
                  <a:srgbClr val="212529"/>
                </a:solidFill>
                <a:effectLst/>
                <a:latin typeface="Times New Roman" panose="02020603050405020304" pitchFamily="18" charset="0"/>
              </a:rPr>
              <a:t>nemaju posebnih uređaja, već je njihovo opažanje omogućeno reflektirajućim površinama obasjanima Sunčevom svjetlošću ili laserskim impulsom odaslanim sa Zemlje.</a:t>
            </a:r>
          </a:p>
          <a:p>
            <a:pPr marL="171450" indent="-171450">
              <a:buFontTx/>
              <a:buChar char="-"/>
            </a:pPr>
            <a:endParaRPr lang="hr-HR" b="0" i="0">
              <a:solidFill>
                <a:srgbClr val="212529"/>
              </a:solidFill>
              <a:effectLst/>
              <a:latin typeface="Times New Roman" panose="02020603050405020304" pitchFamily="18" charset="0"/>
            </a:endParaRPr>
          </a:p>
          <a:p>
            <a:pPr marL="171450" indent="-171450">
              <a:buFontTx/>
              <a:buChar char="-"/>
            </a:pPr>
            <a:r>
              <a:rPr lang="hr-HR" b="0" i="0">
                <a:solidFill>
                  <a:srgbClr val="212529"/>
                </a:solidFill>
                <a:effectLst/>
                <a:latin typeface="Times New Roman" panose="02020603050405020304" pitchFamily="18" charset="0"/>
              </a:rPr>
              <a:t>AKTIVNI GEODETSKI SATELITI</a:t>
            </a:r>
          </a:p>
          <a:p>
            <a:pPr marL="171450" indent="-171450">
              <a:buFontTx/>
              <a:buChar char="-"/>
            </a:pPr>
            <a:r>
              <a:rPr lang="hr-HR" b="0" i="1">
                <a:solidFill>
                  <a:srgbClr val="000000"/>
                </a:solidFill>
                <a:effectLst/>
                <a:latin typeface="Times New Roman" panose="02020603050405020304" pitchFamily="18" charset="0"/>
              </a:rPr>
              <a:t>Aktivni geodetski sateliti</a:t>
            </a:r>
            <a:r>
              <a:rPr lang="hr-HR" b="0" i="0">
                <a:solidFill>
                  <a:srgbClr val="212529"/>
                </a:solidFill>
                <a:effectLst/>
                <a:latin typeface="Times New Roman" panose="02020603050405020304" pitchFamily="18" charset="0"/>
              </a:rPr>
              <a:t> nose snažan izvor svjetlosti ili drugih elektromagnetskih valova, što omogućuje vrlo precizno mjerenje njihova položaja.</a:t>
            </a:r>
          </a:p>
          <a:p>
            <a:pPr marL="171450" indent="-171450">
              <a:buFontTx/>
              <a:buChar char="-"/>
            </a:pPr>
            <a:endParaRPr lang="hr-HR" b="0" i="0">
              <a:solidFill>
                <a:srgbClr val="212529"/>
              </a:solidFill>
              <a:effectLst/>
              <a:latin typeface="Times New Roman" panose="02020603050405020304" pitchFamily="18" charset="0"/>
            </a:endParaRPr>
          </a:p>
          <a:p>
            <a:pPr marL="171450" indent="-171450">
              <a:buFontTx/>
              <a:buChar char="-"/>
            </a:pPr>
            <a:r>
              <a:rPr lang="hr-HR" b="0" i="0">
                <a:solidFill>
                  <a:srgbClr val="212529"/>
                </a:solidFill>
                <a:effectLst/>
                <a:latin typeface="Times New Roman" panose="02020603050405020304" pitchFamily="18" charset="0"/>
              </a:rPr>
              <a:t>U novije su doba geodetski sateliti opremljeni i uređajima koji autonomno provode mjerenja, kao što su laserski ili radarski daljinomjeri, gravimetri itd</a:t>
            </a:r>
          </a:p>
          <a:p>
            <a:pPr marL="171450" indent="-171450">
              <a:buFontTx/>
              <a:buChar char="-"/>
            </a:pPr>
            <a:endParaRPr lang="hr-HR" b="0" i="0">
              <a:solidFill>
                <a:srgbClr val="212529"/>
              </a:solidFill>
              <a:effectLst/>
              <a:latin typeface="Times New Roman" panose="02020603050405020304" pitchFamily="18" charset="0"/>
            </a:endParaRPr>
          </a:p>
          <a:p>
            <a:pPr marL="171450" indent="-171450">
              <a:buFontTx/>
              <a:buChar char="-"/>
            </a:pPr>
            <a:r>
              <a:rPr lang="hr-HR" b="0" i="0">
                <a:solidFill>
                  <a:srgbClr val="212529"/>
                </a:solidFill>
                <a:effectLst/>
                <a:latin typeface="Times New Roman" panose="02020603050405020304" pitchFamily="18" charset="0"/>
              </a:rPr>
              <a:t>Prvi geodetski satelit bio je ANNA 1 B </a:t>
            </a:r>
            <a:r>
              <a:rPr lang="hr-HR" b="0" i="1">
                <a:solidFill>
                  <a:srgbClr val="000000"/>
                </a:solidFill>
                <a:effectLst/>
                <a:latin typeface="Times New Roman" panose="02020603050405020304" pitchFamily="18" charset="0"/>
              </a:rPr>
              <a:t>(Army-Navy-NASA-Air-Force),</a:t>
            </a:r>
            <a:r>
              <a:rPr lang="hr-HR" b="0" i="0">
                <a:solidFill>
                  <a:srgbClr val="212529"/>
                </a:solidFill>
                <a:effectLst/>
                <a:latin typeface="Times New Roman" panose="02020603050405020304" pitchFamily="18" charset="0"/>
              </a:rPr>
              <a:t> američki aktivni satelit opremljen ksenonskim izvorom svjetlosti.</a:t>
            </a:r>
            <a:endParaRPr lang="hr-H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FF2A6-4ED6-4241-A091-E00E5172EF16}" type="slidenum">
              <a:rPr kumimoji="0" lang="hr-H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hr-H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351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FF2A6-4ED6-4241-A091-E00E5172EF16}" type="slidenum">
              <a:rPr kumimoji="0" lang="hr-H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hr-H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876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hr-HR" sz="1800" b="1">
                <a:solidFill>
                  <a:srgbClr val="8B2323"/>
                </a:solidFill>
                <a:effectLst/>
                <a:latin typeface="Calibri" panose="020F0502020204030204" pitchFamily="34" charset="0"/>
                <a:ea typeface="Calibri" panose="020F0502020204030204" pitchFamily="34" charset="0"/>
                <a:cs typeface="Times New Roman" panose="02020603050405020304" pitchFamily="18" charset="0"/>
              </a:rPr>
              <a:t>Navigacijski sateliti se koriste u globalnom položajnom sustavu</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t>
            </a:r>
            <a:r>
              <a:rPr lang="hr-HR" sz="1800" b="1">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GPS</a:t>
            </a: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 to je satelitski sustav za određivanje položaja na Zemlji ili u njezinoj blizini. Sustav omogućuje korisniku određivanje svih triju koordinata njegova trenutačnog položaja u jedinstvenom globalnom koordinatnom sustavu. Globalni položajni sustav čine: skupina umjetnih satelita u orbitama oko Zemlje koji kontinuirano odašilju kodirane radiosignale s podatcima o svojem trenutačnom položaju i vremenu odašiljanja (satelitski segment sustava), zemaljske postaje koje preciznim mjerenjima utvrđuju položaj satelita i prate njihov rad (kontrolni segment) te prijamnici korisnika koji, najčešće u kompaktnom kućištu, sadržavaju antenu, radioprijamnik i računalo (korisnički segment).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hr-HR" sz="18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hr-HR"/>
          </a:p>
        </p:txBody>
      </p:sp>
      <p:sp>
        <p:nvSpPr>
          <p:cNvPr id="4" name="Slide Number Placeholder 3"/>
          <p:cNvSpPr>
            <a:spLocks noGrp="1"/>
          </p:cNvSpPr>
          <p:nvPr>
            <p:ph type="sldNum" sz="quarter" idx="5"/>
          </p:nvPr>
        </p:nvSpPr>
        <p:spPr/>
        <p:txBody>
          <a:bodyPr/>
          <a:lstStyle/>
          <a:p>
            <a:fld id="{C8CFF2A6-4ED6-4241-A091-E00E5172EF16}" type="slidenum">
              <a:rPr lang="hr-HR" smtClean="0"/>
              <a:t>12</a:t>
            </a:fld>
            <a:endParaRPr lang="hr-HR"/>
          </a:p>
        </p:txBody>
      </p:sp>
    </p:spTree>
    <p:extLst>
      <p:ext uri="{BB962C8B-B14F-4D97-AF65-F5344CB8AC3E}">
        <p14:creationId xmlns:p14="http://schemas.microsoft.com/office/powerpoint/2010/main" val="14446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1ACA-1815-43B0-BE28-D3CFAA693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r-HR"/>
          </a:p>
        </p:txBody>
      </p:sp>
      <p:sp>
        <p:nvSpPr>
          <p:cNvPr id="3" name="Subtitle 2">
            <a:extLst>
              <a:ext uri="{FF2B5EF4-FFF2-40B4-BE49-F238E27FC236}">
                <a16:creationId xmlns:a16="http://schemas.microsoft.com/office/drawing/2014/main" id="{A71C7C51-6306-49D0-AAD6-BC634916E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r-HR"/>
          </a:p>
        </p:txBody>
      </p:sp>
      <p:sp>
        <p:nvSpPr>
          <p:cNvPr id="4" name="Date Placeholder 3">
            <a:extLst>
              <a:ext uri="{FF2B5EF4-FFF2-40B4-BE49-F238E27FC236}">
                <a16:creationId xmlns:a16="http://schemas.microsoft.com/office/drawing/2014/main" id="{1E2F4E62-87A4-4F4C-9FCE-6B7F55F9233E}"/>
              </a:ext>
            </a:extLst>
          </p:cNvPr>
          <p:cNvSpPr>
            <a:spLocks noGrp="1"/>
          </p:cNvSpPr>
          <p:nvPr>
            <p:ph type="dt" sz="half" idx="10"/>
          </p:nvPr>
        </p:nvSpPr>
        <p:spPr/>
        <p:txBody>
          <a:bodyPr/>
          <a:lstStyle/>
          <a:p>
            <a:fld id="{3DA3476B-59B9-43D3-AFD0-19FE87740A28}" type="datetime1">
              <a:rPr lang="hr-HR" smtClean="0"/>
              <a:t>13.12.2021.</a:t>
            </a:fld>
            <a:endParaRPr lang="hr-HR"/>
          </a:p>
        </p:txBody>
      </p:sp>
      <p:sp>
        <p:nvSpPr>
          <p:cNvPr id="5" name="Footer Placeholder 4">
            <a:extLst>
              <a:ext uri="{FF2B5EF4-FFF2-40B4-BE49-F238E27FC236}">
                <a16:creationId xmlns:a16="http://schemas.microsoft.com/office/drawing/2014/main" id="{61673825-4E25-4732-AA90-CCF3CA6C3A2A}"/>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3CADDA13-8847-4CEB-83B9-3F09C0889424}"/>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79258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A3F0-239D-4C90-B642-5F0A316E697A}"/>
              </a:ext>
            </a:extLst>
          </p:cNvPr>
          <p:cNvSpPr>
            <a:spLocks noGrp="1"/>
          </p:cNvSpPr>
          <p:nvPr>
            <p:ph type="title"/>
          </p:nvPr>
        </p:nvSpPr>
        <p:spPr/>
        <p:txBody>
          <a:bodyPr/>
          <a:lstStyle/>
          <a:p>
            <a:r>
              <a:rPr lang="en-US"/>
              <a:t>Click to edit Master title style</a:t>
            </a:r>
            <a:endParaRPr lang="hr-HR"/>
          </a:p>
        </p:txBody>
      </p:sp>
      <p:sp>
        <p:nvSpPr>
          <p:cNvPr id="3" name="Vertical Text Placeholder 2">
            <a:extLst>
              <a:ext uri="{FF2B5EF4-FFF2-40B4-BE49-F238E27FC236}">
                <a16:creationId xmlns:a16="http://schemas.microsoft.com/office/drawing/2014/main" id="{73C9A5AB-CD44-48FD-9B04-5CC03E0882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00D0CA87-E9DD-43C7-8064-6D6BF7BEB469}"/>
              </a:ext>
            </a:extLst>
          </p:cNvPr>
          <p:cNvSpPr>
            <a:spLocks noGrp="1"/>
          </p:cNvSpPr>
          <p:nvPr>
            <p:ph type="dt" sz="half" idx="10"/>
          </p:nvPr>
        </p:nvSpPr>
        <p:spPr/>
        <p:txBody>
          <a:bodyPr/>
          <a:lstStyle/>
          <a:p>
            <a:fld id="{75B4D004-44D5-4BE5-B0DC-45A09BC6B885}" type="datetime1">
              <a:rPr lang="hr-HR" smtClean="0"/>
              <a:t>13.12.2021.</a:t>
            </a:fld>
            <a:endParaRPr lang="hr-HR"/>
          </a:p>
        </p:txBody>
      </p:sp>
      <p:sp>
        <p:nvSpPr>
          <p:cNvPr id="5" name="Footer Placeholder 4">
            <a:extLst>
              <a:ext uri="{FF2B5EF4-FFF2-40B4-BE49-F238E27FC236}">
                <a16:creationId xmlns:a16="http://schemas.microsoft.com/office/drawing/2014/main" id="{2A772D56-5262-4725-8699-C86616E0F8F2}"/>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E9AC5A19-AD90-47C4-B5CA-C892C171F788}"/>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34260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0BE2D-EA8A-49F8-BFC7-02702B7214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r-HR"/>
          </a:p>
        </p:txBody>
      </p:sp>
      <p:sp>
        <p:nvSpPr>
          <p:cNvPr id="3" name="Vertical Text Placeholder 2">
            <a:extLst>
              <a:ext uri="{FF2B5EF4-FFF2-40B4-BE49-F238E27FC236}">
                <a16:creationId xmlns:a16="http://schemas.microsoft.com/office/drawing/2014/main" id="{C2D9C54F-AE6A-4E43-B677-BF8E8AA4A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EE00599B-DA34-432C-BEAD-468D36110556}"/>
              </a:ext>
            </a:extLst>
          </p:cNvPr>
          <p:cNvSpPr>
            <a:spLocks noGrp="1"/>
          </p:cNvSpPr>
          <p:nvPr>
            <p:ph type="dt" sz="half" idx="10"/>
          </p:nvPr>
        </p:nvSpPr>
        <p:spPr/>
        <p:txBody>
          <a:bodyPr/>
          <a:lstStyle/>
          <a:p>
            <a:fld id="{23E6D939-9697-4A34-8A07-4268A985F21F}" type="datetime1">
              <a:rPr lang="hr-HR" smtClean="0"/>
              <a:t>13.12.2021.</a:t>
            </a:fld>
            <a:endParaRPr lang="hr-HR"/>
          </a:p>
        </p:txBody>
      </p:sp>
      <p:sp>
        <p:nvSpPr>
          <p:cNvPr id="5" name="Footer Placeholder 4">
            <a:extLst>
              <a:ext uri="{FF2B5EF4-FFF2-40B4-BE49-F238E27FC236}">
                <a16:creationId xmlns:a16="http://schemas.microsoft.com/office/drawing/2014/main" id="{548BB35C-B9BC-4DD9-AF98-0BF71E6D412A}"/>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031B367E-740F-439C-A805-0A3D9E0CEE45}"/>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59527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798-3CEB-496C-90BA-B1BF493AC0B7}"/>
              </a:ext>
            </a:extLst>
          </p:cNvPr>
          <p:cNvSpPr>
            <a:spLocks noGrp="1"/>
          </p:cNvSpPr>
          <p:nvPr>
            <p:ph type="title"/>
          </p:nvPr>
        </p:nvSpPr>
        <p:spPr/>
        <p:txBody>
          <a:bodyPr/>
          <a:lstStyle/>
          <a:p>
            <a:r>
              <a:rPr lang="en-US"/>
              <a:t>Click to edit Master title style</a:t>
            </a:r>
            <a:endParaRPr lang="hr-HR"/>
          </a:p>
        </p:txBody>
      </p:sp>
      <p:sp>
        <p:nvSpPr>
          <p:cNvPr id="3" name="Content Placeholder 2">
            <a:extLst>
              <a:ext uri="{FF2B5EF4-FFF2-40B4-BE49-F238E27FC236}">
                <a16:creationId xmlns:a16="http://schemas.microsoft.com/office/drawing/2014/main" id="{913D62E1-1A6A-4D8F-84A2-1283727BC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9DA60651-8C8A-4B3E-A4F3-C879B006E9D5}"/>
              </a:ext>
            </a:extLst>
          </p:cNvPr>
          <p:cNvSpPr>
            <a:spLocks noGrp="1"/>
          </p:cNvSpPr>
          <p:nvPr>
            <p:ph type="dt" sz="half" idx="10"/>
          </p:nvPr>
        </p:nvSpPr>
        <p:spPr/>
        <p:txBody>
          <a:bodyPr/>
          <a:lstStyle/>
          <a:p>
            <a:fld id="{A022FC6C-57BB-4F85-A48A-A338D7E5CE1F}" type="datetime1">
              <a:rPr lang="hr-HR" smtClean="0"/>
              <a:t>13.12.2021.</a:t>
            </a:fld>
            <a:endParaRPr lang="hr-HR"/>
          </a:p>
        </p:txBody>
      </p:sp>
      <p:sp>
        <p:nvSpPr>
          <p:cNvPr id="5" name="Footer Placeholder 4">
            <a:extLst>
              <a:ext uri="{FF2B5EF4-FFF2-40B4-BE49-F238E27FC236}">
                <a16:creationId xmlns:a16="http://schemas.microsoft.com/office/drawing/2014/main" id="{C5973735-3ADB-42F6-A1A3-24F77485A627}"/>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F5986966-0D37-4623-9E3B-187E6C64033F}"/>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418484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4ED7-6D4A-48CD-8D23-FAF2AB062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r-HR"/>
          </a:p>
        </p:txBody>
      </p:sp>
      <p:sp>
        <p:nvSpPr>
          <p:cNvPr id="3" name="Text Placeholder 2">
            <a:extLst>
              <a:ext uri="{FF2B5EF4-FFF2-40B4-BE49-F238E27FC236}">
                <a16:creationId xmlns:a16="http://schemas.microsoft.com/office/drawing/2014/main" id="{F5482435-35A1-4852-8D54-B256E745E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C3944-8BD1-4F29-99F1-A2EC75ABCAD2}"/>
              </a:ext>
            </a:extLst>
          </p:cNvPr>
          <p:cNvSpPr>
            <a:spLocks noGrp="1"/>
          </p:cNvSpPr>
          <p:nvPr>
            <p:ph type="dt" sz="half" idx="10"/>
          </p:nvPr>
        </p:nvSpPr>
        <p:spPr/>
        <p:txBody>
          <a:bodyPr/>
          <a:lstStyle/>
          <a:p>
            <a:fld id="{813E1E7E-D146-446D-8A2E-1297E54BF03C}" type="datetime1">
              <a:rPr lang="hr-HR" smtClean="0"/>
              <a:t>13.12.2021.</a:t>
            </a:fld>
            <a:endParaRPr lang="hr-HR"/>
          </a:p>
        </p:txBody>
      </p:sp>
      <p:sp>
        <p:nvSpPr>
          <p:cNvPr id="5" name="Footer Placeholder 4">
            <a:extLst>
              <a:ext uri="{FF2B5EF4-FFF2-40B4-BE49-F238E27FC236}">
                <a16:creationId xmlns:a16="http://schemas.microsoft.com/office/drawing/2014/main" id="{4C1CAAA4-F63A-443B-A201-C18227B397B1}"/>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EAD4A5C0-4C68-46F9-8AAB-C5CBCD33F8D5}"/>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224213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CAF0-D706-45E3-8F9F-1531C49B6266}"/>
              </a:ext>
            </a:extLst>
          </p:cNvPr>
          <p:cNvSpPr>
            <a:spLocks noGrp="1"/>
          </p:cNvSpPr>
          <p:nvPr>
            <p:ph type="title"/>
          </p:nvPr>
        </p:nvSpPr>
        <p:spPr/>
        <p:txBody>
          <a:bodyPr/>
          <a:lstStyle/>
          <a:p>
            <a:r>
              <a:rPr lang="en-US"/>
              <a:t>Click to edit Master title style</a:t>
            </a:r>
            <a:endParaRPr lang="hr-HR"/>
          </a:p>
        </p:txBody>
      </p:sp>
      <p:sp>
        <p:nvSpPr>
          <p:cNvPr id="3" name="Content Placeholder 2">
            <a:extLst>
              <a:ext uri="{FF2B5EF4-FFF2-40B4-BE49-F238E27FC236}">
                <a16:creationId xmlns:a16="http://schemas.microsoft.com/office/drawing/2014/main" id="{1D76123E-EA46-4B3B-81D2-B81F8A640A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a:extLst>
              <a:ext uri="{FF2B5EF4-FFF2-40B4-BE49-F238E27FC236}">
                <a16:creationId xmlns:a16="http://schemas.microsoft.com/office/drawing/2014/main" id="{C3378365-8129-4B0D-99E3-5B6E5CFD76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4">
            <a:extLst>
              <a:ext uri="{FF2B5EF4-FFF2-40B4-BE49-F238E27FC236}">
                <a16:creationId xmlns:a16="http://schemas.microsoft.com/office/drawing/2014/main" id="{498D8B42-59AF-4B39-AC08-DE69FB0768B8}"/>
              </a:ext>
            </a:extLst>
          </p:cNvPr>
          <p:cNvSpPr>
            <a:spLocks noGrp="1"/>
          </p:cNvSpPr>
          <p:nvPr>
            <p:ph type="dt" sz="half" idx="10"/>
          </p:nvPr>
        </p:nvSpPr>
        <p:spPr/>
        <p:txBody>
          <a:bodyPr/>
          <a:lstStyle/>
          <a:p>
            <a:fld id="{4F2B73E2-1BD1-42F6-9A95-35398AE45740}" type="datetime1">
              <a:rPr lang="hr-HR" smtClean="0"/>
              <a:t>13.12.2021.</a:t>
            </a:fld>
            <a:endParaRPr lang="hr-HR"/>
          </a:p>
        </p:txBody>
      </p:sp>
      <p:sp>
        <p:nvSpPr>
          <p:cNvPr id="6" name="Footer Placeholder 5">
            <a:extLst>
              <a:ext uri="{FF2B5EF4-FFF2-40B4-BE49-F238E27FC236}">
                <a16:creationId xmlns:a16="http://schemas.microsoft.com/office/drawing/2014/main" id="{A7CCD848-DDA5-48A9-A90A-5D7FA12DD323}"/>
              </a:ext>
            </a:extLst>
          </p:cNvPr>
          <p:cNvSpPr>
            <a:spLocks noGrp="1"/>
          </p:cNvSpPr>
          <p:nvPr>
            <p:ph type="ftr" sz="quarter" idx="11"/>
          </p:nvPr>
        </p:nvSpPr>
        <p:spPr/>
        <p:txBody>
          <a:bodyPr/>
          <a:lstStyle/>
          <a:p>
            <a:endParaRPr lang="hr-HR"/>
          </a:p>
        </p:txBody>
      </p:sp>
      <p:sp>
        <p:nvSpPr>
          <p:cNvPr id="7" name="Slide Number Placeholder 6">
            <a:extLst>
              <a:ext uri="{FF2B5EF4-FFF2-40B4-BE49-F238E27FC236}">
                <a16:creationId xmlns:a16="http://schemas.microsoft.com/office/drawing/2014/main" id="{72F94385-65BC-4749-862F-31BAC02DEAA6}"/>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328617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21DD-2F2B-4E97-BF9C-DE3E47933C92}"/>
              </a:ext>
            </a:extLst>
          </p:cNvPr>
          <p:cNvSpPr>
            <a:spLocks noGrp="1"/>
          </p:cNvSpPr>
          <p:nvPr>
            <p:ph type="title"/>
          </p:nvPr>
        </p:nvSpPr>
        <p:spPr>
          <a:xfrm>
            <a:off x="839788" y="365125"/>
            <a:ext cx="10515600" cy="1325563"/>
          </a:xfrm>
        </p:spPr>
        <p:txBody>
          <a:bodyPr/>
          <a:lstStyle/>
          <a:p>
            <a:r>
              <a:rPr lang="en-US"/>
              <a:t>Click to edit Master title style</a:t>
            </a:r>
            <a:endParaRPr lang="hr-HR"/>
          </a:p>
        </p:txBody>
      </p:sp>
      <p:sp>
        <p:nvSpPr>
          <p:cNvPr id="3" name="Text Placeholder 2">
            <a:extLst>
              <a:ext uri="{FF2B5EF4-FFF2-40B4-BE49-F238E27FC236}">
                <a16:creationId xmlns:a16="http://schemas.microsoft.com/office/drawing/2014/main" id="{ED8E8C13-49B4-4F5E-8FD5-671906E81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3CC58-05D3-4E0F-A1F1-C15B5902BB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a:extLst>
              <a:ext uri="{FF2B5EF4-FFF2-40B4-BE49-F238E27FC236}">
                <a16:creationId xmlns:a16="http://schemas.microsoft.com/office/drawing/2014/main" id="{C1BC604E-6AD0-42C4-94BF-F5D97EEEE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5ACB22-DE0D-4308-B20B-C69408061D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6">
            <a:extLst>
              <a:ext uri="{FF2B5EF4-FFF2-40B4-BE49-F238E27FC236}">
                <a16:creationId xmlns:a16="http://schemas.microsoft.com/office/drawing/2014/main" id="{66E3E93B-2011-4834-B9D7-DB9D88E8CE8D}"/>
              </a:ext>
            </a:extLst>
          </p:cNvPr>
          <p:cNvSpPr>
            <a:spLocks noGrp="1"/>
          </p:cNvSpPr>
          <p:nvPr>
            <p:ph type="dt" sz="half" idx="10"/>
          </p:nvPr>
        </p:nvSpPr>
        <p:spPr/>
        <p:txBody>
          <a:bodyPr/>
          <a:lstStyle/>
          <a:p>
            <a:fld id="{315CEBC2-9785-48A8-87DF-A52C839FA721}" type="datetime1">
              <a:rPr lang="hr-HR" smtClean="0"/>
              <a:t>13.12.2021.</a:t>
            </a:fld>
            <a:endParaRPr lang="hr-HR"/>
          </a:p>
        </p:txBody>
      </p:sp>
      <p:sp>
        <p:nvSpPr>
          <p:cNvPr id="8" name="Footer Placeholder 7">
            <a:extLst>
              <a:ext uri="{FF2B5EF4-FFF2-40B4-BE49-F238E27FC236}">
                <a16:creationId xmlns:a16="http://schemas.microsoft.com/office/drawing/2014/main" id="{E40B4B28-89DF-41AA-AA28-3C6818A6DC08}"/>
              </a:ext>
            </a:extLst>
          </p:cNvPr>
          <p:cNvSpPr>
            <a:spLocks noGrp="1"/>
          </p:cNvSpPr>
          <p:nvPr>
            <p:ph type="ftr" sz="quarter" idx="11"/>
          </p:nvPr>
        </p:nvSpPr>
        <p:spPr/>
        <p:txBody>
          <a:bodyPr/>
          <a:lstStyle/>
          <a:p>
            <a:endParaRPr lang="hr-HR"/>
          </a:p>
        </p:txBody>
      </p:sp>
      <p:sp>
        <p:nvSpPr>
          <p:cNvPr id="9" name="Slide Number Placeholder 8">
            <a:extLst>
              <a:ext uri="{FF2B5EF4-FFF2-40B4-BE49-F238E27FC236}">
                <a16:creationId xmlns:a16="http://schemas.microsoft.com/office/drawing/2014/main" id="{8CCD8655-5A8B-4F0E-87D1-DC42A57AE70F}"/>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410832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75C2-3081-433F-BF96-9BDE64A4988D}"/>
              </a:ext>
            </a:extLst>
          </p:cNvPr>
          <p:cNvSpPr>
            <a:spLocks noGrp="1"/>
          </p:cNvSpPr>
          <p:nvPr>
            <p:ph type="title"/>
          </p:nvPr>
        </p:nvSpPr>
        <p:spPr/>
        <p:txBody>
          <a:bodyPr/>
          <a:lstStyle/>
          <a:p>
            <a:r>
              <a:rPr lang="en-US"/>
              <a:t>Click to edit Master title style</a:t>
            </a:r>
            <a:endParaRPr lang="hr-HR"/>
          </a:p>
        </p:txBody>
      </p:sp>
      <p:sp>
        <p:nvSpPr>
          <p:cNvPr id="3" name="Date Placeholder 2">
            <a:extLst>
              <a:ext uri="{FF2B5EF4-FFF2-40B4-BE49-F238E27FC236}">
                <a16:creationId xmlns:a16="http://schemas.microsoft.com/office/drawing/2014/main" id="{BA04369E-DF50-4193-A281-F9F4F0A7F92C}"/>
              </a:ext>
            </a:extLst>
          </p:cNvPr>
          <p:cNvSpPr>
            <a:spLocks noGrp="1"/>
          </p:cNvSpPr>
          <p:nvPr>
            <p:ph type="dt" sz="half" idx="10"/>
          </p:nvPr>
        </p:nvSpPr>
        <p:spPr/>
        <p:txBody>
          <a:bodyPr/>
          <a:lstStyle/>
          <a:p>
            <a:fld id="{8310186B-5269-4271-9091-160FE6117E5C}" type="datetime1">
              <a:rPr lang="hr-HR" smtClean="0"/>
              <a:t>13.12.2021.</a:t>
            </a:fld>
            <a:endParaRPr lang="hr-HR"/>
          </a:p>
        </p:txBody>
      </p:sp>
      <p:sp>
        <p:nvSpPr>
          <p:cNvPr id="4" name="Footer Placeholder 3">
            <a:extLst>
              <a:ext uri="{FF2B5EF4-FFF2-40B4-BE49-F238E27FC236}">
                <a16:creationId xmlns:a16="http://schemas.microsoft.com/office/drawing/2014/main" id="{25A6989C-A593-43E6-A022-90E84E15ECE1}"/>
              </a:ext>
            </a:extLst>
          </p:cNvPr>
          <p:cNvSpPr>
            <a:spLocks noGrp="1"/>
          </p:cNvSpPr>
          <p:nvPr>
            <p:ph type="ftr" sz="quarter" idx="11"/>
          </p:nvPr>
        </p:nvSpPr>
        <p:spPr/>
        <p:txBody>
          <a:bodyPr/>
          <a:lstStyle/>
          <a:p>
            <a:endParaRPr lang="hr-HR"/>
          </a:p>
        </p:txBody>
      </p:sp>
      <p:sp>
        <p:nvSpPr>
          <p:cNvPr id="5" name="Slide Number Placeholder 4">
            <a:extLst>
              <a:ext uri="{FF2B5EF4-FFF2-40B4-BE49-F238E27FC236}">
                <a16:creationId xmlns:a16="http://schemas.microsoft.com/office/drawing/2014/main" id="{2700670A-0640-4638-BA4B-182CCE86DDD5}"/>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73318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B6467-8F2B-4626-A9FC-DE39E51D925B}"/>
              </a:ext>
            </a:extLst>
          </p:cNvPr>
          <p:cNvSpPr>
            <a:spLocks noGrp="1"/>
          </p:cNvSpPr>
          <p:nvPr>
            <p:ph type="dt" sz="half" idx="10"/>
          </p:nvPr>
        </p:nvSpPr>
        <p:spPr/>
        <p:txBody>
          <a:bodyPr/>
          <a:lstStyle/>
          <a:p>
            <a:fld id="{A35A43E5-28DD-4C45-B866-AD485504F248}" type="datetime1">
              <a:rPr lang="hr-HR" smtClean="0"/>
              <a:t>13.12.2021.</a:t>
            </a:fld>
            <a:endParaRPr lang="hr-HR"/>
          </a:p>
        </p:txBody>
      </p:sp>
      <p:sp>
        <p:nvSpPr>
          <p:cNvPr id="3" name="Footer Placeholder 2">
            <a:extLst>
              <a:ext uri="{FF2B5EF4-FFF2-40B4-BE49-F238E27FC236}">
                <a16:creationId xmlns:a16="http://schemas.microsoft.com/office/drawing/2014/main" id="{3417B5AE-5AAD-4321-BEB2-98F674DFDFAF}"/>
              </a:ext>
            </a:extLst>
          </p:cNvPr>
          <p:cNvSpPr>
            <a:spLocks noGrp="1"/>
          </p:cNvSpPr>
          <p:nvPr>
            <p:ph type="ftr" sz="quarter" idx="11"/>
          </p:nvPr>
        </p:nvSpPr>
        <p:spPr/>
        <p:txBody>
          <a:bodyPr/>
          <a:lstStyle/>
          <a:p>
            <a:endParaRPr lang="hr-HR"/>
          </a:p>
        </p:txBody>
      </p:sp>
      <p:sp>
        <p:nvSpPr>
          <p:cNvPr id="4" name="Slide Number Placeholder 3">
            <a:extLst>
              <a:ext uri="{FF2B5EF4-FFF2-40B4-BE49-F238E27FC236}">
                <a16:creationId xmlns:a16="http://schemas.microsoft.com/office/drawing/2014/main" id="{579BC6A8-1F5D-4490-B3EF-12C95548846B}"/>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135386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DEC1-4118-4D55-ACF0-19D6CC3D2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r-HR"/>
          </a:p>
        </p:txBody>
      </p:sp>
      <p:sp>
        <p:nvSpPr>
          <p:cNvPr id="3" name="Content Placeholder 2">
            <a:extLst>
              <a:ext uri="{FF2B5EF4-FFF2-40B4-BE49-F238E27FC236}">
                <a16:creationId xmlns:a16="http://schemas.microsoft.com/office/drawing/2014/main" id="{FD12580B-E6FF-4DD0-B5FF-D90A1F145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a:extLst>
              <a:ext uri="{FF2B5EF4-FFF2-40B4-BE49-F238E27FC236}">
                <a16:creationId xmlns:a16="http://schemas.microsoft.com/office/drawing/2014/main" id="{5CB910DE-BE76-4A1F-97C9-6051603A3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F77B7-97F6-44F5-88ED-AEE95436234F}"/>
              </a:ext>
            </a:extLst>
          </p:cNvPr>
          <p:cNvSpPr>
            <a:spLocks noGrp="1"/>
          </p:cNvSpPr>
          <p:nvPr>
            <p:ph type="dt" sz="half" idx="10"/>
          </p:nvPr>
        </p:nvSpPr>
        <p:spPr/>
        <p:txBody>
          <a:bodyPr/>
          <a:lstStyle/>
          <a:p>
            <a:fld id="{DE12241C-CC62-40EA-94A2-0F8FDAF6D73A}" type="datetime1">
              <a:rPr lang="hr-HR" smtClean="0"/>
              <a:t>13.12.2021.</a:t>
            </a:fld>
            <a:endParaRPr lang="hr-HR"/>
          </a:p>
        </p:txBody>
      </p:sp>
      <p:sp>
        <p:nvSpPr>
          <p:cNvPr id="6" name="Footer Placeholder 5">
            <a:extLst>
              <a:ext uri="{FF2B5EF4-FFF2-40B4-BE49-F238E27FC236}">
                <a16:creationId xmlns:a16="http://schemas.microsoft.com/office/drawing/2014/main" id="{70288230-A750-43B3-A2F7-483A1F2F3DCE}"/>
              </a:ext>
            </a:extLst>
          </p:cNvPr>
          <p:cNvSpPr>
            <a:spLocks noGrp="1"/>
          </p:cNvSpPr>
          <p:nvPr>
            <p:ph type="ftr" sz="quarter" idx="11"/>
          </p:nvPr>
        </p:nvSpPr>
        <p:spPr/>
        <p:txBody>
          <a:bodyPr/>
          <a:lstStyle/>
          <a:p>
            <a:endParaRPr lang="hr-HR"/>
          </a:p>
        </p:txBody>
      </p:sp>
      <p:sp>
        <p:nvSpPr>
          <p:cNvPr id="7" name="Slide Number Placeholder 6">
            <a:extLst>
              <a:ext uri="{FF2B5EF4-FFF2-40B4-BE49-F238E27FC236}">
                <a16:creationId xmlns:a16="http://schemas.microsoft.com/office/drawing/2014/main" id="{E80C369B-7026-41BF-9C56-FAD99FC3EF3D}"/>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102992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9553-6278-426B-BF1B-0223C1E65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r-HR"/>
          </a:p>
        </p:txBody>
      </p:sp>
      <p:sp>
        <p:nvSpPr>
          <p:cNvPr id="3" name="Picture Placeholder 2">
            <a:extLst>
              <a:ext uri="{FF2B5EF4-FFF2-40B4-BE49-F238E27FC236}">
                <a16:creationId xmlns:a16="http://schemas.microsoft.com/office/drawing/2014/main" id="{24E8AFD9-8446-4E1A-B834-DE98B3DC1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a:extLst>
              <a:ext uri="{FF2B5EF4-FFF2-40B4-BE49-F238E27FC236}">
                <a16:creationId xmlns:a16="http://schemas.microsoft.com/office/drawing/2014/main" id="{6D802DA6-D155-46D1-AF21-B4C04A1C7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A010A-6079-447D-8157-305A4DED550B}"/>
              </a:ext>
            </a:extLst>
          </p:cNvPr>
          <p:cNvSpPr>
            <a:spLocks noGrp="1"/>
          </p:cNvSpPr>
          <p:nvPr>
            <p:ph type="dt" sz="half" idx="10"/>
          </p:nvPr>
        </p:nvSpPr>
        <p:spPr/>
        <p:txBody>
          <a:bodyPr/>
          <a:lstStyle/>
          <a:p>
            <a:fld id="{1EDDEAB9-5A97-4782-9585-D7FC5C447FA9}" type="datetime1">
              <a:rPr lang="hr-HR" smtClean="0"/>
              <a:t>13.12.2021.</a:t>
            </a:fld>
            <a:endParaRPr lang="hr-HR"/>
          </a:p>
        </p:txBody>
      </p:sp>
      <p:sp>
        <p:nvSpPr>
          <p:cNvPr id="6" name="Footer Placeholder 5">
            <a:extLst>
              <a:ext uri="{FF2B5EF4-FFF2-40B4-BE49-F238E27FC236}">
                <a16:creationId xmlns:a16="http://schemas.microsoft.com/office/drawing/2014/main" id="{7333E56F-39C3-4353-9377-5AEB9F0DB5A3}"/>
              </a:ext>
            </a:extLst>
          </p:cNvPr>
          <p:cNvSpPr>
            <a:spLocks noGrp="1"/>
          </p:cNvSpPr>
          <p:nvPr>
            <p:ph type="ftr" sz="quarter" idx="11"/>
          </p:nvPr>
        </p:nvSpPr>
        <p:spPr/>
        <p:txBody>
          <a:bodyPr/>
          <a:lstStyle/>
          <a:p>
            <a:endParaRPr lang="hr-HR"/>
          </a:p>
        </p:txBody>
      </p:sp>
      <p:sp>
        <p:nvSpPr>
          <p:cNvPr id="7" name="Slide Number Placeholder 6">
            <a:extLst>
              <a:ext uri="{FF2B5EF4-FFF2-40B4-BE49-F238E27FC236}">
                <a16:creationId xmlns:a16="http://schemas.microsoft.com/office/drawing/2014/main" id="{F9FF9885-6357-4EDB-A068-FA982EEBC9B2}"/>
              </a:ext>
            </a:extLst>
          </p:cNvPr>
          <p:cNvSpPr>
            <a:spLocks noGrp="1"/>
          </p:cNvSpPr>
          <p:nvPr>
            <p:ph type="sldNum" sz="quarter" idx="12"/>
          </p:nvPr>
        </p:nvSpPr>
        <p:spPr/>
        <p:txBody>
          <a:bodyPr/>
          <a:lstStyle/>
          <a:p>
            <a:fld id="{D60511C2-3D57-4998-922C-B686861A2E6B}" type="slidenum">
              <a:rPr lang="hr-HR" smtClean="0"/>
              <a:t>‹#›</a:t>
            </a:fld>
            <a:endParaRPr lang="hr-HR"/>
          </a:p>
        </p:txBody>
      </p:sp>
    </p:spTree>
    <p:extLst>
      <p:ext uri="{BB962C8B-B14F-4D97-AF65-F5344CB8AC3E}">
        <p14:creationId xmlns:p14="http://schemas.microsoft.com/office/powerpoint/2010/main" val="172149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F9A48-5BF4-43E6-842D-A352CD73C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r-HR"/>
          </a:p>
        </p:txBody>
      </p:sp>
      <p:sp>
        <p:nvSpPr>
          <p:cNvPr id="3" name="Text Placeholder 2">
            <a:extLst>
              <a:ext uri="{FF2B5EF4-FFF2-40B4-BE49-F238E27FC236}">
                <a16:creationId xmlns:a16="http://schemas.microsoft.com/office/drawing/2014/main" id="{A9955279-2BD1-434F-9CEA-01C585F0F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0D9418DB-6619-4D06-BD44-364B1CA56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77D04-DC44-48D1-B2EF-A1CDF550B285}" type="datetime1">
              <a:rPr lang="hr-HR" smtClean="0"/>
              <a:t>13.12.2021.</a:t>
            </a:fld>
            <a:endParaRPr lang="hr-HR"/>
          </a:p>
        </p:txBody>
      </p:sp>
      <p:sp>
        <p:nvSpPr>
          <p:cNvPr id="5" name="Footer Placeholder 4">
            <a:extLst>
              <a:ext uri="{FF2B5EF4-FFF2-40B4-BE49-F238E27FC236}">
                <a16:creationId xmlns:a16="http://schemas.microsoft.com/office/drawing/2014/main" id="{39DB952D-3D92-47E1-8394-9987313EC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a:extLst>
              <a:ext uri="{FF2B5EF4-FFF2-40B4-BE49-F238E27FC236}">
                <a16:creationId xmlns:a16="http://schemas.microsoft.com/office/drawing/2014/main" id="{227223AC-BFBF-47D9-834E-3992E8AFC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511C2-3D57-4998-922C-B686861A2E6B}" type="slidenum">
              <a:rPr lang="hr-HR" smtClean="0"/>
              <a:t>‹#›</a:t>
            </a:fld>
            <a:endParaRPr lang="hr-HR"/>
          </a:p>
        </p:txBody>
      </p:sp>
    </p:spTree>
    <p:extLst>
      <p:ext uri="{BB962C8B-B14F-4D97-AF65-F5344CB8AC3E}">
        <p14:creationId xmlns:p14="http://schemas.microsoft.com/office/powerpoint/2010/main" val="1975237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ciklopedija.hr/" TargetMode="External"/><Relationship Id="rId7" Type="http://schemas.openxmlformats.org/officeDocument/2006/relationships/hyperlink" Target="https://www.nasa.gov/audience/forstudents/5-8/features/nasa-knows/what-is-a-satellite-58.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meteorologiaenred.com/" TargetMode="External"/><Relationship Id="rId5" Type="http://schemas.openxmlformats.org/officeDocument/2006/relationships/hyperlink" Target="https://meteo.hr/" TargetMode="External"/><Relationship Id="rId4" Type="http://schemas.openxmlformats.org/officeDocument/2006/relationships/hyperlink" Target="https://hr.wikipedi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pace shuttle in space&#10;&#10;Description automatically generated with low confidence">
            <a:extLst>
              <a:ext uri="{FF2B5EF4-FFF2-40B4-BE49-F238E27FC236}">
                <a16:creationId xmlns:a16="http://schemas.microsoft.com/office/drawing/2014/main" id="{7496C98E-3F2D-4925-9038-CA94997DDD31}"/>
              </a:ext>
            </a:extLst>
          </p:cNvPr>
          <p:cNvPicPr>
            <a:picLocks noChangeAspect="1"/>
          </p:cNvPicPr>
          <p:nvPr/>
        </p:nvPicPr>
        <p:blipFill rotWithShape="1">
          <a:blip r:embed="rId2">
            <a:extLst>
              <a:ext uri="{28A0092B-C50C-407E-A947-70E740481C1C}">
                <a14:useLocalDpi xmlns:a14="http://schemas.microsoft.com/office/drawing/2010/main" val="0"/>
              </a:ext>
            </a:extLst>
          </a:blip>
          <a:srcRect l="2830" t="5008" r="11621" b="1"/>
          <a:stretch/>
        </p:blipFill>
        <p:spPr>
          <a:xfrm>
            <a:off x="3523488" y="10"/>
            <a:ext cx="8668512" cy="6857990"/>
          </a:xfrm>
          <a:prstGeom prst="rect">
            <a:avLst/>
          </a:prstGeom>
        </p:spPr>
      </p:pic>
      <p:sp>
        <p:nvSpPr>
          <p:cNvPr id="60" name="Rectangle 5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9513E-E961-4C7A-B3B9-D377A76E3E18}"/>
              </a:ext>
            </a:extLst>
          </p:cNvPr>
          <p:cNvSpPr>
            <a:spLocks noGrp="1"/>
          </p:cNvSpPr>
          <p:nvPr>
            <p:ph type="ctrTitle"/>
          </p:nvPr>
        </p:nvSpPr>
        <p:spPr>
          <a:xfrm>
            <a:off x="477981" y="1122363"/>
            <a:ext cx="4023360" cy="2917716"/>
          </a:xfrm>
        </p:spPr>
        <p:txBody>
          <a:bodyPr vert="horz" lIns="91440" tIns="45720" rIns="91440" bIns="45720" rtlCol="0" anchor="b">
            <a:normAutofit/>
          </a:bodyPr>
          <a:lstStyle/>
          <a:p>
            <a:pPr algn="l"/>
            <a:r>
              <a:rPr lang="en-US" sz="4800">
                <a:ln w="22225">
                  <a:solidFill>
                    <a:schemeClr val="tx1"/>
                  </a:solidFill>
                  <a:miter lim="800000"/>
                </a:ln>
              </a:rPr>
              <a:t>UMJETNI SATELITI</a:t>
            </a:r>
          </a:p>
        </p:txBody>
      </p:sp>
      <p:sp>
        <p:nvSpPr>
          <p:cNvPr id="3" name="Subtitle 2">
            <a:extLst>
              <a:ext uri="{FF2B5EF4-FFF2-40B4-BE49-F238E27FC236}">
                <a16:creationId xmlns:a16="http://schemas.microsoft.com/office/drawing/2014/main" id="{19F24CE1-0CB4-476B-813B-AC000246E29A}"/>
              </a:ext>
            </a:extLst>
          </p:cNvPr>
          <p:cNvSpPr>
            <a:spLocks noGrp="1"/>
          </p:cNvSpPr>
          <p:nvPr>
            <p:ph type="subTitle" idx="1"/>
          </p:nvPr>
        </p:nvSpPr>
        <p:spPr>
          <a:xfrm>
            <a:off x="477980" y="4872922"/>
            <a:ext cx="4023361" cy="1465140"/>
          </a:xfrm>
        </p:spPr>
        <p:txBody>
          <a:bodyPr vert="horz" lIns="91440" tIns="45720" rIns="91440" bIns="45720" rtlCol="0">
            <a:normAutofit/>
          </a:bodyPr>
          <a:lstStyle/>
          <a:p>
            <a:pPr algn="l"/>
            <a:r>
              <a:rPr lang="en-US" sz="1700"/>
              <a:t>NASTAVNIK: SONJA ZENTNER PILINSKY</a:t>
            </a:r>
          </a:p>
          <a:p>
            <a:pPr algn="l"/>
            <a:r>
              <a:rPr lang="en-US" sz="1700"/>
              <a:t>IZRAĐENO ZA POTREBE KOLEGIJA MOBILNE KOMUNIKACIJE</a:t>
            </a:r>
            <a:endParaRPr lang="hr-HR" sz="1700"/>
          </a:p>
          <a:p>
            <a:pPr algn="l"/>
            <a:r>
              <a:rPr lang="en-US" sz="1700"/>
              <a:t>PROSINAC 2021</a:t>
            </a:r>
          </a:p>
        </p:txBody>
      </p:sp>
      <p:sp>
        <p:nvSpPr>
          <p:cNvPr id="62" name="Rectangle 6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6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9DA57859-0B44-40EB-9E48-348A1B145E71}"/>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D60511C2-3D57-4998-922C-B686861A2E6B}" type="slidenum">
              <a:rPr lang="en-US">
                <a:solidFill>
                  <a:schemeClr val="tx1"/>
                </a:solidFill>
                <a:latin typeface="Calibri" panose="020F0502020204030204"/>
              </a:rPr>
              <a:pPr>
                <a:spcAft>
                  <a:spcPts val="600"/>
                </a:spcAft>
                <a:defRPr/>
              </a:pPr>
              <a:t>1</a:t>
            </a:fld>
            <a:endParaRPr lang="en-US">
              <a:solidFill>
                <a:schemeClr val="tx1"/>
              </a:solidFill>
              <a:latin typeface="Calibri" panose="020F0502020204030204"/>
            </a:endParaRPr>
          </a:p>
        </p:txBody>
      </p:sp>
      <p:sp>
        <p:nvSpPr>
          <p:cNvPr id="14" name="Subtitle 2">
            <a:extLst>
              <a:ext uri="{FF2B5EF4-FFF2-40B4-BE49-F238E27FC236}">
                <a16:creationId xmlns:a16="http://schemas.microsoft.com/office/drawing/2014/main" id="{D594881E-0336-4FE7-9CF5-FC5D6125A1E4}"/>
              </a:ext>
            </a:extLst>
          </p:cNvPr>
          <p:cNvSpPr txBox="1">
            <a:spLocks/>
          </p:cNvSpPr>
          <p:nvPr/>
        </p:nvSpPr>
        <p:spPr>
          <a:xfrm>
            <a:off x="290558" y="4062888"/>
            <a:ext cx="4398202" cy="81630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2000">
                <a:solidFill>
                  <a:schemeClr val="tx1">
                    <a:lumMod val="75000"/>
                    <a:lumOff val="25000"/>
                  </a:schemeClr>
                </a:solidFill>
              </a:rPr>
              <a:t>Kristijan Ribarić i Kristijan Vidović</a:t>
            </a:r>
            <a:endParaRPr lang="en-US" sz="2000">
              <a:solidFill>
                <a:schemeClr val="tx1">
                  <a:lumMod val="75000"/>
                  <a:lumOff val="25000"/>
                </a:schemeClr>
              </a:solidFill>
            </a:endParaRPr>
          </a:p>
        </p:txBody>
      </p:sp>
    </p:spTree>
    <p:extLst>
      <p:ext uri="{BB962C8B-B14F-4D97-AF65-F5344CB8AC3E}">
        <p14:creationId xmlns:p14="http://schemas.microsoft.com/office/powerpoint/2010/main" val="396478258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0">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12">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5A03F1-7CDD-4951-A026-4E229A4FE7FC}"/>
              </a:ext>
            </a:extLst>
          </p:cNvPr>
          <p:cNvSpPr>
            <a:spLocks noGrp="1"/>
          </p:cNvSpPr>
          <p:nvPr>
            <p:ph type="title"/>
          </p:nvPr>
        </p:nvSpPr>
        <p:spPr>
          <a:xfrm>
            <a:off x="5867400" y="609600"/>
            <a:ext cx="5310116" cy="1322887"/>
          </a:xfrm>
        </p:spPr>
        <p:txBody>
          <a:bodyPr>
            <a:normAutofit/>
          </a:bodyPr>
          <a:lstStyle/>
          <a:p>
            <a:r>
              <a:rPr lang="hr-HR"/>
              <a:t>GEODETSKI I GEOFIZIČKI SATELITI</a:t>
            </a:r>
          </a:p>
        </p:txBody>
      </p:sp>
      <p:pic>
        <p:nvPicPr>
          <p:cNvPr id="5" name="Picture 4" descr="A picture containing black&#10;&#10;Description automatically generated">
            <a:extLst>
              <a:ext uri="{FF2B5EF4-FFF2-40B4-BE49-F238E27FC236}">
                <a16:creationId xmlns:a16="http://schemas.microsoft.com/office/drawing/2014/main" id="{FE6653F4-67DA-4C80-A09A-7EFC8AEAA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7" y="1830534"/>
            <a:ext cx="3720152" cy="3207027"/>
          </a:xfrm>
          <a:prstGeom prst="rect">
            <a:avLst/>
          </a:prstGeom>
        </p:spPr>
      </p:pic>
      <p:sp>
        <p:nvSpPr>
          <p:cNvPr id="3" name="Content Placeholder 2">
            <a:extLst>
              <a:ext uri="{FF2B5EF4-FFF2-40B4-BE49-F238E27FC236}">
                <a16:creationId xmlns:a16="http://schemas.microsoft.com/office/drawing/2014/main" id="{013C13BD-5AF8-4588-BDF2-90DD388AD787}"/>
              </a:ext>
            </a:extLst>
          </p:cNvPr>
          <p:cNvSpPr>
            <a:spLocks noGrp="1"/>
          </p:cNvSpPr>
          <p:nvPr>
            <p:ph idx="1"/>
          </p:nvPr>
        </p:nvSpPr>
        <p:spPr>
          <a:xfrm>
            <a:off x="5867400" y="2194102"/>
            <a:ext cx="5310116" cy="3908585"/>
          </a:xfrm>
        </p:spPr>
        <p:txBody>
          <a:bodyPr>
            <a:normAutofit/>
          </a:bodyPr>
          <a:lstStyle/>
          <a:p>
            <a:r>
              <a:rPr lang="hr-HR" sz="2000" b="0" i="0">
                <a:effectLst/>
              </a:rPr>
              <a:t>služe za određivanje veličine i oblika Zemlje</a:t>
            </a:r>
          </a:p>
          <a:p>
            <a:r>
              <a:rPr lang="hr-HR" sz="2000"/>
              <a:t>Podjela: </a:t>
            </a:r>
          </a:p>
          <a:p>
            <a:pPr marL="0" indent="0">
              <a:buNone/>
            </a:pPr>
            <a:r>
              <a:rPr lang="hr-HR" sz="2000"/>
              <a:t>		- </a:t>
            </a:r>
            <a:r>
              <a:rPr lang="hr-HR" sz="2000" b="0" i="1">
                <a:effectLst/>
              </a:rPr>
              <a:t>Pasivni geodetski sateliti</a:t>
            </a:r>
          </a:p>
          <a:p>
            <a:pPr marL="0" indent="0">
              <a:buNone/>
            </a:pPr>
            <a:r>
              <a:rPr lang="hr-HR" sz="2000" i="1"/>
              <a:t>		-</a:t>
            </a:r>
            <a:r>
              <a:rPr lang="hr-HR" sz="2000" b="0" i="0">
                <a:effectLst/>
              </a:rPr>
              <a:t> </a:t>
            </a:r>
            <a:r>
              <a:rPr lang="hr-HR" sz="2000" b="0" i="1">
                <a:effectLst/>
              </a:rPr>
              <a:t>Aktivni geodetski sateliti</a:t>
            </a:r>
          </a:p>
          <a:p>
            <a:pPr marL="0" indent="0">
              <a:buNone/>
            </a:pPr>
            <a:endParaRPr lang="hr-HR" sz="2000" b="0" i="1">
              <a:effectLst/>
            </a:endParaRPr>
          </a:p>
          <a:p>
            <a:r>
              <a:rPr lang="hr-HR" sz="2000" b="0">
                <a:effectLst/>
              </a:rPr>
              <a:t>U novije doba autonomno provode mjerenja</a:t>
            </a:r>
          </a:p>
          <a:p>
            <a:r>
              <a:rPr lang="hr-HR" sz="2000" b="0" i="0">
                <a:effectLst/>
              </a:rPr>
              <a:t> ANNA 1 B </a:t>
            </a:r>
            <a:r>
              <a:rPr lang="hr-HR" sz="2000" b="0" i="1">
                <a:effectLst/>
              </a:rPr>
              <a:t>(Army-Navy-NASA-Air-Force) – prvi geodetski sateliti</a:t>
            </a:r>
          </a:p>
        </p:txBody>
      </p:sp>
      <p:sp>
        <p:nvSpPr>
          <p:cNvPr id="6" name="TextBox 5">
            <a:extLst>
              <a:ext uri="{FF2B5EF4-FFF2-40B4-BE49-F238E27FC236}">
                <a16:creationId xmlns:a16="http://schemas.microsoft.com/office/drawing/2014/main" id="{CD48DFFF-5BB9-49E7-A244-D47D43276F93}"/>
              </a:ext>
            </a:extLst>
          </p:cNvPr>
          <p:cNvSpPr txBox="1"/>
          <p:nvPr/>
        </p:nvSpPr>
        <p:spPr>
          <a:xfrm>
            <a:off x="674427" y="4716859"/>
            <a:ext cx="3720152" cy="320702"/>
          </a:xfrm>
          <a:prstGeom prst="rect">
            <a:avLst/>
          </a:prstGeom>
          <a:solidFill>
            <a:srgbClr val="000000">
              <a:alpha val="50000"/>
            </a:srgbClr>
          </a:solidFill>
          <a:ln>
            <a:noFill/>
          </a:ln>
        </p:spPr>
        <p:txBody>
          <a:bodyPr wrap="square" rtlCol="0">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hr-HR" sz="1300" b="0" i="0" u="none" strike="noStrike" kern="1200" cap="none" spc="0" normalizeH="0" baseline="0" noProof="0">
                <a:ln>
                  <a:noFill/>
                </a:ln>
                <a:solidFill>
                  <a:srgbClr val="FFFFFF"/>
                </a:solidFill>
                <a:effectLst/>
                <a:uLnTx/>
                <a:uFillTx/>
                <a:latin typeface="Calibri" panose="020F0502020204030204"/>
                <a:ea typeface="+mn-ea"/>
                <a:cs typeface="+mn-cs"/>
              </a:rPr>
              <a:t>ANNA 1 B</a:t>
            </a:r>
          </a:p>
        </p:txBody>
      </p:sp>
      <p:sp>
        <p:nvSpPr>
          <p:cNvPr id="4" name="Slide Number Placeholder 3">
            <a:extLst>
              <a:ext uri="{FF2B5EF4-FFF2-40B4-BE49-F238E27FC236}">
                <a16:creationId xmlns:a16="http://schemas.microsoft.com/office/drawing/2014/main" id="{634B956F-CBEF-4F8A-807B-F5A6B23883AD}"/>
              </a:ext>
            </a:extLst>
          </p:cNvPr>
          <p:cNvSpPr>
            <a:spLocks noGrp="1"/>
          </p:cNvSpPr>
          <p:nvPr>
            <p:ph type="sldNum" sz="quarter" idx="12"/>
          </p:nvPr>
        </p:nvSpPr>
        <p:spPr/>
        <p:txBody>
          <a:bodyPr/>
          <a:lstStyle/>
          <a:p>
            <a:fld id="{D60511C2-3D57-4998-922C-B686861A2E6B}" type="slidenum">
              <a:rPr lang="hr-HR" smtClean="0"/>
              <a:t>10</a:t>
            </a:fld>
            <a:endParaRPr lang="hr-HR"/>
          </a:p>
        </p:txBody>
      </p:sp>
    </p:spTree>
    <p:extLst>
      <p:ext uri="{BB962C8B-B14F-4D97-AF65-F5344CB8AC3E}">
        <p14:creationId xmlns:p14="http://schemas.microsoft.com/office/powerpoint/2010/main" val="33897320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68F1AD-39E7-4174-9596-157B464EE18C}"/>
              </a:ext>
            </a:extLst>
          </p:cNvPr>
          <p:cNvSpPr>
            <a:spLocks noGrp="1"/>
          </p:cNvSpPr>
          <p:nvPr>
            <p:ph type="title"/>
          </p:nvPr>
        </p:nvSpPr>
        <p:spPr>
          <a:xfrm>
            <a:off x="587600" y="1498038"/>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ZNAČAJNIJI GEODETSKI SATELITI</a:t>
            </a:r>
          </a:p>
        </p:txBody>
      </p:sp>
      <p:pic>
        <p:nvPicPr>
          <p:cNvPr id="7" name="Content Placeholder 6" descr="Table&#10;&#10;Description automatically generated">
            <a:extLst>
              <a:ext uri="{FF2B5EF4-FFF2-40B4-BE49-F238E27FC236}">
                <a16:creationId xmlns:a16="http://schemas.microsoft.com/office/drawing/2014/main" id="{A81A6097-CB88-4DE2-9561-50F39911165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673"/>
          <a:stretch/>
        </p:blipFill>
        <p:spPr>
          <a:xfrm>
            <a:off x="5624563" y="1274920"/>
            <a:ext cx="6418085" cy="4308160"/>
          </a:xfrm>
          <a:prstGeom prst="rect">
            <a:avLst/>
          </a:prstGeom>
        </p:spPr>
      </p:pic>
      <p:sp>
        <p:nvSpPr>
          <p:cNvPr id="3" name="Slide Number Placeholder 2">
            <a:extLst>
              <a:ext uri="{FF2B5EF4-FFF2-40B4-BE49-F238E27FC236}">
                <a16:creationId xmlns:a16="http://schemas.microsoft.com/office/drawing/2014/main" id="{0814DE46-26A6-4F79-ADEE-1980EE789992}"/>
              </a:ext>
            </a:extLst>
          </p:cNvPr>
          <p:cNvSpPr>
            <a:spLocks noGrp="1"/>
          </p:cNvSpPr>
          <p:nvPr>
            <p:ph type="sldNum" sz="quarter" idx="12"/>
          </p:nvPr>
        </p:nvSpPr>
        <p:spPr/>
        <p:txBody>
          <a:bodyPr/>
          <a:lstStyle/>
          <a:p>
            <a:fld id="{D60511C2-3D57-4998-922C-B686861A2E6B}" type="slidenum">
              <a:rPr lang="hr-HR" smtClean="0"/>
              <a:t>11</a:t>
            </a:fld>
            <a:endParaRPr lang="hr-HR"/>
          </a:p>
        </p:txBody>
      </p:sp>
    </p:spTree>
    <p:extLst>
      <p:ext uri="{BB962C8B-B14F-4D97-AF65-F5344CB8AC3E}">
        <p14:creationId xmlns:p14="http://schemas.microsoft.com/office/powerpoint/2010/main" val="173042117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9879-8182-4125-ADE8-5A5F334B21A9}"/>
              </a:ext>
            </a:extLst>
          </p:cNvPr>
          <p:cNvSpPr>
            <a:spLocks noGrp="1"/>
          </p:cNvSpPr>
          <p:nvPr>
            <p:ph type="title"/>
          </p:nvPr>
        </p:nvSpPr>
        <p:spPr>
          <a:xfrm>
            <a:off x="643467" y="321734"/>
            <a:ext cx="10905066" cy="1135737"/>
          </a:xfrm>
        </p:spPr>
        <p:txBody>
          <a:bodyPr>
            <a:normAutofit/>
          </a:bodyPr>
          <a:lstStyle/>
          <a:p>
            <a:r>
              <a:rPr lang="hr-HR" sz="3600"/>
              <a:t>Navigacijski sateliti</a:t>
            </a:r>
          </a:p>
        </p:txBody>
      </p:sp>
      <p:sp>
        <p:nvSpPr>
          <p:cNvPr id="3" name="Content Placeholder 2">
            <a:extLst>
              <a:ext uri="{FF2B5EF4-FFF2-40B4-BE49-F238E27FC236}">
                <a16:creationId xmlns:a16="http://schemas.microsoft.com/office/drawing/2014/main" id="{712B7DF8-0CC8-49C9-92C3-00EDC7C45479}"/>
              </a:ext>
            </a:extLst>
          </p:cNvPr>
          <p:cNvSpPr>
            <a:spLocks noGrp="1"/>
          </p:cNvSpPr>
          <p:nvPr>
            <p:ph idx="1"/>
          </p:nvPr>
        </p:nvSpPr>
        <p:spPr>
          <a:xfrm>
            <a:off x="643469" y="1782981"/>
            <a:ext cx="4008384" cy="4393982"/>
          </a:xfrm>
        </p:spPr>
        <p:txBody>
          <a:bodyPr>
            <a:normAutofit/>
          </a:bodyPr>
          <a:lstStyle/>
          <a:p>
            <a:r>
              <a:rPr lang="hr-HR" sz="2000"/>
              <a:t>Koriste se u globalnom položajnom sustavu (GPS)</a:t>
            </a:r>
          </a:p>
          <a:p>
            <a:r>
              <a:rPr lang="hr-HR" sz="2000"/>
              <a:t>Segmenti GPS-a:</a:t>
            </a:r>
          </a:p>
          <a:p>
            <a:pPr marL="914400" lvl="1" indent="-457200">
              <a:buFont typeface="+mj-lt"/>
              <a:buAutoNum type="arabicPeriod"/>
            </a:pPr>
            <a:r>
              <a:rPr lang="hr-HR" sz="2000"/>
              <a:t>satelitski segment sustava</a:t>
            </a:r>
          </a:p>
          <a:p>
            <a:pPr marL="914400" lvl="1" indent="-457200">
              <a:buFont typeface="+mj-lt"/>
              <a:buAutoNum type="arabicPeriod"/>
            </a:pPr>
            <a:r>
              <a:rPr lang="hr-HR" sz="2000"/>
              <a:t>kontrolni segment</a:t>
            </a:r>
          </a:p>
          <a:p>
            <a:pPr marL="914400" lvl="1" indent="-457200">
              <a:buFont typeface="+mj-lt"/>
              <a:buAutoNum type="arabicPeriod"/>
            </a:pPr>
            <a:r>
              <a:rPr lang="hr-HR" sz="2000"/>
              <a:t>korisnički segment</a:t>
            </a:r>
          </a:p>
          <a:p>
            <a:pPr lvl="1"/>
            <a:endParaRPr lang="hr-HR" sz="2000"/>
          </a:p>
          <a:p>
            <a:endParaRPr lang="hr-HR" sz="2000"/>
          </a:p>
        </p:txBody>
      </p:sp>
      <p:pic>
        <p:nvPicPr>
          <p:cNvPr id="5" name="Picture 4" descr="A satellite in space&#10;&#10;Description automatically generated with low confidence">
            <a:extLst>
              <a:ext uri="{FF2B5EF4-FFF2-40B4-BE49-F238E27FC236}">
                <a16:creationId xmlns:a16="http://schemas.microsoft.com/office/drawing/2014/main" id="{53C23EDD-E1B7-4100-BA56-8B89279AC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998" y="1782981"/>
            <a:ext cx="5815856" cy="4361892"/>
          </a:xfrm>
          <a:prstGeom prst="rect">
            <a:avLst/>
          </a:prstGeom>
        </p:spPr>
      </p:pic>
      <p:sp>
        <p:nvSpPr>
          <p:cNvPr id="4" name="Slide Number Placeholder 3">
            <a:extLst>
              <a:ext uri="{FF2B5EF4-FFF2-40B4-BE49-F238E27FC236}">
                <a16:creationId xmlns:a16="http://schemas.microsoft.com/office/drawing/2014/main" id="{7870E8F2-287A-4F7B-8C34-40A9A7439171}"/>
              </a:ext>
            </a:extLst>
          </p:cNvPr>
          <p:cNvSpPr>
            <a:spLocks noGrp="1"/>
          </p:cNvSpPr>
          <p:nvPr>
            <p:ph type="sldNum" sz="quarter" idx="12"/>
          </p:nvPr>
        </p:nvSpPr>
        <p:spPr/>
        <p:txBody>
          <a:bodyPr/>
          <a:lstStyle/>
          <a:p>
            <a:fld id="{D60511C2-3D57-4998-922C-B686861A2E6B}" type="slidenum">
              <a:rPr lang="hr-HR" smtClean="0"/>
              <a:t>12</a:t>
            </a:fld>
            <a:endParaRPr lang="hr-HR"/>
          </a:p>
        </p:txBody>
      </p:sp>
    </p:spTree>
    <p:extLst>
      <p:ext uri="{BB962C8B-B14F-4D97-AF65-F5344CB8AC3E}">
        <p14:creationId xmlns:p14="http://schemas.microsoft.com/office/powerpoint/2010/main" val="68168719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11" descr="Diagram&#10;&#10;Description automatically generated">
            <a:extLst>
              <a:ext uri="{FF2B5EF4-FFF2-40B4-BE49-F238E27FC236}">
                <a16:creationId xmlns:a16="http://schemas.microsoft.com/office/drawing/2014/main" id="{F2454199-1CC4-4777-A799-B9018C431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8850" y="643466"/>
            <a:ext cx="7874299" cy="5571067"/>
          </a:xfrm>
          <a:prstGeom prst="rect">
            <a:avLst/>
          </a:prstGeom>
        </p:spPr>
      </p:pic>
      <p:sp>
        <p:nvSpPr>
          <p:cNvPr id="2" name="Slide Number Placeholder 1">
            <a:extLst>
              <a:ext uri="{FF2B5EF4-FFF2-40B4-BE49-F238E27FC236}">
                <a16:creationId xmlns:a16="http://schemas.microsoft.com/office/drawing/2014/main" id="{03671C4E-7BD3-4250-A447-4663379D7A1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60511C2-3D57-4998-922C-B686861A2E6B}" type="slidenum">
              <a:rPr lang="en-US" smtClean="0"/>
              <a:pPr>
                <a:spcAft>
                  <a:spcPts val="600"/>
                </a:spcAft>
              </a:pPr>
              <a:t>13</a:t>
            </a:fld>
            <a:endParaRPr lang="en-US"/>
          </a:p>
        </p:txBody>
      </p:sp>
    </p:spTree>
    <p:extLst>
      <p:ext uri="{BB962C8B-B14F-4D97-AF65-F5344CB8AC3E}">
        <p14:creationId xmlns:p14="http://schemas.microsoft.com/office/powerpoint/2010/main" val="308826218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89738-B9EC-44FC-B22A-5B3FA8283DA1}"/>
              </a:ext>
            </a:extLst>
          </p:cNvPr>
          <p:cNvSpPr>
            <a:spLocks noGrp="1"/>
          </p:cNvSpPr>
          <p:nvPr>
            <p:ph idx="1"/>
          </p:nvPr>
        </p:nvSpPr>
        <p:spPr>
          <a:xfrm>
            <a:off x="411480" y="2684095"/>
            <a:ext cx="4443154" cy="3492868"/>
          </a:xfrm>
        </p:spPr>
        <p:txBody>
          <a:bodyPr>
            <a:normAutofit/>
          </a:bodyPr>
          <a:lstStyle/>
          <a:p>
            <a:r>
              <a:rPr lang="hr-HR" sz="1800"/>
              <a:t>Najpoznatiji navigacijski sateliti:</a:t>
            </a:r>
          </a:p>
          <a:p>
            <a:pPr lvl="1"/>
            <a:r>
              <a:rPr lang="hr-HR" sz="1800"/>
              <a:t>NAVSTAR</a:t>
            </a:r>
          </a:p>
          <a:p>
            <a:pPr lvl="1"/>
            <a:r>
              <a:rPr lang="hr-HR" sz="1800"/>
              <a:t>GLONASS</a:t>
            </a:r>
          </a:p>
          <a:p>
            <a:pPr lvl="1"/>
            <a:r>
              <a:rPr lang="hr-HR" sz="1800"/>
              <a:t>Galileo</a:t>
            </a:r>
          </a:p>
          <a:p>
            <a:pPr lvl="1"/>
            <a:r>
              <a:rPr lang="hr-HR" sz="1800"/>
              <a:t>Beidou</a:t>
            </a:r>
          </a:p>
        </p:txBody>
      </p:sp>
      <p:pic>
        <p:nvPicPr>
          <p:cNvPr id="5" name="Picture 4" descr="A picture containing person, indoor, cooking&#10;&#10;Description automatically generated">
            <a:extLst>
              <a:ext uri="{FF2B5EF4-FFF2-40B4-BE49-F238E27FC236}">
                <a16:creationId xmlns:a16="http://schemas.microsoft.com/office/drawing/2014/main" id="{EF3F1F7C-6BE5-486A-8F1D-8A3DDE836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907" y="625683"/>
            <a:ext cx="4302242" cy="5551280"/>
          </a:xfrm>
          <a:prstGeom prst="rect">
            <a:avLst/>
          </a:prstGeom>
        </p:spPr>
      </p:pic>
      <p:sp>
        <p:nvSpPr>
          <p:cNvPr id="6" name="TextBox 5">
            <a:extLst>
              <a:ext uri="{FF2B5EF4-FFF2-40B4-BE49-F238E27FC236}">
                <a16:creationId xmlns:a16="http://schemas.microsoft.com/office/drawing/2014/main" id="{F35733A4-E82D-4721-A6C8-D6837C78928B}"/>
              </a:ext>
            </a:extLst>
          </p:cNvPr>
          <p:cNvSpPr txBox="1"/>
          <p:nvPr/>
        </p:nvSpPr>
        <p:spPr>
          <a:xfrm>
            <a:off x="6454907" y="6319993"/>
            <a:ext cx="2836985" cy="369332"/>
          </a:xfrm>
          <a:prstGeom prst="rect">
            <a:avLst/>
          </a:prstGeom>
          <a:noFill/>
        </p:spPr>
        <p:txBody>
          <a:bodyPr wrap="square" rtlCol="0">
            <a:spAutoFit/>
          </a:bodyPr>
          <a:lstStyle/>
          <a:p>
            <a:r>
              <a:rPr lang="hr-HR"/>
              <a:t>NAVSTAR satelit u izgradnji</a:t>
            </a:r>
          </a:p>
        </p:txBody>
      </p:sp>
      <p:sp>
        <p:nvSpPr>
          <p:cNvPr id="7" name="Slide Number Placeholder 6">
            <a:extLst>
              <a:ext uri="{FF2B5EF4-FFF2-40B4-BE49-F238E27FC236}">
                <a16:creationId xmlns:a16="http://schemas.microsoft.com/office/drawing/2014/main" id="{D012C742-BE77-4F31-A745-0FEC680C69E0}"/>
              </a:ext>
            </a:extLst>
          </p:cNvPr>
          <p:cNvSpPr>
            <a:spLocks noGrp="1"/>
          </p:cNvSpPr>
          <p:nvPr>
            <p:ph type="sldNum" sz="quarter" idx="12"/>
          </p:nvPr>
        </p:nvSpPr>
        <p:spPr/>
        <p:txBody>
          <a:bodyPr/>
          <a:lstStyle/>
          <a:p>
            <a:fld id="{D60511C2-3D57-4998-922C-B686861A2E6B}" type="slidenum">
              <a:rPr lang="hr-HR" smtClean="0"/>
              <a:t>14</a:t>
            </a:fld>
            <a:endParaRPr lang="hr-HR"/>
          </a:p>
        </p:txBody>
      </p:sp>
    </p:spTree>
    <p:extLst>
      <p:ext uri="{BB962C8B-B14F-4D97-AF65-F5344CB8AC3E}">
        <p14:creationId xmlns:p14="http://schemas.microsoft.com/office/powerpoint/2010/main" val="197817888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object, star&#10;&#10;Description automatically generated">
            <a:extLst>
              <a:ext uri="{FF2B5EF4-FFF2-40B4-BE49-F238E27FC236}">
                <a16:creationId xmlns:a16="http://schemas.microsoft.com/office/drawing/2014/main" id="{CDA53161-A6B6-4F84-A4A7-A20FFC087FB0}"/>
              </a:ext>
            </a:extLst>
          </p:cNvPr>
          <p:cNvPicPr>
            <a:picLocks noChangeAspect="1"/>
          </p:cNvPicPr>
          <p:nvPr/>
        </p:nvPicPr>
        <p:blipFill rotWithShape="1">
          <a:blip r:embed="rId3">
            <a:extLst>
              <a:ext uri="{28A0092B-C50C-407E-A947-70E740481C1C}">
                <a14:useLocalDpi xmlns:a14="http://schemas.microsoft.com/office/drawing/2010/main" val="0"/>
              </a:ext>
            </a:extLst>
          </a:blip>
          <a:srcRect t="2609" r="32284" b="2162"/>
          <a:stretch/>
        </p:blipFill>
        <p:spPr>
          <a:xfrm>
            <a:off x="3522468" y="10"/>
            <a:ext cx="8669532" cy="6857990"/>
          </a:xfrm>
          <a:prstGeom prst="rect">
            <a:avLst/>
          </a:prstGeom>
        </p:spPr>
      </p:pic>
      <p:sp>
        <p:nvSpPr>
          <p:cNvPr id="11"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4D125-C0CA-4801-AA87-4873485E505F}"/>
              </a:ext>
            </a:extLst>
          </p:cNvPr>
          <p:cNvSpPr>
            <a:spLocks noGrp="1"/>
          </p:cNvSpPr>
          <p:nvPr>
            <p:ph type="title"/>
          </p:nvPr>
        </p:nvSpPr>
        <p:spPr>
          <a:xfrm>
            <a:off x="371094" y="1161288"/>
            <a:ext cx="3438144" cy="1124712"/>
          </a:xfrm>
        </p:spPr>
        <p:txBody>
          <a:bodyPr anchor="b">
            <a:normAutofit/>
          </a:bodyPr>
          <a:lstStyle/>
          <a:p>
            <a:r>
              <a:rPr lang="hr-HR" sz="2800"/>
              <a:t>Astronomski sateliti</a:t>
            </a:r>
          </a:p>
        </p:txBody>
      </p:sp>
      <p:sp>
        <p:nvSpPr>
          <p:cNvPr id="13"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2C6B37-45F3-44B1-BEFA-D643D5B57F98}"/>
              </a:ext>
            </a:extLst>
          </p:cNvPr>
          <p:cNvSpPr>
            <a:spLocks noGrp="1"/>
          </p:cNvSpPr>
          <p:nvPr>
            <p:ph idx="1"/>
          </p:nvPr>
        </p:nvSpPr>
        <p:spPr>
          <a:xfrm>
            <a:off x="371093" y="2718053"/>
            <a:ext cx="4489665" cy="3827126"/>
          </a:xfrm>
        </p:spPr>
        <p:txBody>
          <a:bodyPr anchor="t">
            <a:normAutofit/>
          </a:bodyPr>
          <a:lstStyle/>
          <a:p>
            <a:r>
              <a:rPr lang="hr-HR" sz="1300"/>
              <a:t>u orbiti oko Zemlje ili drugih nebeskih tijela</a:t>
            </a:r>
          </a:p>
          <a:p>
            <a:r>
              <a:rPr lang="hr-HR" sz="1300"/>
              <a:t>služe za astronomska opažanja, najčešće bilježenjem elektromagnetskih valova</a:t>
            </a:r>
          </a:p>
          <a:p>
            <a:r>
              <a:rPr lang="hr-HR" sz="1300"/>
              <a:t>Podjela:</a:t>
            </a:r>
          </a:p>
          <a:p>
            <a:pPr lvl="1"/>
            <a:r>
              <a:rPr lang="hr-HR" sz="1300"/>
              <a:t>za opažanje Sunca - Ulysses</a:t>
            </a:r>
          </a:p>
          <a:p>
            <a:pPr lvl="1"/>
            <a:r>
              <a:rPr lang="hr-HR" sz="1300"/>
              <a:t>za optičko opažanje svemira – Hubbleov svemirski teleskop, Hipparcos</a:t>
            </a:r>
          </a:p>
          <a:p>
            <a:pPr lvl="1"/>
            <a:r>
              <a:rPr lang="hr-HR" sz="1300"/>
              <a:t>za opažanje rendgenskog i gama-zračenja -  LEGRI, NuSTAR, INTEGRAL</a:t>
            </a:r>
          </a:p>
          <a:p>
            <a:pPr lvl="1"/>
            <a:r>
              <a:rPr lang="hr-HR" sz="1300"/>
              <a:t>za opažanje milimetarskih radiovalova - Planck</a:t>
            </a:r>
          </a:p>
          <a:p>
            <a:pPr lvl="1"/>
            <a:r>
              <a:rPr lang="hr-HR" sz="1300"/>
              <a:t>za opažanje ultraljubičastoga zračenja – FUSE, GALEX, CHIPS</a:t>
            </a:r>
          </a:p>
          <a:p>
            <a:pPr lvl="1"/>
            <a:r>
              <a:rPr lang="hr-HR" sz="1300"/>
              <a:t>za opažanje infracrvenoga zračenja – IRAS, ISO, SWAS, WISE</a:t>
            </a:r>
          </a:p>
        </p:txBody>
      </p:sp>
      <p:sp>
        <p:nvSpPr>
          <p:cNvPr id="4" name="Slide Number Placeholder 3">
            <a:extLst>
              <a:ext uri="{FF2B5EF4-FFF2-40B4-BE49-F238E27FC236}">
                <a16:creationId xmlns:a16="http://schemas.microsoft.com/office/drawing/2014/main" id="{71C4BE80-88FC-4F72-95BA-8EE19B903463}"/>
              </a:ext>
            </a:extLst>
          </p:cNvPr>
          <p:cNvSpPr>
            <a:spLocks noGrp="1"/>
          </p:cNvSpPr>
          <p:nvPr>
            <p:ph type="sldNum" sz="quarter" idx="12"/>
          </p:nvPr>
        </p:nvSpPr>
        <p:spPr/>
        <p:txBody>
          <a:bodyPr/>
          <a:lstStyle/>
          <a:p>
            <a:fld id="{D60511C2-3D57-4998-922C-B686861A2E6B}" type="slidenum">
              <a:rPr lang="hr-HR" smtClean="0"/>
              <a:t>15</a:t>
            </a:fld>
            <a:endParaRPr lang="hr-HR"/>
          </a:p>
        </p:txBody>
      </p:sp>
    </p:spTree>
    <p:extLst>
      <p:ext uri="{BB962C8B-B14F-4D97-AF65-F5344CB8AC3E}">
        <p14:creationId xmlns:p14="http://schemas.microsoft.com/office/powerpoint/2010/main" val="33996211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44A8-25B9-43D1-B493-31EEC43ECEEC}"/>
              </a:ext>
            </a:extLst>
          </p:cNvPr>
          <p:cNvSpPr>
            <a:spLocks noGrp="1"/>
          </p:cNvSpPr>
          <p:nvPr>
            <p:ph type="title"/>
          </p:nvPr>
        </p:nvSpPr>
        <p:spPr>
          <a:xfrm>
            <a:off x="572493" y="238539"/>
            <a:ext cx="11018520" cy="1434415"/>
          </a:xfrm>
        </p:spPr>
        <p:txBody>
          <a:bodyPr anchor="b">
            <a:normAutofit/>
          </a:bodyPr>
          <a:lstStyle/>
          <a:p>
            <a:r>
              <a:rPr lang="hr-HR" sz="5400"/>
              <a:t>Istraživački sateliti</a:t>
            </a:r>
          </a:p>
        </p:txBody>
      </p:sp>
      <p:sp>
        <p:nvSpPr>
          <p:cNvPr id="3" name="Content Placeholder 2">
            <a:extLst>
              <a:ext uri="{FF2B5EF4-FFF2-40B4-BE49-F238E27FC236}">
                <a16:creationId xmlns:a16="http://schemas.microsoft.com/office/drawing/2014/main" id="{B8E2642C-A8A1-43F3-8C47-B0C6A7D1DB2A}"/>
              </a:ext>
            </a:extLst>
          </p:cNvPr>
          <p:cNvSpPr>
            <a:spLocks noGrp="1"/>
          </p:cNvSpPr>
          <p:nvPr>
            <p:ph idx="1"/>
          </p:nvPr>
        </p:nvSpPr>
        <p:spPr>
          <a:xfrm>
            <a:off x="572493" y="2071316"/>
            <a:ext cx="6713552" cy="4119172"/>
          </a:xfrm>
        </p:spPr>
        <p:txBody>
          <a:bodyPr anchor="t">
            <a:normAutofit/>
          </a:bodyPr>
          <a:lstStyle/>
          <a:p>
            <a:r>
              <a:rPr lang="hr-HR" sz="2200"/>
              <a:t>Namijenjeni znanstvenim istraživanjima bližeg i daljnjega Zemljina okružja</a:t>
            </a:r>
          </a:p>
          <a:p>
            <a:r>
              <a:rPr lang="hr-HR" sz="2200"/>
              <a:t>Razlikuju se prema vrsti istraživanja za koje su namijenjeni, konstrukciji, masi i znanstvenoj opremi</a:t>
            </a:r>
          </a:p>
          <a:p>
            <a:r>
              <a:rPr lang="hr-HR" sz="2200"/>
              <a:t>Prvi istraživački satelit bio je Sputnik 3</a:t>
            </a:r>
          </a:p>
        </p:txBody>
      </p:sp>
      <p:pic>
        <p:nvPicPr>
          <p:cNvPr id="5" name="Picture 4" descr="A picture containing indoor, wall&#10;&#10;Description automatically generated">
            <a:extLst>
              <a:ext uri="{FF2B5EF4-FFF2-40B4-BE49-F238E27FC236}">
                <a16:creationId xmlns:a16="http://schemas.microsoft.com/office/drawing/2014/main" id="{4DA04FA6-D8C9-467E-8EA9-6A230AAD7380}"/>
              </a:ext>
            </a:extLst>
          </p:cNvPr>
          <p:cNvPicPr>
            <a:picLocks noChangeAspect="1"/>
          </p:cNvPicPr>
          <p:nvPr/>
        </p:nvPicPr>
        <p:blipFill rotWithShape="1">
          <a:blip r:embed="rId3">
            <a:extLst>
              <a:ext uri="{28A0092B-C50C-407E-A947-70E740481C1C}">
                <a14:useLocalDpi xmlns:a14="http://schemas.microsoft.com/office/drawing/2010/main" val="0"/>
              </a:ext>
            </a:extLst>
          </a:blip>
          <a:srcRect l="20459" r="15563" b="-3"/>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FCA4E77D-C613-429A-8CEE-E3BBE56C5E56}"/>
              </a:ext>
            </a:extLst>
          </p:cNvPr>
          <p:cNvSpPr txBox="1"/>
          <p:nvPr/>
        </p:nvSpPr>
        <p:spPr>
          <a:xfrm>
            <a:off x="7675658" y="6308297"/>
            <a:ext cx="2149642" cy="369332"/>
          </a:xfrm>
          <a:prstGeom prst="rect">
            <a:avLst/>
          </a:prstGeom>
          <a:noFill/>
        </p:spPr>
        <p:txBody>
          <a:bodyPr wrap="square" rtlCol="0">
            <a:spAutoFit/>
          </a:bodyPr>
          <a:lstStyle/>
          <a:p>
            <a:r>
              <a:rPr lang="hr-HR"/>
              <a:t>Sputnik 3 (1958.)</a:t>
            </a:r>
          </a:p>
        </p:txBody>
      </p:sp>
      <p:sp>
        <p:nvSpPr>
          <p:cNvPr id="4" name="Slide Number Placeholder 3">
            <a:extLst>
              <a:ext uri="{FF2B5EF4-FFF2-40B4-BE49-F238E27FC236}">
                <a16:creationId xmlns:a16="http://schemas.microsoft.com/office/drawing/2014/main" id="{85725C75-5BB8-43CE-83CC-04D45A4FF606}"/>
              </a:ext>
            </a:extLst>
          </p:cNvPr>
          <p:cNvSpPr>
            <a:spLocks noGrp="1"/>
          </p:cNvSpPr>
          <p:nvPr>
            <p:ph type="sldNum" sz="quarter" idx="12"/>
          </p:nvPr>
        </p:nvSpPr>
        <p:spPr/>
        <p:txBody>
          <a:bodyPr/>
          <a:lstStyle/>
          <a:p>
            <a:fld id="{D60511C2-3D57-4998-922C-B686861A2E6B}" type="slidenum">
              <a:rPr lang="hr-HR" smtClean="0"/>
              <a:t>16</a:t>
            </a:fld>
            <a:endParaRPr lang="hr-HR"/>
          </a:p>
        </p:txBody>
      </p:sp>
    </p:spTree>
    <p:extLst>
      <p:ext uri="{BB962C8B-B14F-4D97-AF65-F5344CB8AC3E}">
        <p14:creationId xmlns:p14="http://schemas.microsoft.com/office/powerpoint/2010/main" val="130198273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70BB-7EB1-435F-9E8C-20584D24A543}"/>
              </a:ext>
            </a:extLst>
          </p:cNvPr>
          <p:cNvSpPr>
            <a:spLocks noGrp="1"/>
          </p:cNvSpPr>
          <p:nvPr>
            <p:ph type="title"/>
          </p:nvPr>
        </p:nvSpPr>
        <p:spPr>
          <a:xfrm>
            <a:off x="630936" y="639520"/>
            <a:ext cx="3429000" cy="1719072"/>
          </a:xfrm>
        </p:spPr>
        <p:txBody>
          <a:bodyPr anchor="b">
            <a:normAutofit/>
          </a:bodyPr>
          <a:lstStyle/>
          <a:p>
            <a:r>
              <a:rPr lang="hr-HR" sz="5400"/>
              <a:t>Vojni sateliti </a:t>
            </a:r>
          </a:p>
        </p:txBody>
      </p:sp>
      <p:sp>
        <p:nvSpPr>
          <p:cNvPr id="3" name="Content Placeholder 2">
            <a:extLst>
              <a:ext uri="{FF2B5EF4-FFF2-40B4-BE49-F238E27FC236}">
                <a16:creationId xmlns:a16="http://schemas.microsoft.com/office/drawing/2014/main" id="{D9C8A746-5FFF-469A-9610-B176B5A33405}"/>
              </a:ext>
            </a:extLst>
          </p:cNvPr>
          <p:cNvSpPr>
            <a:spLocks noGrp="1"/>
          </p:cNvSpPr>
          <p:nvPr>
            <p:ph idx="1"/>
          </p:nvPr>
        </p:nvSpPr>
        <p:spPr>
          <a:xfrm>
            <a:off x="630936" y="2807208"/>
            <a:ext cx="3429000" cy="3410712"/>
          </a:xfrm>
        </p:spPr>
        <p:txBody>
          <a:bodyPr anchor="t">
            <a:normAutofit/>
          </a:bodyPr>
          <a:lstStyle/>
          <a:p>
            <a:r>
              <a:rPr lang="hr-HR" sz="2200"/>
              <a:t>Telekomunikacijski, izviđački, navigacijski, meteorološki, te sateliti za elektroničko izviđanje i za otkrivanje lansiranja raketa </a:t>
            </a:r>
          </a:p>
          <a:p>
            <a:r>
              <a:rPr lang="hr-HR" sz="2200"/>
              <a:t>Vojni program Star Wars</a:t>
            </a:r>
          </a:p>
        </p:txBody>
      </p:sp>
      <p:pic>
        <p:nvPicPr>
          <p:cNvPr id="5" name="Picture 4" descr="Diagram&#10;&#10;Description automatically generated">
            <a:extLst>
              <a:ext uri="{FF2B5EF4-FFF2-40B4-BE49-F238E27FC236}">
                <a16:creationId xmlns:a16="http://schemas.microsoft.com/office/drawing/2014/main" id="{A5DC4292-CA37-4018-A647-5EBD0DEA6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004068"/>
            <a:ext cx="6903720" cy="4849863"/>
          </a:xfrm>
          <a:prstGeom prst="rect">
            <a:avLst/>
          </a:prstGeom>
        </p:spPr>
      </p:pic>
      <p:sp>
        <p:nvSpPr>
          <p:cNvPr id="4" name="TextBox 3">
            <a:extLst>
              <a:ext uri="{FF2B5EF4-FFF2-40B4-BE49-F238E27FC236}">
                <a16:creationId xmlns:a16="http://schemas.microsoft.com/office/drawing/2014/main" id="{34338627-E1C5-4791-86B8-0BCD9F760296}"/>
              </a:ext>
            </a:extLst>
          </p:cNvPr>
          <p:cNvSpPr txBox="1"/>
          <p:nvPr/>
        </p:nvSpPr>
        <p:spPr>
          <a:xfrm>
            <a:off x="4654296" y="6049108"/>
            <a:ext cx="3111070" cy="646331"/>
          </a:xfrm>
          <a:prstGeom prst="rect">
            <a:avLst/>
          </a:prstGeom>
          <a:noFill/>
        </p:spPr>
        <p:txBody>
          <a:bodyPr wrap="square" rtlCol="0">
            <a:spAutoFit/>
          </a:bodyPr>
          <a:lstStyle/>
          <a:p>
            <a:r>
              <a:rPr lang="hr-HR"/>
              <a:t>Shema Star Wars programa</a:t>
            </a:r>
          </a:p>
          <a:p>
            <a:endParaRPr lang="hr-HR"/>
          </a:p>
        </p:txBody>
      </p:sp>
      <p:sp>
        <p:nvSpPr>
          <p:cNvPr id="6" name="Slide Number Placeholder 5">
            <a:extLst>
              <a:ext uri="{FF2B5EF4-FFF2-40B4-BE49-F238E27FC236}">
                <a16:creationId xmlns:a16="http://schemas.microsoft.com/office/drawing/2014/main" id="{7A6DF21A-BDDD-4409-8E42-EA12B484E6A7}"/>
              </a:ext>
            </a:extLst>
          </p:cNvPr>
          <p:cNvSpPr>
            <a:spLocks noGrp="1"/>
          </p:cNvSpPr>
          <p:nvPr>
            <p:ph type="sldNum" sz="quarter" idx="12"/>
          </p:nvPr>
        </p:nvSpPr>
        <p:spPr/>
        <p:txBody>
          <a:bodyPr/>
          <a:lstStyle/>
          <a:p>
            <a:fld id="{D60511C2-3D57-4998-922C-B686861A2E6B}" type="slidenum">
              <a:rPr lang="hr-HR" smtClean="0"/>
              <a:t>17</a:t>
            </a:fld>
            <a:endParaRPr lang="hr-HR"/>
          </a:p>
        </p:txBody>
      </p:sp>
    </p:spTree>
    <p:extLst>
      <p:ext uri="{BB962C8B-B14F-4D97-AF65-F5344CB8AC3E}">
        <p14:creationId xmlns:p14="http://schemas.microsoft.com/office/powerpoint/2010/main" val="272004905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2722-99A2-4026-B29D-EF0820327357}"/>
              </a:ext>
            </a:extLst>
          </p:cNvPr>
          <p:cNvSpPr>
            <a:spLocks noGrp="1"/>
          </p:cNvSpPr>
          <p:nvPr>
            <p:ph type="title"/>
          </p:nvPr>
        </p:nvSpPr>
        <p:spPr>
          <a:xfrm>
            <a:off x="1653363" y="365760"/>
            <a:ext cx="9367203" cy="1188720"/>
          </a:xfrm>
        </p:spPr>
        <p:txBody>
          <a:bodyPr>
            <a:normAutofit/>
          </a:bodyPr>
          <a:lstStyle/>
          <a:p>
            <a:r>
              <a:rPr lang="hr-HR"/>
              <a:t>ZAKLJUČAK</a:t>
            </a:r>
          </a:p>
        </p:txBody>
      </p:sp>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A1FF57D-0A3A-47B7-899C-DD0BC1FDB467}"/>
              </a:ext>
            </a:extLst>
          </p:cNvPr>
          <p:cNvSpPr>
            <a:spLocks noGrp="1"/>
          </p:cNvSpPr>
          <p:nvPr>
            <p:ph idx="1"/>
          </p:nvPr>
        </p:nvSpPr>
        <p:spPr>
          <a:xfrm>
            <a:off x="1653363" y="2176272"/>
            <a:ext cx="9367204" cy="4041648"/>
          </a:xfrm>
        </p:spPr>
        <p:txBody>
          <a:bodyPr anchor="t">
            <a:normAutofit/>
          </a:bodyPr>
          <a:lstStyle/>
          <a:p>
            <a:r>
              <a:rPr lang="hr-HR" sz="2400" dirty="0"/>
              <a:t>Sateliti su ključni za život u društvu</a:t>
            </a:r>
          </a:p>
          <a:p>
            <a:r>
              <a:rPr lang="en-US" sz="2400" b="0" i="0" dirty="0" err="1">
                <a:effectLst/>
                <a:latin typeface="-apple-system"/>
              </a:rPr>
              <a:t>Zahvaljujući</a:t>
            </a:r>
            <a:r>
              <a:rPr lang="en-US" sz="2400" b="0" i="0" dirty="0">
                <a:effectLst/>
                <a:latin typeface="-apple-system"/>
              </a:rPr>
              <a:t> </a:t>
            </a:r>
            <a:r>
              <a:rPr lang="hr-HR" sz="2400" b="0" i="0" dirty="0">
                <a:effectLst/>
                <a:latin typeface="-apple-system"/>
              </a:rPr>
              <a:t>njima</a:t>
            </a:r>
            <a:r>
              <a:rPr lang="en-US" sz="2400" b="0" i="0" dirty="0">
                <a:effectLst/>
                <a:latin typeface="-apple-system"/>
              </a:rPr>
              <a:t> </a:t>
            </a:r>
            <a:r>
              <a:rPr lang="hr-HR" sz="2400" b="0" i="0" dirty="0">
                <a:effectLst/>
                <a:latin typeface="-apple-system"/>
              </a:rPr>
              <a:t>možemo</a:t>
            </a:r>
            <a:r>
              <a:rPr lang="en-US" sz="2400" b="0" i="0" dirty="0">
                <a:effectLst/>
                <a:latin typeface="-apple-system"/>
              </a:rPr>
              <a:t> </a:t>
            </a:r>
            <a:r>
              <a:rPr lang="en-US" sz="2400" b="0" i="0" err="1">
                <a:effectLst/>
                <a:latin typeface="-apple-system"/>
              </a:rPr>
              <a:t>istraživati</a:t>
            </a:r>
            <a:r>
              <a:rPr lang="en-US" sz="2400" b="0" i="0" dirty="0">
                <a:effectLst/>
                <a:latin typeface="-apple-system"/>
              </a:rPr>
              <a:t> ​​</a:t>
            </a:r>
            <a:r>
              <a:rPr lang="en-US" sz="2400" b="0" i="0" err="1">
                <a:effectLst/>
                <a:latin typeface="-apple-system"/>
              </a:rPr>
              <a:t>druge</a:t>
            </a:r>
            <a:r>
              <a:rPr lang="en-US" sz="2400" b="0" i="0" dirty="0">
                <a:effectLst/>
                <a:latin typeface="-apple-system"/>
              </a:rPr>
              <a:t> </a:t>
            </a:r>
            <a:r>
              <a:rPr lang="en-US" sz="2400" b="0" i="0" err="1">
                <a:effectLst/>
                <a:latin typeface="-apple-system"/>
              </a:rPr>
              <a:t>planete</a:t>
            </a:r>
            <a:r>
              <a:rPr lang="en-US" sz="2400" b="0" i="0" dirty="0">
                <a:effectLst/>
                <a:latin typeface="-apple-system"/>
              </a:rPr>
              <a:t>, </a:t>
            </a:r>
            <a:r>
              <a:rPr lang="en-US" sz="2400" b="0" i="0" err="1">
                <a:effectLst/>
                <a:latin typeface="-apple-system"/>
              </a:rPr>
              <a:t>otkrivati</a:t>
            </a:r>
            <a:r>
              <a:rPr lang="en-US" sz="2400" b="0" i="0" dirty="0">
                <a:effectLst/>
                <a:latin typeface="-apple-system"/>
              </a:rPr>
              <a:t> ​​meteorite, </a:t>
            </a:r>
            <a:r>
              <a:rPr lang="en-US" sz="2400" b="0" i="0" err="1">
                <a:effectLst/>
                <a:latin typeface="-apple-system"/>
              </a:rPr>
              <a:t>promatrati</a:t>
            </a:r>
            <a:r>
              <a:rPr lang="en-US" sz="2400" b="0" i="0" dirty="0">
                <a:effectLst/>
                <a:latin typeface="-apple-system"/>
              </a:rPr>
              <a:t> </a:t>
            </a:r>
            <a:r>
              <a:rPr lang="en-US" sz="2400" b="0" i="0" err="1">
                <a:effectLst/>
                <a:latin typeface="-apple-system"/>
              </a:rPr>
              <a:t>život</a:t>
            </a:r>
            <a:r>
              <a:rPr lang="en-US" sz="2400" b="0" i="0" dirty="0">
                <a:effectLst/>
                <a:latin typeface="-apple-system"/>
              </a:rPr>
              <a:t> </a:t>
            </a:r>
            <a:r>
              <a:rPr lang="en-US" sz="2400" b="0" i="0" err="1">
                <a:effectLst/>
                <a:latin typeface="-apple-system"/>
              </a:rPr>
              <a:t>na</a:t>
            </a:r>
            <a:r>
              <a:rPr lang="en-US" sz="2400" b="0" i="0" dirty="0">
                <a:effectLst/>
                <a:latin typeface="-apple-system"/>
              </a:rPr>
              <a:t> </a:t>
            </a:r>
            <a:r>
              <a:rPr lang="en-US" sz="2400" b="0" i="0" err="1">
                <a:effectLst/>
                <a:latin typeface="-apple-system"/>
              </a:rPr>
              <a:t>Zemlji</a:t>
            </a:r>
            <a:r>
              <a:rPr lang="en-US" sz="2400" b="0" i="0" dirty="0">
                <a:effectLst/>
                <a:latin typeface="-apple-system"/>
              </a:rPr>
              <a:t> </a:t>
            </a:r>
            <a:r>
              <a:rPr lang="en-US" sz="2400" b="0" i="0" err="1">
                <a:effectLst/>
                <a:latin typeface="-apple-system"/>
              </a:rPr>
              <a:t>i</a:t>
            </a:r>
            <a:r>
              <a:rPr lang="en-US" sz="2400" b="0" i="0" dirty="0">
                <a:effectLst/>
                <a:latin typeface="-apple-system"/>
              </a:rPr>
              <a:t> </a:t>
            </a:r>
            <a:r>
              <a:rPr lang="en-US" sz="2400" b="0" i="0" err="1">
                <a:effectLst/>
                <a:latin typeface="-apple-system"/>
              </a:rPr>
              <a:t>dobivati</a:t>
            </a:r>
            <a:r>
              <a:rPr lang="en-US" sz="2400" b="0" i="0" dirty="0">
                <a:effectLst/>
                <a:latin typeface="-apple-system"/>
              </a:rPr>
              <a:t> ​​</a:t>
            </a:r>
            <a:r>
              <a:rPr lang="en-US" sz="2400" b="0" i="0" err="1">
                <a:effectLst/>
                <a:latin typeface="-apple-system"/>
              </a:rPr>
              <a:t>informacije</a:t>
            </a:r>
            <a:r>
              <a:rPr lang="en-US" sz="2400" b="0" i="0" dirty="0">
                <a:effectLst/>
                <a:latin typeface="-apple-system"/>
              </a:rPr>
              <a:t> o </a:t>
            </a:r>
            <a:r>
              <a:rPr lang="en-US" sz="2400" b="0" i="0" err="1">
                <a:effectLst/>
                <a:latin typeface="-apple-system"/>
              </a:rPr>
              <a:t>klimatskim</a:t>
            </a:r>
            <a:r>
              <a:rPr lang="en-US" sz="2400" b="0" i="0" dirty="0">
                <a:effectLst/>
                <a:latin typeface="-apple-system"/>
              </a:rPr>
              <a:t> </a:t>
            </a:r>
            <a:r>
              <a:rPr lang="en-US" sz="2400" b="0" i="0" err="1">
                <a:effectLst/>
                <a:latin typeface="-apple-system"/>
              </a:rPr>
              <a:t>varijablama</a:t>
            </a:r>
            <a:r>
              <a:rPr lang="en-US" sz="2400" b="0" i="0" dirty="0">
                <a:effectLst/>
                <a:latin typeface="-apple-system"/>
              </a:rPr>
              <a:t> </a:t>
            </a:r>
            <a:r>
              <a:rPr lang="en-US" sz="2400" b="0" i="0" err="1">
                <a:effectLst/>
                <a:latin typeface="-apple-system"/>
              </a:rPr>
              <a:t>određene</a:t>
            </a:r>
            <a:r>
              <a:rPr lang="en-US" sz="2400" b="0" i="0" dirty="0">
                <a:effectLst/>
                <a:latin typeface="-apple-system"/>
              </a:rPr>
              <a:t> </a:t>
            </a:r>
            <a:r>
              <a:rPr lang="en-US" sz="2400" b="0" i="0" err="1">
                <a:effectLst/>
                <a:latin typeface="-apple-system"/>
              </a:rPr>
              <a:t>točke</a:t>
            </a:r>
            <a:r>
              <a:rPr lang="en-US" sz="2400" b="0" i="0" dirty="0">
                <a:effectLst/>
                <a:latin typeface="-apple-system"/>
              </a:rPr>
              <a:t> </a:t>
            </a:r>
            <a:r>
              <a:rPr lang="en-US" sz="2400" b="0" i="0" err="1">
                <a:effectLst/>
                <a:latin typeface="-apple-system"/>
              </a:rPr>
              <a:t>na</a:t>
            </a:r>
            <a:r>
              <a:rPr lang="en-US" sz="2400" b="0" i="0" dirty="0">
                <a:effectLst/>
                <a:latin typeface="-apple-system"/>
              </a:rPr>
              <a:t> </a:t>
            </a:r>
            <a:r>
              <a:rPr lang="hr-HR" sz="2400" b="0" i="0" dirty="0">
                <a:effectLst/>
                <a:latin typeface="-apple-system"/>
              </a:rPr>
              <a:t>Zemlji</a:t>
            </a:r>
          </a:p>
          <a:p>
            <a:r>
              <a:rPr lang="hr-HR" sz="2400" b="0" i="0" dirty="0">
                <a:effectLst/>
                <a:latin typeface="-apple-system"/>
              </a:rPr>
              <a:t>S ekonomskog i komunikacijskog stajališta koriste se i za primanje televizijskih, radijskih, internetskih i telefonskih signala.</a:t>
            </a:r>
          </a:p>
          <a:p>
            <a:r>
              <a:rPr lang="hr-HR" sz="2400" dirty="0">
                <a:latin typeface="-apple-system"/>
              </a:rPr>
              <a:t>Život bez njih bio bi potpuno drugačiji</a:t>
            </a:r>
            <a:endParaRPr lang="hr-HR" sz="2400" b="0" i="0" dirty="0">
              <a:effectLst/>
              <a:latin typeface="-apple-system"/>
            </a:endParaRPr>
          </a:p>
          <a:p>
            <a:endParaRPr lang="hr-HR" sz="2400" dirty="0"/>
          </a:p>
        </p:txBody>
      </p:sp>
      <p:sp>
        <p:nvSpPr>
          <p:cNvPr id="4" name="Slide Number Placeholder 3">
            <a:extLst>
              <a:ext uri="{FF2B5EF4-FFF2-40B4-BE49-F238E27FC236}">
                <a16:creationId xmlns:a16="http://schemas.microsoft.com/office/drawing/2014/main" id="{653D4C5C-D26E-435A-BD10-E742E2A3E976}"/>
              </a:ext>
            </a:extLst>
          </p:cNvPr>
          <p:cNvSpPr>
            <a:spLocks noGrp="1"/>
          </p:cNvSpPr>
          <p:nvPr>
            <p:ph type="sldNum" sz="quarter" idx="12"/>
          </p:nvPr>
        </p:nvSpPr>
        <p:spPr>
          <a:xfrm>
            <a:off x="9091182" y="6356350"/>
            <a:ext cx="1929384" cy="365125"/>
          </a:xfrm>
        </p:spPr>
        <p:txBody>
          <a:bodyPr>
            <a:normAutofit/>
          </a:bodyPr>
          <a:lstStyle/>
          <a:p>
            <a:pPr>
              <a:spcAft>
                <a:spcPts val="600"/>
              </a:spcAft>
            </a:pPr>
            <a:fld id="{D60511C2-3D57-4998-922C-B686861A2E6B}" type="slidenum">
              <a:rPr lang="hr-HR">
                <a:solidFill>
                  <a:schemeClr val="tx1">
                    <a:alpha val="80000"/>
                  </a:schemeClr>
                </a:solidFill>
              </a:rPr>
              <a:pPr>
                <a:spcAft>
                  <a:spcPts val="600"/>
                </a:spcAft>
              </a:pPr>
              <a:t>18</a:t>
            </a:fld>
            <a:endParaRPr lang="hr-HR">
              <a:solidFill>
                <a:schemeClr val="tx1">
                  <a:alpha val="80000"/>
                </a:schemeClr>
              </a:solidFill>
            </a:endParaRPr>
          </a:p>
        </p:txBody>
      </p:sp>
    </p:spTree>
    <p:extLst>
      <p:ext uri="{BB962C8B-B14F-4D97-AF65-F5344CB8AC3E}">
        <p14:creationId xmlns:p14="http://schemas.microsoft.com/office/powerpoint/2010/main" val="382164224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74745C-DB70-4588-8F49-64D4CD2A05C0}"/>
              </a:ext>
            </a:extLst>
          </p:cNvPr>
          <p:cNvSpPr>
            <a:spLocks noGrp="1"/>
          </p:cNvSpPr>
          <p:nvPr>
            <p:ph type="title"/>
          </p:nvPr>
        </p:nvSpPr>
        <p:spPr>
          <a:xfrm>
            <a:off x="1137036" y="548640"/>
            <a:ext cx="9543405" cy="1188720"/>
          </a:xfrm>
        </p:spPr>
        <p:txBody>
          <a:bodyPr>
            <a:normAutofit/>
          </a:bodyPr>
          <a:lstStyle/>
          <a:p>
            <a:r>
              <a:rPr lang="hr-HR">
                <a:solidFill>
                  <a:schemeClr val="tx1">
                    <a:lumMod val="85000"/>
                    <a:lumOff val="15000"/>
                  </a:schemeClr>
                </a:solidFill>
              </a:rPr>
              <a:t>LITERATURA</a:t>
            </a:r>
          </a:p>
        </p:txBody>
      </p:sp>
      <p:sp>
        <p:nvSpPr>
          <p:cNvPr id="3" name="Content Placeholder 2">
            <a:extLst>
              <a:ext uri="{FF2B5EF4-FFF2-40B4-BE49-F238E27FC236}">
                <a16:creationId xmlns:a16="http://schemas.microsoft.com/office/drawing/2014/main" id="{DFEB96DA-8600-4D65-98FF-6363AEAB3B8C}"/>
              </a:ext>
            </a:extLst>
          </p:cNvPr>
          <p:cNvSpPr>
            <a:spLocks noGrp="1"/>
          </p:cNvSpPr>
          <p:nvPr>
            <p:ph idx="1"/>
          </p:nvPr>
        </p:nvSpPr>
        <p:spPr>
          <a:xfrm>
            <a:off x="1957987" y="2295242"/>
            <a:ext cx="8276026" cy="3320031"/>
          </a:xfrm>
        </p:spPr>
        <p:txBody>
          <a:bodyPr anchor="ctr">
            <a:normAutofit/>
          </a:bodyPr>
          <a:lstStyle/>
          <a:p>
            <a:pPr>
              <a:buFont typeface="Arial" panose="020B0604020202020204" pitchFamily="34" charset="0"/>
              <a:buChar char="•"/>
            </a:pPr>
            <a:r>
              <a:rPr lang="hr-HR" sz="2000">
                <a:solidFill>
                  <a:schemeClr val="tx1">
                    <a:lumMod val="85000"/>
                    <a:lumOff val="15000"/>
                  </a:schemeClr>
                </a:solidFill>
                <a:hlinkClick r:id="rId3"/>
              </a:rPr>
              <a:t> </a:t>
            </a:r>
            <a:r>
              <a:rPr lang="hr-HR" sz="2000" i="1">
                <a:solidFill>
                  <a:schemeClr val="tx1">
                    <a:lumMod val="85000"/>
                    <a:lumOff val="15000"/>
                  </a:schemeClr>
                </a:solidFill>
                <a:hlinkClick r:id="rId3"/>
              </a:rPr>
              <a:t>https://enciklopedija.hr/</a:t>
            </a:r>
            <a:r>
              <a:rPr lang="hr-HR" sz="2000" i="1">
                <a:solidFill>
                  <a:schemeClr val="tx1">
                    <a:lumMod val="85000"/>
                    <a:lumOff val="15000"/>
                  </a:schemeClr>
                </a:solidFill>
              </a:rPr>
              <a:t> </a:t>
            </a:r>
            <a:r>
              <a:rPr lang="hr-HR" sz="2000">
                <a:solidFill>
                  <a:schemeClr val="tx1">
                    <a:lumMod val="85000"/>
                    <a:lumOff val="15000"/>
                  </a:schemeClr>
                </a:solidFill>
              </a:rPr>
              <a:t>- Hrvatska Enciklopedija</a:t>
            </a:r>
          </a:p>
          <a:p>
            <a:pPr>
              <a:buFont typeface="Arial" panose="020B0604020202020204" pitchFamily="34" charset="0"/>
              <a:buChar char="•"/>
            </a:pPr>
            <a:r>
              <a:rPr lang="hr-HR" sz="2000">
                <a:solidFill>
                  <a:schemeClr val="tx1">
                    <a:lumMod val="85000"/>
                    <a:lumOff val="15000"/>
                  </a:schemeClr>
                </a:solidFill>
              </a:rPr>
              <a:t> </a:t>
            </a:r>
            <a:r>
              <a:rPr lang="hr-HR" sz="2000">
                <a:solidFill>
                  <a:schemeClr val="tx1">
                    <a:lumMod val="85000"/>
                    <a:lumOff val="15000"/>
                  </a:schemeClr>
                </a:solidFill>
                <a:hlinkClick r:id="rId4"/>
              </a:rPr>
              <a:t>https://hr.wikipedia.org/</a:t>
            </a:r>
            <a:r>
              <a:rPr lang="hr-HR" sz="2000">
                <a:solidFill>
                  <a:schemeClr val="tx1">
                    <a:lumMod val="85000"/>
                    <a:lumOff val="15000"/>
                  </a:schemeClr>
                </a:solidFill>
              </a:rPr>
              <a:t> - Wikipedia</a:t>
            </a:r>
          </a:p>
          <a:p>
            <a:pPr>
              <a:buFont typeface="Arial" panose="020B0604020202020204" pitchFamily="34" charset="0"/>
              <a:buChar char="•"/>
            </a:pPr>
            <a:r>
              <a:rPr lang="hr-HR" sz="2000">
                <a:solidFill>
                  <a:schemeClr val="tx1">
                    <a:lumMod val="85000"/>
                    <a:lumOff val="15000"/>
                  </a:schemeClr>
                </a:solidFill>
                <a:hlinkClick r:id="rId5"/>
              </a:rPr>
              <a:t>https://meteo.hr/</a:t>
            </a:r>
            <a:r>
              <a:rPr lang="hr-HR" sz="2000">
                <a:solidFill>
                  <a:schemeClr val="tx1">
                    <a:lumMod val="85000"/>
                    <a:lumOff val="15000"/>
                  </a:schemeClr>
                </a:solidFill>
              </a:rPr>
              <a:t>  DHMZ</a:t>
            </a:r>
          </a:p>
          <a:p>
            <a:pPr>
              <a:buFont typeface="Arial" panose="020B0604020202020204" pitchFamily="34" charset="0"/>
              <a:buChar char="•"/>
            </a:pPr>
            <a:r>
              <a:rPr lang="hr-HR" sz="2000">
                <a:solidFill>
                  <a:schemeClr val="tx1">
                    <a:lumMod val="85000"/>
                    <a:lumOff val="15000"/>
                  </a:schemeClr>
                </a:solidFill>
                <a:hlinkClick r:id="rId6"/>
              </a:rPr>
              <a:t>https://www.meteorologiaenred.com/</a:t>
            </a:r>
            <a:r>
              <a:rPr lang="hr-HR" sz="2000">
                <a:solidFill>
                  <a:schemeClr val="tx1">
                    <a:lumMod val="85000"/>
                    <a:lumOff val="15000"/>
                  </a:schemeClr>
                </a:solidFill>
              </a:rPr>
              <a:t> - Mrežna meteorologija</a:t>
            </a:r>
          </a:p>
          <a:p>
            <a:pPr>
              <a:buFont typeface="Arial" panose="020B0604020202020204" pitchFamily="34" charset="0"/>
              <a:buChar char="•"/>
            </a:pPr>
            <a:r>
              <a:rPr lang="hr-HR" sz="2000">
                <a:solidFill>
                  <a:schemeClr val="tx1">
                    <a:lumMod val="85000"/>
                    <a:lumOff val="15000"/>
                  </a:schemeClr>
                </a:solidFill>
                <a:hlinkClick r:id="rId7"/>
              </a:rPr>
              <a:t>https://www.nasa.gov/audience/forstudents/5-8/features/nasa-knows/what-is-a-satellite-58.html</a:t>
            </a:r>
            <a:r>
              <a:rPr lang="hr-HR" sz="2000">
                <a:solidFill>
                  <a:schemeClr val="tx1">
                    <a:lumMod val="85000"/>
                    <a:lumOff val="15000"/>
                  </a:schemeClr>
                </a:solidFill>
              </a:rPr>
              <a:t> - NASA</a:t>
            </a:r>
          </a:p>
          <a:p>
            <a:pPr>
              <a:buFont typeface="Arial" panose="020B0604020202020204" pitchFamily="34" charset="0"/>
              <a:buChar char="•"/>
            </a:pPr>
            <a:endParaRPr lang="hr-HR" sz="2000">
              <a:solidFill>
                <a:schemeClr val="tx1">
                  <a:lumMod val="85000"/>
                  <a:lumOff val="15000"/>
                </a:schemeClr>
              </a:solidFill>
            </a:endParaRPr>
          </a:p>
          <a:p>
            <a:pPr>
              <a:buFont typeface="Arial" panose="020B0604020202020204" pitchFamily="34" charset="0"/>
              <a:buChar char="•"/>
            </a:pPr>
            <a:endParaRPr lang="hr-HR" sz="2000">
              <a:solidFill>
                <a:schemeClr val="tx1">
                  <a:lumMod val="85000"/>
                  <a:lumOff val="15000"/>
                </a:schemeClr>
              </a:solidFill>
            </a:endParaRPr>
          </a:p>
          <a:p>
            <a:pPr>
              <a:buFont typeface="Arial" panose="020B0604020202020204" pitchFamily="34" charset="0"/>
              <a:buChar char="•"/>
            </a:pPr>
            <a:endParaRPr lang="hr-HR" sz="2000">
              <a:solidFill>
                <a:schemeClr val="tx1">
                  <a:lumMod val="85000"/>
                  <a:lumOff val="15000"/>
                </a:schemeClr>
              </a:solidFill>
            </a:endParaRPr>
          </a:p>
        </p:txBody>
      </p:sp>
      <p:sp>
        <p:nvSpPr>
          <p:cNvPr id="13"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83F7238-4A0F-4B8C-AECB-18B111352702}"/>
              </a:ext>
            </a:extLst>
          </p:cNvPr>
          <p:cNvSpPr>
            <a:spLocks noGrp="1"/>
          </p:cNvSpPr>
          <p:nvPr>
            <p:ph type="sldNum" sz="quarter" idx="12"/>
          </p:nvPr>
        </p:nvSpPr>
        <p:spPr>
          <a:xfrm>
            <a:off x="8610600" y="6356350"/>
            <a:ext cx="2743200" cy="365125"/>
          </a:xfrm>
        </p:spPr>
        <p:txBody>
          <a:bodyPr>
            <a:normAutofit/>
          </a:bodyPr>
          <a:lstStyle/>
          <a:p>
            <a:pPr>
              <a:spcAft>
                <a:spcPts val="600"/>
              </a:spcAft>
            </a:pPr>
            <a:fld id="{D60511C2-3D57-4998-922C-B686861A2E6B}" type="slidenum">
              <a:rPr lang="hr-HR" sz="1000"/>
              <a:pPr>
                <a:spcAft>
                  <a:spcPts val="600"/>
                </a:spcAft>
              </a:pPr>
              <a:t>19</a:t>
            </a:fld>
            <a:endParaRPr lang="hr-HR" sz="1000"/>
          </a:p>
        </p:txBody>
      </p:sp>
    </p:spTree>
    <p:extLst>
      <p:ext uri="{BB962C8B-B14F-4D97-AF65-F5344CB8AC3E}">
        <p14:creationId xmlns:p14="http://schemas.microsoft.com/office/powerpoint/2010/main" val="36054555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 name="Rectangle 14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 name="Rectangle 14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 name="Rectangle 15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2780B9-09E6-43FA-84BB-4823FB28B256}"/>
              </a:ext>
            </a:extLst>
          </p:cNvPr>
          <p:cNvSpPr>
            <a:spLocks noGrp="1"/>
          </p:cNvSpPr>
          <p:nvPr>
            <p:ph type="title"/>
          </p:nvPr>
        </p:nvSpPr>
        <p:spPr>
          <a:xfrm>
            <a:off x="1115568" y="548640"/>
            <a:ext cx="10168128" cy="1179576"/>
          </a:xfrm>
        </p:spPr>
        <p:txBody>
          <a:bodyPr>
            <a:normAutofit/>
          </a:bodyPr>
          <a:lstStyle/>
          <a:p>
            <a:r>
              <a:rPr lang="hr-HR" sz="4000"/>
              <a:t>MOTIVACIJA</a:t>
            </a:r>
          </a:p>
        </p:txBody>
      </p:sp>
      <p:sp>
        <p:nvSpPr>
          <p:cNvPr id="207" name="Rectangle 15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8" name="Content Placeholder 2">
            <a:extLst>
              <a:ext uri="{FF2B5EF4-FFF2-40B4-BE49-F238E27FC236}">
                <a16:creationId xmlns:a16="http://schemas.microsoft.com/office/drawing/2014/main" id="{5BF2384F-14AC-4312-9A4B-5A73AE755097}"/>
              </a:ext>
            </a:extLst>
          </p:cNvPr>
          <p:cNvSpPr>
            <a:spLocks noGrp="1"/>
          </p:cNvSpPr>
          <p:nvPr>
            <p:ph idx="1"/>
          </p:nvPr>
        </p:nvSpPr>
        <p:spPr>
          <a:xfrm>
            <a:off x="1115568" y="2481943"/>
            <a:ext cx="10168128" cy="3695020"/>
          </a:xfrm>
        </p:spPr>
        <p:txBody>
          <a:bodyPr vert="horz" lIns="91440" tIns="45720" rIns="91440" bIns="45720" rtlCol="0">
            <a:normAutofit/>
          </a:bodyPr>
          <a:lstStyle/>
          <a:p>
            <a:r>
              <a:rPr lang="hr-HR" sz="2200" dirty="0"/>
              <a:t>Velika raznolikost upotrebe satelita</a:t>
            </a:r>
          </a:p>
          <a:p>
            <a:r>
              <a:rPr lang="hr-HR" sz="2200" dirty="0"/>
              <a:t>Neophodnost za današnji način života</a:t>
            </a:r>
          </a:p>
          <a:p>
            <a:r>
              <a:rPr lang="hr-HR" sz="2200" dirty="0">
                <a:cs typeface="Calibri" panose="020F0502020204030204"/>
              </a:rPr>
              <a:t>Slaba informiranost o važnosti satelita</a:t>
            </a:r>
          </a:p>
          <a:p>
            <a:r>
              <a:rPr lang="hr-HR" sz="2200" dirty="0">
                <a:cs typeface="Calibri" panose="020F0502020204030204"/>
              </a:rPr>
              <a:t>Fasciniranost mogućnostima koje pružaju raznorazni sateliti </a:t>
            </a:r>
          </a:p>
          <a:p>
            <a:r>
              <a:rPr lang="hr-HR" sz="2200" dirty="0">
                <a:cs typeface="Calibri" panose="020F0502020204030204"/>
              </a:rPr>
              <a:t>Povijesna postignuća vezana za satelite</a:t>
            </a:r>
          </a:p>
          <a:p>
            <a:endParaRPr lang="hr-HR" sz="2200" dirty="0">
              <a:cs typeface="Calibri" panose="020F0502020204030204"/>
            </a:endParaRPr>
          </a:p>
          <a:p>
            <a:endParaRPr lang="hr-HR" sz="2200" dirty="0">
              <a:cs typeface="Calibri" panose="020F0502020204030204"/>
            </a:endParaRPr>
          </a:p>
          <a:p>
            <a:endParaRPr lang="hr-HR" sz="2200" dirty="0">
              <a:cs typeface="Calibri" panose="020F0502020204030204"/>
            </a:endParaRPr>
          </a:p>
        </p:txBody>
      </p:sp>
      <p:sp>
        <p:nvSpPr>
          <p:cNvPr id="4" name="Slide Number Placeholder 3">
            <a:extLst>
              <a:ext uri="{FF2B5EF4-FFF2-40B4-BE49-F238E27FC236}">
                <a16:creationId xmlns:a16="http://schemas.microsoft.com/office/drawing/2014/main" id="{2866BD43-009C-4659-B8FA-F43820D8B438}"/>
              </a:ext>
            </a:extLst>
          </p:cNvPr>
          <p:cNvSpPr>
            <a:spLocks noGrp="1"/>
          </p:cNvSpPr>
          <p:nvPr>
            <p:ph type="sldNum" sz="quarter" idx="12"/>
          </p:nvPr>
        </p:nvSpPr>
        <p:spPr>
          <a:xfrm>
            <a:off x="8540496" y="6356350"/>
            <a:ext cx="2743200" cy="365125"/>
          </a:xfrm>
        </p:spPr>
        <p:txBody>
          <a:bodyPr>
            <a:normAutofit/>
          </a:bodyPr>
          <a:lstStyle/>
          <a:p>
            <a:pPr>
              <a:spcAft>
                <a:spcPts val="600"/>
              </a:spcAft>
            </a:pPr>
            <a:fld id="{D60511C2-3D57-4998-922C-B686861A2E6B}" type="slidenum">
              <a:rPr lang="hr-HR">
                <a:solidFill>
                  <a:schemeClr val="tx1">
                    <a:lumMod val="50000"/>
                    <a:lumOff val="50000"/>
                  </a:schemeClr>
                </a:solidFill>
              </a:rPr>
              <a:pPr>
                <a:spcAft>
                  <a:spcPts val="600"/>
                </a:spcAft>
              </a:pPr>
              <a:t>2</a:t>
            </a:fld>
            <a:endParaRPr lang="hr-HR">
              <a:solidFill>
                <a:schemeClr val="tx1">
                  <a:lumMod val="50000"/>
                  <a:lumOff val="50000"/>
                </a:schemeClr>
              </a:solidFill>
            </a:endParaRPr>
          </a:p>
        </p:txBody>
      </p:sp>
    </p:spTree>
    <p:extLst>
      <p:ext uri="{BB962C8B-B14F-4D97-AF65-F5344CB8AC3E}">
        <p14:creationId xmlns:p14="http://schemas.microsoft.com/office/powerpoint/2010/main" val="313107439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 name="Title 3">
            <a:extLst>
              <a:ext uri="{FF2B5EF4-FFF2-40B4-BE49-F238E27FC236}">
                <a16:creationId xmlns:a16="http://schemas.microsoft.com/office/drawing/2014/main" id="{7BA2CF8B-7565-42EB-AC5D-0501F7DAEEEC}"/>
              </a:ext>
            </a:extLst>
          </p:cNvPr>
          <p:cNvSpPr>
            <a:spLocks noGrp="1"/>
          </p:cNvSpPr>
          <p:nvPr>
            <p:ph type="ctrTitle"/>
          </p:nvPr>
        </p:nvSpPr>
        <p:spPr>
          <a:xfrm>
            <a:off x="1932903" y="949325"/>
            <a:ext cx="8071706" cy="2387600"/>
          </a:xfrm>
        </p:spPr>
        <p:txBody>
          <a:bodyPr>
            <a:normAutofit/>
          </a:bodyPr>
          <a:lstStyle/>
          <a:p>
            <a:r>
              <a:rPr lang="hr-HR" sz="6600" dirty="0">
                <a:solidFill>
                  <a:schemeClr val="bg1"/>
                </a:solidFill>
              </a:rPr>
              <a:t>HVALA NA POZORNOSTI!</a:t>
            </a:r>
          </a:p>
        </p:txBody>
      </p:sp>
      <p:sp>
        <p:nvSpPr>
          <p:cNvPr id="5" name="Subtitle 4">
            <a:extLst>
              <a:ext uri="{FF2B5EF4-FFF2-40B4-BE49-F238E27FC236}">
                <a16:creationId xmlns:a16="http://schemas.microsoft.com/office/drawing/2014/main" id="{417D19FE-A629-4096-875D-F3311DDFF548}"/>
              </a:ext>
            </a:extLst>
          </p:cNvPr>
          <p:cNvSpPr>
            <a:spLocks noGrp="1"/>
          </p:cNvSpPr>
          <p:nvPr>
            <p:ph type="subTitle" idx="1"/>
          </p:nvPr>
        </p:nvSpPr>
        <p:spPr>
          <a:xfrm>
            <a:off x="1932902" y="3429000"/>
            <a:ext cx="8071697" cy="1655762"/>
          </a:xfrm>
        </p:spPr>
        <p:txBody>
          <a:bodyPr>
            <a:normAutofit/>
          </a:bodyPr>
          <a:lstStyle/>
          <a:p>
            <a:r>
              <a:rPr lang="hr-HR" sz="3200" dirty="0">
                <a:solidFill>
                  <a:schemeClr val="bg1"/>
                </a:solidFill>
              </a:rPr>
              <a:t>Izradili:</a:t>
            </a:r>
          </a:p>
          <a:p>
            <a:r>
              <a:rPr lang="hr-HR" sz="3200" dirty="0">
                <a:solidFill>
                  <a:schemeClr val="bg1"/>
                </a:solidFill>
              </a:rPr>
              <a:t> Kristijan Ribarić i Kristijan Vidović</a:t>
            </a:r>
          </a:p>
        </p:txBody>
      </p:sp>
      <p:cxnSp>
        <p:nvCxnSpPr>
          <p:cNvPr id="244" name="Straight Connector 11">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5" name="Straight Connector 1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3D5E500-AD07-47DE-92D8-42AED679D153}"/>
              </a:ext>
            </a:extLst>
          </p:cNvPr>
          <p:cNvSpPr>
            <a:spLocks noGrp="1"/>
          </p:cNvSpPr>
          <p:nvPr>
            <p:ph type="sldNum" sz="quarter" idx="12"/>
          </p:nvPr>
        </p:nvSpPr>
        <p:spPr/>
        <p:txBody>
          <a:bodyPr/>
          <a:lstStyle/>
          <a:p>
            <a:fld id="{D60511C2-3D57-4998-922C-B686861A2E6B}" type="slidenum">
              <a:rPr lang="hr-HR" smtClean="0"/>
              <a:t>20</a:t>
            </a:fld>
            <a:endParaRPr lang="hr-HR"/>
          </a:p>
        </p:txBody>
      </p:sp>
    </p:spTree>
    <p:extLst>
      <p:ext uri="{BB962C8B-B14F-4D97-AF65-F5344CB8AC3E}">
        <p14:creationId xmlns:p14="http://schemas.microsoft.com/office/powerpoint/2010/main" val="13461437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7445-C61E-444C-B496-53B85883A267}"/>
              </a:ext>
            </a:extLst>
          </p:cNvPr>
          <p:cNvSpPr>
            <a:spLocks noGrp="1"/>
          </p:cNvSpPr>
          <p:nvPr>
            <p:ph type="title"/>
          </p:nvPr>
        </p:nvSpPr>
        <p:spPr>
          <a:xfrm>
            <a:off x="838198" y="0"/>
            <a:ext cx="10515600" cy="1325563"/>
          </a:xfrm>
        </p:spPr>
        <p:txBody>
          <a:bodyPr/>
          <a:lstStyle/>
          <a:p>
            <a:pPr algn="ctr"/>
            <a:r>
              <a:rPr lang="hr-HR"/>
              <a:t>Sadržaj</a:t>
            </a:r>
          </a:p>
        </p:txBody>
      </p:sp>
      <p:sp>
        <p:nvSpPr>
          <p:cNvPr id="4" name="Slide Number Placeholder 3">
            <a:extLst>
              <a:ext uri="{FF2B5EF4-FFF2-40B4-BE49-F238E27FC236}">
                <a16:creationId xmlns:a16="http://schemas.microsoft.com/office/drawing/2014/main" id="{6384C46D-55EC-41E3-B01F-F06E544CA9B3}"/>
              </a:ext>
            </a:extLst>
          </p:cNvPr>
          <p:cNvSpPr>
            <a:spLocks noGrp="1"/>
          </p:cNvSpPr>
          <p:nvPr>
            <p:ph type="sldNum" sz="quarter" idx="12"/>
          </p:nvPr>
        </p:nvSpPr>
        <p:spPr/>
        <p:txBody>
          <a:bodyPr/>
          <a:lstStyle/>
          <a:p>
            <a:fld id="{D60511C2-3D57-4998-922C-B686861A2E6B}" type="slidenum">
              <a:rPr lang="hr-HR" smtClean="0"/>
              <a:t>3</a:t>
            </a:fld>
            <a:endParaRPr lang="hr-HR"/>
          </a:p>
        </p:txBody>
      </p:sp>
      <p:graphicFrame>
        <p:nvGraphicFramePr>
          <p:cNvPr id="23" name="TextBox 4">
            <a:extLst>
              <a:ext uri="{FF2B5EF4-FFF2-40B4-BE49-F238E27FC236}">
                <a16:creationId xmlns:a16="http://schemas.microsoft.com/office/drawing/2014/main" id="{474F7422-95B8-43D2-94FD-B90DB8AD17C4}"/>
              </a:ext>
            </a:extLst>
          </p:cNvPr>
          <p:cNvGraphicFramePr/>
          <p:nvPr>
            <p:extLst>
              <p:ext uri="{D42A27DB-BD31-4B8C-83A1-F6EECF244321}">
                <p14:modId xmlns:p14="http://schemas.microsoft.com/office/powerpoint/2010/main" val="354246403"/>
              </p:ext>
            </p:extLst>
          </p:nvPr>
        </p:nvGraphicFramePr>
        <p:xfrm>
          <a:off x="1590674" y="1135063"/>
          <a:ext cx="9010647" cy="4726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4961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0">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2">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5D138D-7815-4B04-93D5-B13C400618F9}"/>
              </a:ext>
            </a:extLst>
          </p:cNvPr>
          <p:cNvSpPr>
            <a:spLocks noGrp="1"/>
          </p:cNvSpPr>
          <p:nvPr>
            <p:ph type="title"/>
          </p:nvPr>
        </p:nvSpPr>
        <p:spPr>
          <a:xfrm>
            <a:off x="756744" y="349858"/>
            <a:ext cx="4761461" cy="1351722"/>
          </a:xfrm>
        </p:spPr>
        <p:txBody>
          <a:bodyPr anchor="ctr">
            <a:normAutofit/>
          </a:bodyPr>
          <a:lstStyle/>
          <a:p>
            <a:r>
              <a:rPr lang="hr-HR">
                <a:solidFill>
                  <a:schemeClr val="bg1"/>
                </a:solidFill>
              </a:rPr>
              <a:t>Uvod - Što je to umjetni satelit?</a:t>
            </a:r>
          </a:p>
        </p:txBody>
      </p:sp>
      <p:sp>
        <p:nvSpPr>
          <p:cNvPr id="3" name="Content Placeholder 2">
            <a:extLst>
              <a:ext uri="{FF2B5EF4-FFF2-40B4-BE49-F238E27FC236}">
                <a16:creationId xmlns:a16="http://schemas.microsoft.com/office/drawing/2014/main" id="{604731FE-ACC0-48F8-A31D-1EC392C742C2}"/>
              </a:ext>
            </a:extLst>
          </p:cNvPr>
          <p:cNvSpPr>
            <a:spLocks noGrp="1"/>
          </p:cNvSpPr>
          <p:nvPr>
            <p:ph idx="1"/>
          </p:nvPr>
        </p:nvSpPr>
        <p:spPr>
          <a:xfrm>
            <a:off x="756746" y="2863018"/>
            <a:ext cx="4666592" cy="3304451"/>
          </a:xfrm>
        </p:spPr>
        <p:txBody>
          <a:bodyPr>
            <a:normAutofit/>
          </a:bodyPr>
          <a:lstStyle/>
          <a:p>
            <a:r>
              <a:rPr lang="hr-HR" sz="2000" b="0" i="0" dirty="0">
                <a:solidFill>
                  <a:schemeClr val="bg1"/>
                </a:solidFill>
                <a:effectLst/>
              </a:rPr>
              <a:t>automatske svemirske letjelice bez posade</a:t>
            </a:r>
          </a:p>
          <a:p>
            <a:r>
              <a:rPr lang="pt-BR" sz="2000" b="0" i="0" dirty="0">
                <a:solidFill>
                  <a:schemeClr val="bg1"/>
                </a:solidFill>
                <a:effectLst/>
              </a:rPr>
              <a:t>lansira ga se s pomoću rakete nosača</a:t>
            </a:r>
            <a:r>
              <a:rPr lang="hr-HR" sz="2000" b="0" i="0" dirty="0">
                <a:solidFill>
                  <a:schemeClr val="bg1"/>
                </a:solidFill>
                <a:effectLst/>
              </a:rPr>
              <a:t> </a:t>
            </a:r>
          </a:p>
          <a:p>
            <a:r>
              <a:rPr lang="hr-HR" sz="2000" b="0" i="0" dirty="0">
                <a:solidFill>
                  <a:schemeClr val="bg1"/>
                </a:solidFill>
                <a:effectLst/>
              </a:rPr>
              <a:t>postiže odgovarajuću </a:t>
            </a:r>
            <a:r>
              <a:rPr lang="hr-HR" sz="2000" b="0" i="0" u="none" strike="noStrike" dirty="0">
                <a:solidFill>
                  <a:schemeClr val="bg1"/>
                </a:solidFill>
                <a:effectLst/>
              </a:rPr>
              <a:t>kozmičku brzinu</a:t>
            </a:r>
            <a:endParaRPr lang="hr-HR" sz="2000" b="1" i="0" dirty="0">
              <a:solidFill>
                <a:schemeClr val="bg1"/>
              </a:solidFill>
              <a:effectLst/>
            </a:endParaRPr>
          </a:p>
          <a:p>
            <a:r>
              <a:rPr lang="hr-HR" sz="2000" dirty="0">
                <a:solidFill>
                  <a:schemeClr val="bg1"/>
                </a:solidFill>
              </a:rPr>
              <a:t>Orbita se korigira uz pomoć raketnih motora</a:t>
            </a:r>
          </a:p>
          <a:p>
            <a:r>
              <a:rPr lang="hr-HR" sz="2000" b="0" i="1">
                <a:solidFill>
                  <a:schemeClr val="bg1"/>
                </a:solidFill>
                <a:effectLst/>
              </a:rPr>
              <a:t>Sputnik</a:t>
            </a:r>
            <a:r>
              <a:rPr lang="hr-HR" sz="2000" b="0" i="1" dirty="0">
                <a:solidFill>
                  <a:schemeClr val="bg1"/>
                </a:solidFill>
                <a:effectLst/>
              </a:rPr>
              <a:t>–1</a:t>
            </a:r>
            <a:r>
              <a:rPr lang="hr-HR" sz="2000" b="0" i="0" dirty="0">
                <a:solidFill>
                  <a:schemeClr val="bg1"/>
                </a:solidFill>
                <a:effectLst/>
              </a:rPr>
              <a:t> - prvo ljudskom rukom izrađeno tijelo u svemiru</a:t>
            </a:r>
          </a:p>
          <a:p>
            <a:pPr marL="0" indent="0">
              <a:buNone/>
            </a:pPr>
            <a:endParaRPr lang="hr-HR" sz="2000" dirty="0">
              <a:solidFill>
                <a:schemeClr val="bg1"/>
              </a:solidFill>
            </a:endParaRPr>
          </a:p>
        </p:txBody>
      </p:sp>
      <p:pic>
        <p:nvPicPr>
          <p:cNvPr id="5" name="Picture 4" descr="A planet in space&#10;&#10;Description automatically generated with medium confidence">
            <a:extLst>
              <a:ext uri="{FF2B5EF4-FFF2-40B4-BE49-F238E27FC236}">
                <a16:creationId xmlns:a16="http://schemas.microsoft.com/office/drawing/2014/main" id="{9CA1D279-2CEA-4ED3-953E-60A7B671A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576" y="1608912"/>
            <a:ext cx="3858600" cy="3164052"/>
          </a:xfrm>
          <a:prstGeom prst="rect">
            <a:avLst/>
          </a:prstGeom>
        </p:spPr>
      </p:pic>
      <p:sp>
        <p:nvSpPr>
          <p:cNvPr id="6" name="TextBox 5">
            <a:extLst>
              <a:ext uri="{FF2B5EF4-FFF2-40B4-BE49-F238E27FC236}">
                <a16:creationId xmlns:a16="http://schemas.microsoft.com/office/drawing/2014/main" id="{B92E6E0F-F2DC-461C-9579-1A51FE716864}"/>
              </a:ext>
            </a:extLst>
          </p:cNvPr>
          <p:cNvSpPr txBox="1"/>
          <p:nvPr/>
        </p:nvSpPr>
        <p:spPr>
          <a:xfrm>
            <a:off x="7836576" y="4456559"/>
            <a:ext cx="3858600" cy="316405"/>
          </a:xfrm>
          <a:prstGeom prst="rect">
            <a:avLst/>
          </a:prstGeom>
          <a:solidFill>
            <a:srgbClr val="000000">
              <a:alpha val="50000"/>
            </a:srgbClr>
          </a:solidFill>
          <a:ln>
            <a:noFill/>
          </a:ln>
        </p:spPr>
        <p:txBody>
          <a:bodyPr wrap="square" rtlCol="0">
            <a:noAutofit/>
          </a:bodyPr>
          <a:lstStyle/>
          <a:p>
            <a:pPr algn="ctr">
              <a:spcAft>
                <a:spcPts val="600"/>
              </a:spcAft>
            </a:pPr>
            <a:r>
              <a:rPr lang="hr-HR" sz="1300">
                <a:solidFill>
                  <a:srgbClr val="FFFFFF"/>
                </a:solidFill>
              </a:rPr>
              <a:t>Sputnik-1</a:t>
            </a:r>
          </a:p>
        </p:txBody>
      </p:sp>
      <p:sp>
        <p:nvSpPr>
          <p:cNvPr id="4" name="Slide Number Placeholder 3">
            <a:extLst>
              <a:ext uri="{FF2B5EF4-FFF2-40B4-BE49-F238E27FC236}">
                <a16:creationId xmlns:a16="http://schemas.microsoft.com/office/drawing/2014/main" id="{998C0B71-2992-410D-BBE6-61F40E5776FF}"/>
              </a:ext>
            </a:extLst>
          </p:cNvPr>
          <p:cNvSpPr>
            <a:spLocks noGrp="1"/>
          </p:cNvSpPr>
          <p:nvPr>
            <p:ph type="sldNum" sz="quarter" idx="12"/>
          </p:nvPr>
        </p:nvSpPr>
        <p:spPr/>
        <p:txBody>
          <a:bodyPr/>
          <a:lstStyle/>
          <a:p>
            <a:fld id="{D60511C2-3D57-4998-922C-B686861A2E6B}" type="slidenum">
              <a:rPr lang="hr-HR" smtClean="0"/>
              <a:t>4</a:t>
            </a:fld>
            <a:endParaRPr lang="hr-HR"/>
          </a:p>
        </p:txBody>
      </p:sp>
    </p:spTree>
    <p:extLst>
      <p:ext uri="{BB962C8B-B14F-4D97-AF65-F5344CB8AC3E}">
        <p14:creationId xmlns:p14="http://schemas.microsoft.com/office/powerpoint/2010/main" val="13385691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satellite&#10;&#10;Description automatically generated">
            <a:extLst>
              <a:ext uri="{FF2B5EF4-FFF2-40B4-BE49-F238E27FC236}">
                <a16:creationId xmlns:a16="http://schemas.microsoft.com/office/drawing/2014/main" id="{1246D4CA-34DB-4C30-A3CD-12F86E7C6342}"/>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523F48B6-6EEB-4DF5-B7D0-F62D8F448970}"/>
              </a:ext>
            </a:extLst>
          </p:cNvPr>
          <p:cNvSpPr>
            <a:spLocks noGrp="1"/>
          </p:cNvSpPr>
          <p:nvPr>
            <p:ph type="title"/>
          </p:nvPr>
        </p:nvSpPr>
        <p:spPr>
          <a:xfrm>
            <a:off x="841249" y="941832"/>
            <a:ext cx="10506456" cy="2057400"/>
          </a:xfrm>
        </p:spPr>
        <p:txBody>
          <a:bodyPr anchor="b">
            <a:normAutofit/>
          </a:bodyPr>
          <a:lstStyle/>
          <a:p>
            <a:r>
              <a:rPr lang="hr-HR" sz="5000"/>
              <a:t>TELEKOMUNIKACIJSKI SATELITI</a:t>
            </a:r>
          </a:p>
        </p:txBody>
      </p:sp>
      <p:sp>
        <p:nvSpPr>
          <p:cNvPr id="27"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20859B1-1CF7-4DE6-964D-3A51990EB0C0}"/>
              </a:ext>
            </a:extLst>
          </p:cNvPr>
          <p:cNvSpPr>
            <a:spLocks noGrp="1"/>
          </p:cNvSpPr>
          <p:nvPr>
            <p:ph idx="1"/>
          </p:nvPr>
        </p:nvSpPr>
        <p:spPr>
          <a:xfrm>
            <a:off x="841248" y="3502152"/>
            <a:ext cx="10506456" cy="2670048"/>
          </a:xfrm>
        </p:spPr>
        <p:txBody>
          <a:bodyPr>
            <a:normAutofit/>
          </a:bodyPr>
          <a:lstStyle/>
          <a:p>
            <a:r>
              <a:rPr lang="hr-HR" sz="1700" dirty="0"/>
              <a:t>N</a:t>
            </a:r>
            <a:r>
              <a:rPr lang="hr-HR" sz="1700" b="0" i="0" dirty="0">
                <a:effectLst/>
              </a:rPr>
              <a:t>amijenjeni prijenosu informacija</a:t>
            </a:r>
          </a:p>
          <a:p>
            <a:r>
              <a:rPr lang="hr-HR" sz="1700" dirty="0"/>
              <a:t>P</a:t>
            </a:r>
            <a:r>
              <a:rPr lang="it-IT" sz="1700" b="0" i="0" dirty="0" err="1">
                <a:effectLst/>
              </a:rPr>
              <a:t>rimaju</a:t>
            </a:r>
            <a:r>
              <a:rPr lang="it-IT" sz="1700" b="0" i="0" dirty="0">
                <a:effectLst/>
              </a:rPr>
              <a:t> </a:t>
            </a:r>
            <a:r>
              <a:rPr lang="it-IT" sz="1700" b="0" i="0">
                <a:effectLst/>
              </a:rPr>
              <a:t>analogne</a:t>
            </a:r>
            <a:r>
              <a:rPr lang="it-IT" sz="1700" b="0" i="0" dirty="0">
                <a:effectLst/>
              </a:rPr>
              <a:t> ili </a:t>
            </a:r>
            <a:r>
              <a:rPr lang="it-IT" sz="1700" b="0" i="0">
                <a:effectLst/>
              </a:rPr>
              <a:t>digitalne</a:t>
            </a:r>
            <a:r>
              <a:rPr lang="it-IT" sz="1700" b="0" i="0" dirty="0">
                <a:effectLst/>
              </a:rPr>
              <a:t> </a:t>
            </a:r>
            <a:r>
              <a:rPr lang="it-IT" sz="1700" b="0" i="0">
                <a:effectLst/>
              </a:rPr>
              <a:t>signale</a:t>
            </a:r>
            <a:endParaRPr lang="hr-HR" sz="1700" b="0" i="0" dirty="0">
              <a:effectLst/>
            </a:endParaRPr>
          </a:p>
          <a:p>
            <a:r>
              <a:rPr lang="hr-HR" sz="1700" b="0" i="0" dirty="0">
                <a:effectLst/>
              </a:rPr>
              <a:t>Omogućuju frekvencijskih kanala</a:t>
            </a:r>
          </a:p>
          <a:p>
            <a:r>
              <a:rPr lang="pl-PL" sz="1700" dirty="0"/>
              <a:t>Imaju snagu veću </a:t>
            </a:r>
            <a:r>
              <a:rPr lang="pl-PL" sz="1700" b="0" i="0" dirty="0">
                <a:effectLst/>
              </a:rPr>
              <a:t>od 100 W</a:t>
            </a:r>
            <a:endParaRPr lang="hr-HR" sz="1700" dirty="0"/>
          </a:p>
          <a:p>
            <a:r>
              <a:rPr lang="pl-PL" sz="1700" dirty="0"/>
              <a:t>V</a:t>
            </a:r>
            <a:r>
              <a:rPr lang="pl-PL" sz="1700" b="0" i="0" dirty="0">
                <a:effectLst/>
              </a:rPr>
              <a:t>ijek trajanja od 15 godina (ovisno o količini goriva)</a:t>
            </a:r>
          </a:p>
          <a:p>
            <a:r>
              <a:rPr lang="pl-PL" sz="1700" b="0" i="0" dirty="0">
                <a:effectLst/>
              </a:rPr>
              <a:t>Nalaze se uvijek na istome mjestu</a:t>
            </a:r>
          </a:p>
          <a:p>
            <a:r>
              <a:rPr lang="hr-HR" sz="1700" b="0" i="0" dirty="0">
                <a:effectLst/>
              </a:rPr>
              <a:t>jedan satelit može pokriti 2/5 površine Zemlje</a:t>
            </a:r>
            <a:endParaRPr lang="hr-HR" sz="1700" b="1" i="0" dirty="0">
              <a:effectLst/>
            </a:endParaRPr>
          </a:p>
          <a:p>
            <a:endParaRPr lang="hr-HR" sz="1700" dirty="0"/>
          </a:p>
        </p:txBody>
      </p:sp>
      <p:sp>
        <p:nvSpPr>
          <p:cNvPr id="4" name="Slide Number Placeholder 3">
            <a:extLst>
              <a:ext uri="{FF2B5EF4-FFF2-40B4-BE49-F238E27FC236}">
                <a16:creationId xmlns:a16="http://schemas.microsoft.com/office/drawing/2014/main" id="{7379BDB3-D4C2-4425-A698-7B99AD89C132}"/>
              </a:ext>
            </a:extLst>
          </p:cNvPr>
          <p:cNvSpPr>
            <a:spLocks noGrp="1"/>
          </p:cNvSpPr>
          <p:nvPr>
            <p:ph type="sldNum" sz="quarter" idx="12"/>
          </p:nvPr>
        </p:nvSpPr>
        <p:spPr>
          <a:xfrm>
            <a:off x="8860536" y="6356350"/>
            <a:ext cx="2487168" cy="365125"/>
          </a:xfrm>
        </p:spPr>
        <p:txBody>
          <a:bodyPr>
            <a:normAutofit/>
          </a:bodyPr>
          <a:lstStyle/>
          <a:p>
            <a:pPr>
              <a:spcAft>
                <a:spcPts val="600"/>
              </a:spcAft>
            </a:pPr>
            <a:fld id="{D60511C2-3D57-4998-922C-B686861A2E6B}" type="slidenum">
              <a:rPr lang="hr-HR" smtClean="0">
                <a:solidFill>
                  <a:schemeClr val="tx1"/>
                </a:solidFill>
              </a:rPr>
              <a:pPr>
                <a:spcAft>
                  <a:spcPts val="600"/>
                </a:spcAft>
              </a:pPr>
              <a:t>5</a:t>
            </a:fld>
            <a:endParaRPr lang="hr-HR">
              <a:solidFill>
                <a:schemeClr val="tx1"/>
              </a:solidFill>
            </a:endParaRPr>
          </a:p>
        </p:txBody>
      </p:sp>
    </p:spTree>
    <p:extLst>
      <p:ext uri="{BB962C8B-B14F-4D97-AF65-F5344CB8AC3E}">
        <p14:creationId xmlns:p14="http://schemas.microsoft.com/office/powerpoint/2010/main" val="222793053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16576903-248E-4804-9B3A-BCFC2587CA8F}"/>
              </a:ext>
            </a:extLst>
          </p:cNvPr>
          <p:cNvPicPr>
            <a:picLocks noChangeAspect="1"/>
          </p:cNvPicPr>
          <p:nvPr/>
        </p:nvPicPr>
        <p:blipFill rotWithShape="1">
          <a:blip r:embed="rId3">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0845FF1B-2993-4523-882B-2BF09C39B4FE}"/>
              </a:ext>
            </a:extLst>
          </p:cNvPr>
          <p:cNvSpPr>
            <a:spLocks noGrp="1"/>
          </p:cNvSpPr>
          <p:nvPr>
            <p:ph type="title"/>
          </p:nvPr>
        </p:nvSpPr>
        <p:spPr>
          <a:xfrm>
            <a:off x="838201" y="1065862"/>
            <a:ext cx="3313164" cy="4726276"/>
          </a:xfrm>
        </p:spPr>
        <p:txBody>
          <a:bodyPr>
            <a:normAutofit/>
          </a:bodyPr>
          <a:lstStyle/>
          <a:p>
            <a:pPr algn="r"/>
            <a:r>
              <a:rPr lang="hr-HR" sz="4000">
                <a:solidFill>
                  <a:srgbClr val="FFFFFF"/>
                </a:solidFill>
              </a:rPr>
              <a:t>SATELITI ZA DALJINSKA ISTRAŽIVANJA</a:t>
            </a:r>
          </a:p>
        </p:txBody>
      </p:sp>
      <p:cxnSp>
        <p:nvCxnSpPr>
          <p:cNvPr id="48" name="Straight Connector 4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9752D0B9-BBD3-454B-8B7E-443BBEEF20C8}"/>
              </a:ext>
            </a:extLst>
          </p:cNvPr>
          <p:cNvGraphicFramePr>
            <a:graphicFrameLocks noGrp="1"/>
          </p:cNvGraphicFramePr>
          <p:nvPr>
            <p:ph idx="1"/>
            <p:extLst>
              <p:ext uri="{D42A27DB-BD31-4B8C-83A1-F6EECF244321}">
                <p14:modId xmlns:p14="http://schemas.microsoft.com/office/powerpoint/2010/main" val="224754020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DD03B660-424B-4DCB-84BA-CD48B784F20B}"/>
              </a:ext>
            </a:extLst>
          </p:cNvPr>
          <p:cNvSpPr>
            <a:spLocks noGrp="1"/>
          </p:cNvSpPr>
          <p:nvPr>
            <p:ph type="sldNum" sz="quarter" idx="12"/>
          </p:nvPr>
        </p:nvSpPr>
        <p:spPr/>
        <p:txBody>
          <a:bodyPr/>
          <a:lstStyle/>
          <a:p>
            <a:fld id="{D60511C2-3D57-4998-922C-B686861A2E6B}" type="slidenum">
              <a:rPr lang="hr-HR" smtClean="0"/>
              <a:t>6</a:t>
            </a:fld>
            <a:endParaRPr lang="hr-HR"/>
          </a:p>
        </p:txBody>
      </p:sp>
    </p:spTree>
    <p:extLst>
      <p:ext uri="{BB962C8B-B14F-4D97-AF65-F5344CB8AC3E}">
        <p14:creationId xmlns:p14="http://schemas.microsoft.com/office/powerpoint/2010/main" val="238682554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9">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78559-B5BA-4BA0-83C2-B145DBE809A3}"/>
              </a:ext>
            </a:extLst>
          </p:cNvPr>
          <p:cNvSpPr>
            <a:spLocks noGrp="1"/>
          </p:cNvSpPr>
          <p:nvPr>
            <p:ph type="title"/>
          </p:nvPr>
        </p:nvSpPr>
        <p:spPr>
          <a:xfrm>
            <a:off x="2312647" y="365125"/>
            <a:ext cx="7563655" cy="1325563"/>
          </a:xfrm>
        </p:spPr>
        <p:txBody>
          <a:bodyPr>
            <a:normAutofit/>
          </a:bodyPr>
          <a:lstStyle/>
          <a:p>
            <a:r>
              <a:rPr lang="hr-HR"/>
              <a:t>POSTUPCI ISTRAŽIVANJA ZEMLJE</a:t>
            </a:r>
          </a:p>
        </p:txBody>
      </p:sp>
      <p:graphicFrame>
        <p:nvGraphicFramePr>
          <p:cNvPr id="40" name="Content Placeholder 2">
            <a:extLst>
              <a:ext uri="{FF2B5EF4-FFF2-40B4-BE49-F238E27FC236}">
                <a16:creationId xmlns:a16="http://schemas.microsoft.com/office/drawing/2014/main" id="{9614DA56-5C3B-42F1-B36C-6A62C22A0C24}"/>
              </a:ext>
            </a:extLst>
          </p:cNvPr>
          <p:cNvGraphicFramePr>
            <a:graphicFrameLocks noGrp="1"/>
          </p:cNvGraphicFramePr>
          <p:nvPr>
            <p:ph idx="1"/>
            <p:extLst>
              <p:ext uri="{D42A27DB-BD31-4B8C-83A1-F6EECF244321}">
                <p14:modId xmlns:p14="http://schemas.microsoft.com/office/powerpoint/2010/main" val="2828207635"/>
              </p:ext>
            </p:extLst>
          </p:nvPr>
        </p:nvGraphicFramePr>
        <p:xfrm>
          <a:off x="3787094" y="1690688"/>
          <a:ext cx="4614759" cy="416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F1517461-0CA6-4E1A-A529-D8C15A1766F5}"/>
              </a:ext>
            </a:extLst>
          </p:cNvPr>
          <p:cNvSpPr>
            <a:spLocks noGrp="1"/>
          </p:cNvSpPr>
          <p:nvPr>
            <p:ph type="sldNum" sz="quarter" idx="12"/>
          </p:nvPr>
        </p:nvSpPr>
        <p:spPr/>
        <p:txBody>
          <a:bodyPr/>
          <a:lstStyle/>
          <a:p>
            <a:fld id="{D60511C2-3D57-4998-922C-B686861A2E6B}" type="slidenum">
              <a:rPr lang="hr-HR" smtClean="0"/>
              <a:t>7</a:t>
            </a:fld>
            <a:endParaRPr lang="hr-HR"/>
          </a:p>
        </p:txBody>
      </p:sp>
    </p:spTree>
    <p:extLst>
      <p:ext uri="{BB962C8B-B14F-4D97-AF65-F5344CB8AC3E}">
        <p14:creationId xmlns:p14="http://schemas.microsoft.com/office/powerpoint/2010/main" val="1223429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atellite in space&#10;&#10;Description automatically generated with medium confidence">
            <a:extLst>
              <a:ext uri="{FF2B5EF4-FFF2-40B4-BE49-F238E27FC236}">
                <a16:creationId xmlns:a16="http://schemas.microsoft.com/office/drawing/2014/main" id="{C5E30A62-8AAE-4789-80B9-C6C5A8735E59}"/>
              </a:ext>
            </a:extLst>
          </p:cNvPr>
          <p:cNvPicPr>
            <a:picLocks noChangeAspect="1"/>
          </p:cNvPicPr>
          <p:nvPr/>
        </p:nvPicPr>
        <p:blipFill rotWithShape="1">
          <a:blip r:embed="rId3">
            <a:extLst>
              <a:ext uri="{28A0092B-C50C-407E-A947-70E740481C1C}">
                <a14:useLocalDpi xmlns:a14="http://schemas.microsoft.com/office/drawing/2010/main" val="0"/>
              </a:ext>
            </a:extLst>
          </a:blip>
          <a:srcRect t="2495" r="8994" b="25507"/>
          <a:stretch/>
        </p:blipFill>
        <p:spPr>
          <a:xfrm>
            <a:off x="3523488" y="10"/>
            <a:ext cx="8668512" cy="6857990"/>
          </a:xfrm>
          <a:prstGeom prst="rect">
            <a:avLst/>
          </a:prstGeom>
          <a:scene3d>
            <a:camera prst="obliqueTopRight"/>
            <a:lightRig rig="threePt" dir="t"/>
          </a:scene3d>
        </p:spPr>
      </p:pic>
      <p:sp>
        <p:nvSpPr>
          <p:cNvPr id="13" name="Rectangle 1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3FE01-D271-48A9-8592-5B99EC62D42A}"/>
              </a:ext>
            </a:extLst>
          </p:cNvPr>
          <p:cNvSpPr>
            <a:spLocks noGrp="1"/>
          </p:cNvSpPr>
          <p:nvPr>
            <p:ph type="title"/>
          </p:nvPr>
        </p:nvSpPr>
        <p:spPr>
          <a:xfrm>
            <a:off x="371094" y="1161288"/>
            <a:ext cx="3438144" cy="1124712"/>
          </a:xfrm>
        </p:spPr>
        <p:txBody>
          <a:bodyPr anchor="b">
            <a:normAutofit/>
          </a:bodyPr>
          <a:lstStyle/>
          <a:p>
            <a:r>
              <a:rPr lang="hr-HR" sz="2800"/>
              <a:t>METEOROLOŠKI SATELITI</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DAA27A1-3E47-4FE9-8939-9B2749EB7A84}"/>
              </a:ext>
            </a:extLst>
          </p:cNvPr>
          <p:cNvSpPr>
            <a:spLocks noGrp="1"/>
          </p:cNvSpPr>
          <p:nvPr>
            <p:ph idx="1"/>
          </p:nvPr>
        </p:nvSpPr>
        <p:spPr>
          <a:xfrm>
            <a:off x="371094" y="2718054"/>
            <a:ext cx="3438906" cy="3207258"/>
          </a:xfrm>
        </p:spPr>
        <p:txBody>
          <a:bodyPr anchor="t">
            <a:normAutofit/>
          </a:bodyPr>
          <a:lstStyle/>
          <a:p>
            <a:r>
              <a:rPr lang="hr-HR" sz="1600" b="0" i="0">
                <a:effectLst/>
              </a:rPr>
              <a:t> posebno konstruirani i opremljeni za dobivanje podataka meteoroloških mjerenja u realnome vremenu</a:t>
            </a:r>
          </a:p>
          <a:p>
            <a:r>
              <a:rPr lang="hr-HR" sz="1600" b="0" i="0">
                <a:effectLst/>
              </a:rPr>
              <a:t>mjere temperaturu i vlažnost atmosfere</a:t>
            </a:r>
          </a:p>
          <a:p>
            <a:r>
              <a:rPr lang="hr-HR" sz="1600" b="0" i="0">
                <a:effectLst/>
              </a:rPr>
              <a:t>mjere tok protona i elektrona emitiranih sa Sunca</a:t>
            </a:r>
          </a:p>
          <a:p>
            <a:r>
              <a:rPr lang="hr-HR" sz="1600" b="0" i="0">
                <a:effectLst/>
              </a:rPr>
              <a:t>prikupljanje i obradbu meteoroloških podataka s balona, plutača i automatskih meteoroloških postaja</a:t>
            </a:r>
          </a:p>
        </p:txBody>
      </p:sp>
      <p:sp>
        <p:nvSpPr>
          <p:cNvPr id="6" name="TextBox 5">
            <a:extLst>
              <a:ext uri="{FF2B5EF4-FFF2-40B4-BE49-F238E27FC236}">
                <a16:creationId xmlns:a16="http://schemas.microsoft.com/office/drawing/2014/main" id="{E905D6CA-E8FF-4523-9840-79FC5BC14287}"/>
              </a:ext>
            </a:extLst>
          </p:cNvPr>
          <p:cNvSpPr txBox="1"/>
          <p:nvPr/>
        </p:nvSpPr>
        <p:spPr>
          <a:xfrm>
            <a:off x="5338905" y="6051921"/>
            <a:ext cx="3288080" cy="369332"/>
          </a:xfrm>
          <a:prstGeom prst="rect">
            <a:avLst/>
          </a:prstGeom>
          <a:noFill/>
        </p:spPr>
        <p:txBody>
          <a:bodyPr wrap="none" rtlCol="0">
            <a:spAutoFit/>
          </a:bodyPr>
          <a:lstStyle/>
          <a:p>
            <a:pPr>
              <a:spcAft>
                <a:spcPts val="600"/>
              </a:spcAft>
            </a:pPr>
            <a:r>
              <a:rPr lang="hr-HR">
                <a:latin typeface="Times New Roman" panose="02020603050405020304" pitchFamily="18" charset="0"/>
              </a:rPr>
              <a:t>TIROS - prvi meteorološki satelit</a:t>
            </a:r>
          </a:p>
        </p:txBody>
      </p:sp>
      <p:sp>
        <p:nvSpPr>
          <p:cNvPr id="4" name="Slide Number Placeholder 3">
            <a:extLst>
              <a:ext uri="{FF2B5EF4-FFF2-40B4-BE49-F238E27FC236}">
                <a16:creationId xmlns:a16="http://schemas.microsoft.com/office/drawing/2014/main" id="{F48A1441-622A-44CF-A0CF-94B2710FC23A}"/>
              </a:ext>
            </a:extLst>
          </p:cNvPr>
          <p:cNvSpPr>
            <a:spLocks noGrp="1"/>
          </p:cNvSpPr>
          <p:nvPr>
            <p:ph type="sldNum" sz="quarter" idx="12"/>
          </p:nvPr>
        </p:nvSpPr>
        <p:spPr/>
        <p:txBody>
          <a:bodyPr/>
          <a:lstStyle/>
          <a:p>
            <a:fld id="{D60511C2-3D57-4998-922C-B686861A2E6B}" type="slidenum">
              <a:rPr lang="hr-HR" smtClean="0"/>
              <a:t>8</a:t>
            </a:fld>
            <a:endParaRPr lang="hr-HR"/>
          </a:p>
        </p:txBody>
      </p:sp>
    </p:spTree>
    <p:extLst>
      <p:ext uri="{BB962C8B-B14F-4D97-AF65-F5344CB8AC3E}">
        <p14:creationId xmlns:p14="http://schemas.microsoft.com/office/powerpoint/2010/main" val="22159505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F334-5E3D-48E6-8882-574713C4CBE8}"/>
              </a:ext>
            </a:extLst>
          </p:cNvPr>
          <p:cNvSpPr>
            <a:spLocks noGrp="1"/>
          </p:cNvSpPr>
          <p:nvPr>
            <p:ph type="title"/>
          </p:nvPr>
        </p:nvSpPr>
        <p:spPr>
          <a:xfrm>
            <a:off x="7320466" y="609600"/>
            <a:ext cx="4140014" cy="1330839"/>
          </a:xfrm>
        </p:spPr>
        <p:txBody>
          <a:bodyPr>
            <a:normAutofit/>
          </a:bodyPr>
          <a:lstStyle/>
          <a:p>
            <a:r>
              <a:rPr lang="hr-HR" sz="2800"/>
              <a:t>DVA OSNOVNA TIPA METEOROLOŠKIH SATELITA</a:t>
            </a:r>
            <a:br>
              <a:rPr lang="hr-HR" sz="2800"/>
            </a:br>
            <a:endParaRPr lang="hr-HR" sz="2800"/>
          </a:p>
        </p:txBody>
      </p:sp>
      <p:sp>
        <p:nvSpPr>
          <p:cNvPr id="3" name="Content Placeholder 2">
            <a:extLst>
              <a:ext uri="{FF2B5EF4-FFF2-40B4-BE49-F238E27FC236}">
                <a16:creationId xmlns:a16="http://schemas.microsoft.com/office/drawing/2014/main" id="{AF106E44-8E96-4CE6-8DFD-4A66C0D6D550}"/>
              </a:ext>
            </a:extLst>
          </p:cNvPr>
          <p:cNvSpPr>
            <a:spLocks noGrp="1"/>
          </p:cNvSpPr>
          <p:nvPr>
            <p:ph idx="1"/>
          </p:nvPr>
        </p:nvSpPr>
        <p:spPr>
          <a:xfrm>
            <a:off x="7320465" y="2194102"/>
            <a:ext cx="4140013" cy="3908586"/>
          </a:xfrm>
        </p:spPr>
        <p:txBody>
          <a:bodyPr>
            <a:normAutofit/>
          </a:bodyPr>
          <a:lstStyle/>
          <a:p>
            <a:r>
              <a:rPr lang="hr-HR" sz="2000"/>
              <a:t>Geostacionarni sateliti (</a:t>
            </a:r>
            <a:r>
              <a:rPr lang="hr-HR" sz="2000" b="0" i="1">
                <a:effectLst/>
              </a:rPr>
              <a:t>GOES, GMS </a:t>
            </a:r>
            <a:r>
              <a:rPr lang="hr-HR" sz="2000" b="0" i="0">
                <a:effectLst/>
              </a:rPr>
              <a:t>i </a:t>
            </a:r>
            <a:r>
              <a:rPr lang="hr-HR" sz="2000" b="0" i="1">
                <a:effectLst/>
              </a:rPr>
              <a:t>METEOSAT</a:t>
            </a:r>
            <a:r>
              <a:rPr lang="hr-HR" sz="2000"/>
              <a:t>)</a:t>
            </a:r>
          </a:p>
          <a:p>
            <a:r>
              <a:rPr lang="hr-HR" sz="2000"/>
              <a:t>m</a:t>
            </a:r>
            <a:r>
              <a:rPr lang="hr-HR" sz="2000" b="0" i="0">
                <a:effectLst/>
              </a:rPr>
              <a:t>eteoroloških sateliti s polarnom putanjom nagnutom pod kutom od približno 60° (američki NOAA, ruski METEOR, europski METOP)</a:t>
            </a:r>
          </a:p>
          <a:p>
            <a:r>
              <a:rPr lang="hr-HR" sz="2000"/>
              <a:t>Hrvatski DHMZ </a:t>
            </a:r>
            <a:r>
              <a:rPr lang="hr-HR" sz="2000" b="0" i="0">
                <a:effectLst/>
              </a:rPr>
              <a:t>koristi METEOSTAT pri izradi svojih meteoroloških prognoza</a:t>
            </a:r>
          </a:p>
          <a:p>
            <a:endParaRPr lang="hr-HR" sz="2000"/>
          </a:p>
        </p:txBody>
      </p:sp>
      <p:pic>
        <p:nvPicPr>
          <p:cNvPr id="5" name="Picture 4" descr="A picture containing indoor, rack&#10;&#10;Description automatically generated">
            <a:extLst>
              <a:ext uri="{FF2B5EF4-FFF2-40B4-BE49-F238E27FC236}">
                <a16:creationId xmlns:a16="http://schemas.microsoft.com/office/drawing/2014/main" id="{B5FE1179-D4AE-4519-8ECF-DD752EA65259}"/>
              </a:ext>
            </a:extLst>
          </p:cNvPr>
          <p:cNvPicPr>
            <a:picLocks noChangeAspect="1"/>
          </p:cNvPicPr>
          <p:nvPr/>
        </p:nvPicPr>
        <p:blipFill rotWithShape="1">
          <a:blip r:embed="rId3">
            <a:extLst>
              <a:ext uri="{28A0092B-C50C-407E-A947-70E740481C1C}">
                <a14:useLocalDpi xmlns:a14="http://schemas.microsoft.com/office/drawing/2010/main" val="0"/>
              </a:ext>
            </a:extLst>
          </a:blip>
          <a:srcRect t="13844" r="1" b="2689"/>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6" name="TextBox 5">
            <a:extLst>
              <a:ext uri="{FF2B5EF4-FFF2-40B4-BE49-F238E27FC236}">
                <a16:creationId xmlns:a16="http://schemas.microsoft.com/office/drawing/2014/main" id="{9833636A-92BF-4678-931B-F9C99C69BDA4}"/>
              </a:ext>
            </a:extLst>
          </p:cNvPr>
          <p:cNvSpPr txBox="1"/>
          <p:nvPr/>
        </p:nvSpPr>
        <p:spPr>
          <a:xfrm>
            <a:off x="6901731" y="6362006"/>
            <a:ext cx="1502252" cy="369332"/>
          </a:xfrm>
          <a:prstGeom prst="rect">
            <a:avLst/>
          </a:prstGeom>
          <a:noFill/>
        </p:spPr>
        <p:txBody>
          <a:bodyPr wrap="square" rtlCol="0">
            <a:spAutoFit/>
          </a:bodyPr>
          <a:lstStyle/>
          <a:p>
            <a:r>
              <a:rPr lang="hr-HR"/>
              <a:t>METEOSTAT 6</a:t>
            </a:r>
          </a:p>
        </p:txBody>
      </p:sp>
      <p:sp>
        <p:nvSpPr>
          <p:cNvPr id="4" name="Slide Number Placeholder 3">
            <a:extLst>
              <a:ext uri="{FF2B5EF4-FFF2-40B4-BE49-F238E27FC236}">
                <a16:creationId xmlns:a16="http://schemas.microsoft.com/office/drawing/2014/main" id="{598CCCAF-6FD2-4EEE-B76C-89B1118FB7C0}"/>
              </a:ext>
            </a:extLst>
          </p:cNvPr>
          <p:cNvSpPr>
            <a:spLocks noGrp="1"/>
          </p:cNvSpPr>
          <p:nvPr>
            <p:ph type="sldNum" sz="quarter" idx="12"/>
          </p:nvPr>
        </p:nvSpPr>
        <p:spPr/>
        <p:txBody>
          <a:bodyPr/>
          <a:lstStyle/>
          <a:p>
            <a:fld id="{D60511C2-3D57-4998-922C-B686861A2E6B}" type="slidenum">
              <a:rPr lang="hr-HR" smtClean="0"/>
              <a:t>9</a:t>
            </a:fld>
            <a:endParaRPr lang="hr-HR"/>
          </a:p>
        </p:txBody>
      </p:sp>
    </p:spTree>
    <p:extLst>
      <p:ext uri="{BB962C8B-B14F-4D97-AF65-F5344CB8AC3E}">
        <p14:creationId xmlns:p14="http://schemas.microsoft.com/office/powerpoint/2010/main" val="55544295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F928564557F24DB9B552AF6930B882" ma:contentTypeVersion="8" ma:contentTypeDescription="Create a new document." ma:contentTypeScope="" ma:versionID="4b9bfc4b9aed3438fee3cb6fecb084e3">
  <xsd:schema xmlns:xsd="http://www.w3.org/2001/XMLSchema" xmlns:xs="http://www.w3.org/2001/XMLSchema" xmlns:p="http://schemas.microsoft.com/office/2006/metadata/properties" xmlns:ns3="07dc1e92-20cb-4a89-8dd6-fa01e892cf62" xmlns:ns4="73b7eb00-e1f8-45a6-8bf6-cc3cde0c6f10" targetNamespace="http://schemas.microsoft.com/office/2006/metadata/properties" ma:root="true" ma:fieldsID="c2cd657edbe414b113f97c6b9cde0b14" ns3:_="" ns4:_="">
    <xsd:import namespace="07dc1e92-20cb-4a89-8dd6-fa01e892cf62"/>
    <xsd:import namespace="73b7eb00-e1f8-45a6-8bf6-cc3cde0c6f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dc1e92-20cb-4a89-8dd6-fa01e892cf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b7eb00-e1f8-45a6-8bf6-cc3cde0c6f1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6A50DF-60EF-4618-BF87-3FC6A4B2D343}">
  <ds:schemaRefs>
    <ds:schemaRef ds:uri="http://schemas.microsoft.com/sharepoint/v3/contenttype/forms"/>
  </ds:schemaRefs>
</ds:datastoreItem>
</file>

<file path=customXml/itemProps2.xml><?xml version="1.0" encoding="utf-8"?>
<ds:datastoreItem xmlns:ds="http://schemas.openxmlformats.org/officeDocument/2006/customXml" ds:itemID="{C20D9EB9-B8A2-4035-A97C-0F9A87AAC5CF}">
  <ds:schemaRefs>
    <ds:schemaRef ds:uri="07dc1e92-20cb-4a89-8dd6-fa01e892cf62"/>
    <ds:schemaRef ds:uri="73b7eb00-e1f8-45a6-8bf6-cc3cde0c6f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387EC50-EFA5-4305-A018-20B441191434}">
  <ds:schemaRefs>
    <ds:schemaRef ds:uri="07dc1e92-20cb-4a89-8dd6-fa01e892cf62"/>
    <ds:schemaRef ds:uri="73b7eb00-e1f8-45a6-8bf6-cc3cde0c6f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2976</Words>
  <Application>Microsoft Office PowerPoint</Application>
  <PresentationFormat>Widescreen</PresentationFormat>
  <Paragraphs>234</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Times New Roman</vt:lpstr>
      <vt:lpstr>Office Theme</vt:lpstr>
      <vt:lpstr>UMJETNI SATELITI</vt:lpstr>
      <vt:lpstr>MOTIVACIJA</vt:lpstr>
      <vt:lpstr>Sadržaj</vt:lpstr>
      <vt:lpstr>Uvod - Što je to umjetni satelit?</vt:lpstr>
      <vt:lpstr>TELEKOMUNIKACIJSKI SATELITI</vt:lpstr>
      <vt:lpstr>SATELITI ZA DALJINSKA ISTRAŽIVANJA</vt:lpstr>
      <vt:lpstr>POSTUPCI ISTRAŽIVANJA ZEMLJE</vt:lpstr>
      <vt:lpstr>METEOROLOŠKI SATELITI</vt:lpstr>
      <vt:lpstr>DVA OSNOVNA TIPA METEOROLOŠKIH SATELITA </vt:lpstr>
      <vt:lpstr>GEODETSKI I GEOFIZIČKI SATELITI</vt:lpstr>
      <vt:lpstr>ZNAČAJNIJI GEODETSKI SATELITI</vt:lpstr>
      <vt:lpstr>Navigacijski sateliti</vt:lpstr>
      <vt:lpstr>PowerPoint Presentation</vt:lpstr>
      <vt:lpstr>PowerPoint Presentation</vt:lpstr>
      <vt:lpstr>Astronomski sateliti</vt:lpstr>
      <vt:lpstr>Istraživački sateliti</vt:lpstr>
      <vt:lpstr>Vojni sateliti </vt:lpstr>
      <vt:lpstr>ZAKLJUČAK</vt:lpstr>
      <vt:lpstr>LITERATURA</vt:lpstr>
      <vt:lpstr>HVALA NA POZORNOSTI!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UMJETNI SATELITI</dc:title>
  <dc:creator>Kristijan Vidović</dc:creator>
  <cp:lastModifiedBy>Kristijan Vidović (kvidovic1)</cp:lastModifiedBy>
  <cp:revision>2</cp:revision>
  <dcterms:created xsi:type="dcterms:W3CDTF">2021-12-13T15:09:30Z</dcterms:created>
  <dcterms:modified xsi:type="dcterms:W3CDTF">2021-12-13T21:28:09Z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0x01010051F928564557F24DB9B552AF6930B882</vt:lpwstr>
  </property>
</Properties>
</file>