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lk Man" initials="HM" lastIdx="1" clrIdx="0">
    <p:extLst>
      <p:ext uri="{19B8F6BF-5375-455C-9EA6-DF929625EA0E}">
        <p15:presenceInfo xmlns:p15="http://schemas.microsoft.com/office/powerpoint/2012/main" userId="06f0d3d26b8678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8T20:42:38.402" idx="1">
    <p:pos x="2992" y="1652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FDFE-60CC-4275-953B-351367E5415D}" type="datetimeFigureOut">
              <a:rPr lang="en-US" smtClean="0"/>
              <a:t>28/08/2020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6436214-AA3A-4B14-9212-652882DB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FDFE-60CC-4275-953B-351367E5415D}" type="datetimeFigureOut">
              <a:rPr lang="en-US" smtClean="0"/>
              <a:t>28/08/2020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6436214-AA3A-4B14-9212-652882DB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7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FDFE-60CC-4275-953B-351367E5415D}" type="datetimeFigureOut">
              <a:rPr lang="en-US" smtClean="0"/>
              <a:t>28/08/2020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6436214-AA3A-4B14-9212-652882DB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32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FDFE-60CC-4275-953B-351367E5415D}" type="datetimeFigureOut">
              <a:rPr lang="en-US" smtClean="0"/>
              <a:t>28/08/2020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6436214-AA3A-4B14-9212-652882DBC16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9044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FDFE-60CC-4275-953B-351367E5415D}" type="datetimeFigureOut">
              <a:rPr lang="en-US" smtClean="0"/>
              <a:t>28/08/2020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6436214-AA3A-4B14-9212-652882DB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05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FDFE-60CC-4275-953B-351367E5415D}" type="datetimeFigureOut">
              <a:rPr lang="en-US" smtClean="0"/>
              <a:t>28/08/2020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6214-AA3A-4B14-9212-652882DB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49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FDFE-60CC-4275-953B-351367E5415D}" type="datetimeFigureOut">
              <a:rPr lang="en-US" smtClean="0"/>
              <a:t>28/08/2020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6214-AA3A-4B14-9212-652882DB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6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FDFE-60CC-4275-953B-351367E5415D}" type="datetimeFigureOut">
              <a:rPr lang="en-US" smtClean="0"/>
              <a:t>28/08/2020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6214-AA3A-4B14-9212-652882DB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06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4ACFDFE-60CC-4275-953B-351367E5415D}" type="datetimeFigureOut">
              <a:rPr lang="en-US" smtClean="0"/>
              <a:t>28/08/2020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6436214-AA3A-4B14-9212-652882DB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1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FDFE-60CC-4275-953B-351367E5415D}" type="datetimeFigureOut">
              <a:rPr lang="en-US" smtClean="0"/>
              <a:t>28/08/2020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6214-AA3A-4B14-9212-652882DB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6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FDFE-60CC-4275-953B-351367E5415D}" type="datetimeFigureOut">
              <a:rPr lang="en-US" smtClean="0"/>
              <a:t>28/08/2020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6436214-AA3A-4B14-9212-652882DB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5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FDFE-60CC-4275-953B-351367E5415D}" type="datetimeFigureOut">
              <a:rPr lang="en-US" smtClean="0"/>
              <a:t>28/08/2020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6214-AA3A-4B14-9212-652882DB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6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FDFE-60CC-4275-953B-351367E5415D}" type="datetimeFigureOut">
              <a:rPr lang="en-US" smtClean="0"/>
              <a:t>28/08/2020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6214-AA3A-4B14-9212-652882DB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6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FDFE-60CC-4275-953B-351367E5415D}" type="datetimeFigureOut">
              <a:rPr lang="en-US" smtClean="0"/>
              <a:t>28/08/2020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6214-AA3A-4B14-9212-652882DB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2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FDFE-60CC-4275-953B-351367E5415D}" type="datetimeFigureOut">
              <a:rPr lang="en-US" smtClean="0"/>
              <a:t>28/08/2020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6214-AA3A-4B14-9212-652882DB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4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FDFE-60CC-4275-953B-351367E5415D}" type="datetimeFigureOut">
              <a:rPr lang="en-US" smtClean="0"/>
              <a:t>28/08/2020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6214-AA3A-4B14-9212-652882DB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9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FDFE-60CC-4275-953B-351367E5415D}" type="datetimeFigureOut">
              <a:rPr lang="en-US" smtClean="0"/>
              <a:t>28/08/2020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6214-AA3A-4B14-9212-652882DB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4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CFDFE-60CC-4275-953B-351367E5415D}" type="datetimeFigureOut">
              <a:rPr lang="en-US" smtClean="0"/>
              <a:t>28/08/2020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6214-AA3A-4B14-9212-652882DB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9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A57E0-19E2-4945-9A3E-6607FD1EE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k-MK" dirty="0"/>
              <a:t>Лист, Камен, Ножички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D5E25-7F7B-4591-916D-9DC141D88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mk-MK" sz="2400" dirty="0"/>
              <a:t>Дигитално процесирање на слика</a:t>
            </a:r>
          </a:p>
          <a:p>
            <a:r>
              <a:rPr lang="mk-MK" dirty="0">
                <a:solidFill>
                  <a:schemeClr val="bg1"/>
                </a:solidFill>
              </a:rPr>
              <a:t>Кристијан Кузмановски 163137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821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EF8D-7D07-42CF-A713-6858A78D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Преглед на играта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92A727-10B3-479E-94C5-B536B98D5D33}"/>
              </a:ext>
            </a:extLst>
          </p:cNvPr>
          <p:cNvSpPr/>
          <p:nvPr/>
        </p:nvSpPr>
        <p:spPr>
          <a:xfrm rot="16200000">
            <a:off x="-426854" y="3483942"/>
            <a:ext cx="25219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dirty="0"/>
              <a:t>Прикажи инструкции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64E301-995E-44CF-A7C8-58DEDEC17768}"/>
              </a:ext>
            </a:extLst>
          </p:cNvPr>
          <p:cNvSpPr/>
          <p:nvPr/>
        </p:nvSpPr>
        <p:spPr>
          <a:xfrm rot="16200000">
            <a:off x="487549" y="3483943"/>
            <a:ext cx="25219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dirty="0"/>
              <a:t>Прикажи ниво на тежина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D5BBB7-BAC5-4770-99A8-B470A1797480}"/>
              </a:ext>
            </a:extLst>
          </p:cNvPr>
          <p:cNvSpPr/>
          <p:nvPr/>
        </p:nvSpPr>
        <p:spPr>
          <a:xfrm rot="16200000">
            <a:off x="1401949" y="3483942"/>
            <a:ext cx="25219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dirty="0"/>
              <a:t>Калибрирање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25E388-09C7-48C9-B293-C41913F3EEBD}"/>
              </a:ext>
            </a:extLst>
          </p:cNvPr>
          <p:cNvSpPr/>
          <p:nvPr/>
        </p:nvSpPr>
        <p:spPr>
          <a:xfrm rot="16200000">
            <a:off x="2316353" y="3483942"/>
            <a:ext cx="25219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dirty="0"/>
              <a:t>Чекај да се детектира рака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46FC97-E4C0-4DD4-B023-9767CEAB60DB}"/>
              </a:ext>
            </a:extLst>
          </p:cNvPr>
          <p:cNvSpPr/>
          <p:nvPr/>
        </p:nvSpPr>
        <p:spPr>
          <a:xfrm rot="16200000">
            <a:off x="3230752" y="3483942"/>
            <a:ext cx="25219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dirty="0"/>
              <a:t>Анализирај ја формата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F8A066-052B-4086-BE44-E971F0D27989}"/>
              </a:ext>
            </a:extLst>
          </p:cNvPr>
          <p:cNvSpPr/>
          <p:nvPr/>
        </p:nvSpPr>
        <p:spPr>
          <a:xfrm rot="16200000">
            <a:off x="4142189" y="3483940"/>
            <a:ext cx="252198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dirty="0"/>
              <a:t>Донеси свој потег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CD037F-8EA7-4C26-A1CD-5683FF8FD7BF}"/>
              </a:ext>
            </a:extLst>
          </p:cNvPr>
          <p:cNvSpPr/>
          <p:nvPr/>
        </p:nvSpPr>
        <p:spPr>
          <a:xfrm rot="16200000">
            <a:off x="5053626" y="3483941"/>
            <a:ext cx="25219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dirty="0"/>
              <a:t>Анализирај ја рундата и донеси резултат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257B6E-0386-45A0-BE64-0026D2CC6E73}"/>
              </a:ext>
            </a:extLst>
          </p:cNvPr>
          <p:cNvSpPr/>
          <p:nvPr/>
        </p:nvSpPr>
        <p:spPr>
          <a:xfrm rot="16200000">
            <a:off x="6889925" y="3479408"/>
            <a:ext cx="25129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dirty="0"/>
              <a:t>Прикажи порака за резултатот од рундата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2DEE9C-3D50-4ADE-948A-68D0703CD447}"/>
              </a:ext>
            </a:extLst>
          </p:cNvPr>
          <p:cNvSpPr/>
          <p:nvPr/>
        </p:nvSpPr>
        <p:spPr>
          <a:xfrm rot="16200000">
            <a:off x="5962101" y="3483938"/>
            <a:ext cx="25219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dirty="0"/>
              <a:t>Ажурирај го резултатот</a:t>
            </a:r>
            <a:endParaRPr lang="en-US" dirty="0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C9BE3C1-0C1F-4F2B-80BD-C5EF9D49380A}"/>
              </a:ext>
            </a:extLst>
          </p:cNvPr>
          <p:cNvCxnSpPr>
            <a:cxnSpLocks/>
            <a:stCxn id="11" idx="1"/>
            <a:endCxn id="7" idx="1"/>
          </p:cNvCxnSpPr>
          <p:nvPr/>
        </p:nvCxnSpPr>
        <p:spPr>
          <a:xfrm rot="5400000">
            <a:off x="5857336" y="2913081"/>
            <a:ext cx="9063" cy="4569043"/>
          </a:xfrm>
          <a:prstGeom prst="curvedConnector3">
            <a:avLst>
              <a:gd name="adj1" fmla="val 116791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51C1DC-ABB0-4150-98D9-039EC2A9FA1D}"/>
              </a:ext>
            </a:extLst>
          </p:cNvPr>
          <p:cNvSpPr txBox="1"/>
          <p:nvPr/>
        </p:nvSpPr>
        <p:spPr>
          <a:xfrm>
            <a:off x="3973255" y="6338656"/>
            <a:ext cx="416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Откога ќе изброи бројачот за тајмаут</a:t>
            </a:r>
            <a:endParaRPr lang="en-US" dirty="0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95F4D1F7-B252-430A-9076-4487B4D3E1CA}"/>
              </a:ext>
            </a:extLst>
          </p:cNvPr>
          <p:cNvCxnSpPr>
            <a:stCxn id="8" idx="3"/>
            <a:endCxn id="7" idx="3"/>
          </p:cNvCxnSpPr>
          <p:nvPr/>
        </p:nvCxnSpPr>
        <p:spPr>
          <a:xfrm rot="16200000" flipV="1">
            <a:off x="4034545" y="2222950"/>
            <a:ext cx="12700" cy="914399"/>
          </a:xfrm>
          <a:prstGeom prst="curvedConnector3">
            <a:avLst>
              <a:gd name="adj1" fmla="val 35097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89512B-FB51-49CB-9E42-7373B785CE46}"/>
              </a:ext>
            </a:extLst>
          </p:cNvPr>
          <p:cNvSpPr txBox="1"/>
          <p:nvPr/>
        </p:nvSpPr>
        <p:spPr>
          <a:xfrm>
            <a:off x="2877361" y="1938628"/>
            <a:ext cx="2191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1600" dirty="0"/>
              <a:t>За првите 40 </a:t>
            </a:r>
            <a:r>
              <a:rPr lang="mk-MK" sz="1600" dirty="0" err="1"/>
              <a:t>фрејма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734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2E64DAFB-AD9A-4E52-B026-8641CCD67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747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2">
            <a:extLst>
              <a:ext uri="{FF2B5EF4-FFF2-40B4-BE49-F238E27FC236}">
                <a16:creationId xmlns:a16="http://schemas.microsoft.com/office/drawing/2014/main" id="{23B1C8FC-E1FE-470B-AB3B-D4B1D8C9D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4" name="Picture 14">
            <a:extLst>
              <a:ext uri="{FF2B5EF4-FFF2-40B4-BE49-F238E27FC236}">
                <a16:creationId xmlns:a16="http://schemas.microsoft.com/office/drawing/2014/main" id="{56ED1086-4FBF-41E3-B23D-0AF086E76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2846786"/>
            <a:ext cx="1602997" cy="144270"/>
          </a:xfrm>
          <a:prstGeom prst="rect">
            <a:avLst/>
          </a:prstGeom>
        </p:spPr>
      </p:pic>
      <p:pic>
        <p:nvPicPr>
          <p:cNvPr id="25" name="Picture 16">
            <a:extLst>
              <a:ext uri="{FF2B5EF4-FFF2-40B4-BE49-F238E27FC236}">
                <a16:creationId xmlns:a16="http://schemas.microsoft.com/office/drawing/2014/main" id="{8900C04C-9973-40F3-8121-55AC6A472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1041"/>
            <a:ext cx="9936886" cy="321164"/>
          </a:xfrm>
          <a:prstGeom prst="rect">
            <a:avLst/>
          </a:prstGeom>
        </p:spPr>
      </p:pic>
      <p:sp>
        <p:nvSpPr>
          <p:cNvPr id="26" name="Rectangle 18">
            <a:extLst>
              <a:ext uri="{FF2B5EF4-FFF2-40B4-BE49-F238E27FC236}">
                <a16:creationId xmlns:a16="http://schemas.microsoft.com/office/drawing/2014/main" id="{CD6B57F6-C734-4FDA-9495-94E602DC5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89448"/>
            <a:ext cx="9936887" cy="4381221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1715F-6BF7-44B4-93DA-59B20946F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60966"/>
            <a:ext cx="8601055" cy="34186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mk-MK" sz="4400" dirty="0">
                <a:solidFill>
                  <a:srgbClr val="FFFFFF"/>
                </a:solidFill>
              </a:rPr>
              <a:t>Ви благодарам на вниманието.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C984CB-7FE4-4AD0-8CF7-11AD5573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9003" y="148944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2A06F6-3D34-44FB-A5E7-9E4730976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2861" y="3067968"/>
            <a:ext cx="2295525" cy="2038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183336-3CB4-4353-AE15-C99422007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2686" y="3067968"/>
            <a:ext cx="24003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0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31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43" name="Picture 33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4" name="Rectangle 35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7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88746-6256-4EBD-8818-C468916E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mk-MK">
                <a:solidFill>
                  <a:srgbClr val="FFFFFF"/>
                </a:solidFill>
              </a:rPr>
              <a:t>Главни препреки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FFD9F-9461-4503-9CF1-07C159325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FFFFFF"/>
                </a:solidFill>
              </a:rPr>
              <a:t>1. Оделување на позадината од раката </a:t>
            </a:r>
          </a:p>
          <a:p>
            <a:endParaRPr lang="ru-RU" sz="2000" dirty="0">
              <a:solidFill>
                <a:srgbClr val="FFFFFF"/>
              </a:solidFill>
            </a:endParaRPr>
          </a:p>
          <a:p>
            <a:r>
              <a:rPr lang="ru-RU" sz="2000" dirty="0">
                <a:solidFill>
                  <a:srgbClr val="FFFFFF"/>
                </a:solidFill>
              </a:rPr>
              <a:t>2. Одредување на формата на раката</a:t>
            </a:r>
          </a:p>
          <a:p>
            <a:endParaRPr lang="ru-RU" sz="2000" dirty="0">
              <a:solidFill>
                <a:srgbClr val="FFFFFF"/>
              </a:solidFill>
            </a:endParaRPr>
          </a:p>
          <a:p>
            <a:r>
              <a:rPr lang="ru-RU" sz="2000" dirty="0">
                <a:solidFill>
                  <a:srgbClr val="FFFFFF"/>
                </a:solidFill>
              </a:rPr>
              <a:t>3. Како компјутерот да направи свој потег</a:t>
            </a:r>
            <a:endParaRPr lang="en-US" sz="2000" dirty="0">
              <a:solidFill>
                <a:srgbClr val="FFFFFF"/>
              </a:solidFill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C695BE-7653-4A66-8FEA-E57404C07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933" y="1357286"/>
            <a:ext cx="4178419" cy="413663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11860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66056-F876-465E-9600-3D4F5EDE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ru-RU" sz="2400"/>
              <a:t>Оделување на позадината од раката</a:t>
            </a:r>
            <a:endParaRPr lang="en-US" sz="24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67C4-836B-4BC4-B5FC-C656E8519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Background Subtraction</a:t>
            </a:r>
          </a:p>
          <a:p>
            <a:pPr>
              <a:buFontTx/>
              <a:buChar char="-"/>
            </a:pPr>
            <a:r>
              <a:rPr lang="mk-MK" sz="2000" dirty="0"/>
              <a:t>Период на калибрација каде го наоѓаме просекот помеѓу фрејмовите</a:t>
            </a:r>
          </a:p>
          <a:p>
            <a:pPr>
              <a:buFontTx/>
              <a:buChar char="-"/>
            </a:pPr>
            <a:r>
              <a:rPr lang="mk-MK" sz="2000" dirty="0"/>
              <a:t>По калибрацијата, сегментацијата на раката се врши така што се бара апсолутната разлика помеѓу новиот фрејм и просекот на позадината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8FC32-F0AE-4BAD-83A7-418F05352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158102"/>
            <a:ext cx="6303134" cy="451131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635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30BC5-9D0F-4DF5-B46E-66BCAC37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 fontScale="90000"/>
          </a:bodyPr>
          <a:lstStyle/>
          <a:p>
            <a:r>
              <a:rPr lang="mk-MK" dirty="0"/>
              <a:t>Компромиси при користење на </a:t>
            </a:r>
            <a:r>
              <a:rPr lang="en-US" dirty="0"/>
              <a:t>Background Subtraction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2258FEB-A2C7-4A61-963B-E730B5269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78" y="2368028"/>
            <a:ext cx="5632246" cy="3599316"/>
          </a:xfrm>
        </p:spPr>
        <p:txBody>
          <a:bodyPr>
            <a:normAutofit/>
          </a:bodyPr>
          <a:lstStyle/>
          <a:p>
            <a:r>
              <a:rPr lang="mk-MK" dirty="0"/>
              <a:t>Доколку позадината е слабо осветлена алгоритамот лошо ќе се калибрира(горната слика)</a:t>
            </a:r>
          </a:p>
          <a:p>
            <a:r>
              <a:rPr lang="mk-MK" dirty="0"/>
              <a:t>Ако во позадината имаме темен објект алгоритамот ќе развие проблеми при сегментацијата на раката(долната слика)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E0CFFB-3ADC-40AD-8D78-43FFEBC93B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4" b="29194"/>
          <a:stretch/>
        </p:blipFill>
        <p:spPr>
          <a:xfrm>
            <a:off x="6984387" y="484632"/>
            <a:ext cx="4719805" cy="283608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087C0A-874C-45A7-A681-0BDDE63A4D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2" b="29294"/>
          <a:stretch/>
        </p:blipFill>
        <p:spPr>
          <a:xfrm>
            <a:off x="6984386" y="3632401"/>
            <a:ext cx="4719805" cy="274353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381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A59F5-EA73-49D7-881D-FEFC6530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r>
              <a:rPr lang="mk-MK" sz="3100"/>
              <a:t>Компромиси при користење на </a:t>
            </a:r>
            <a:r>
              <a:rPr lang="en-US" sz="3100"/>
              <a:t>Background Subtraction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7EDA7-9879-4271-96F7-E510C9E75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32246" cy="3599316"/>
          </a:xfrm>
        </p:spPr>
        <p:txBody>
          <a:bodyPr>
            <a:normAutofit/>
          </a:bodyPr>
          <a:lstStyle/>
          <a:p>
            <a:r>
              <a:rPr lang="mk-MK" sz="2000"/>
              <a:t>За време на калибрацијата позадината мора да биде статична инаку играта ќе биде лошо калибрирана</a:t>
            </a:r>
            <a:r>
              <a:rPr lang="en-US" sz="2000"/>
              <a:t>(</a:t>
            </a:r>
            <a:r>
              <a:rPr lang="mk-MK" sz="2000"/>
              <a:t>горната слика</a:t>
            </a:r>
            <a:r>
              <a:rPr lang="en-US" sz="2000"/>
              <a:t>)</a:t>
            </a:r>
            <a:endParaRPr lang="mk-MK" sz="2000"/>
          </a:p>
          <a:p>
            <a:r>
              <a:rPr lang="mk-MK" sz="2000"/>
              <a:t>При сегментација во регионот од интерес треба да имаме само еден подвижен објект(долната слика)</a:t>
            </a:r>
            <a:endParaRPr lang="en-US" sz="2000"/>
          </a:p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F7192-3A2B-4448-B150-2914BF135C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30" r="-1" b="-1"/>
          <a:stretch/>
        </p:blipFill>
        <p:spPr>
          <a:xfrm>
            <a:off x="7077980" y="3504871"/>
            <a:ext cx="4719805" cy="283608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EB9C35-AFD9-4402-8F4B-65685CB8D6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550" b="-3"/>
          <a:stretch/>
        </p:blipFill>
        <p:spPr>
          <a:xfrm>
            <a:off x="7077980" y="609600"/>
            <a:ext cx="4719805" cy="274353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677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869ED-CB8B-4034-91FF-83C053AF3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ru-RU" sz="2400"/>
              <a:t>Одредување на формата на раката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7A525-F56A-479A-BD92-0BA49C5AF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Convex Hull </a:t>
            </a:r>
            <a:r>
              <a:rPr lang="mk-MK" sz="1800" dirty="0">
                <a:solidFill>
                  <a:schemeClr val="bg1"/>
                </a:solidFill>
              </a:rPr>
              <a:t>метод</a:t>
            </a:r>
          </a:p>
          <a:p>
            <a:pPr marL="342900" indent="-342900">
              <a:buFont typeface="+mj-lt"/>
              <a:buAutoNum type="arabicPeriod"/>
            </a:pPr>
            <a:r>
              <a:rPr lang="mk-MK" sz="1800" dirty="0"/>
              <a:t>Креираме конвексна обвивка околу сегментираната рака</a:t>
            </a:r>
          </a:p>
          <a:p>
            <a:pPr marL="342900" indent="-342900">
              <a:buFont typeface="+mj-lt"/>
              <a:buAutoNum type="arabicPeriod"/>
            </a:pPr>
            <a:r>
              <a:rPr lang="mk-MK" sz="1800" dirty="0"/>
              <a:t> Потоа ги бараме деформитети те во обвивката</a:t>
            </a:r>
          </a:p>
          <a:p>
            <a:pPr marL="342900" indent="-342900">
              <a:buFont typeface="+mj-lt"/>
              <a:buAutoNum type="arabicPeriod"/>
            </a:pPr>
            <a:r>
              <a:rPr lang="mk-MK" sz="1800" dirty="0"/>
              <a:t>За секој дефект го наоѓаме аголот на најдлабоката точка во дефектот</a:t>
            </a:r>
          </a:p>
          <a:p>
            <a:pPr marL="342900" indent="-342900">
              <a:buFont typeface="+mj-lt"/>
              <a:buAutoNum type="arabicPeriod"/>
            </a:pPr>
            <a:r>
              <a:rPr lang="mk-MK" sz="1800" dirty="0"/>
              <a:t>Доколку аголот е помалку од 90 степени тогаш знаеме дека дефектот е прст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8A837-29B5-45BE-8DD7-32A05E9FA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770" y="609600"/>
            <a:ext cx="5781773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149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CBF5-F758-4831-AECF-0237AB1E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ru-RU"/>
              <a:t>Како компјутерот да направи свој потег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0F6F8-54FB-4B12-BF6E-06A6576AF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672" y="2336873"/>
            <a:ext cx="6516509" cy="3599316"/>
          </a:xfrm>
        </p:spPr>
        <p:txBody>
          <a:bodyPr>
            <a:normAutofit lnSpcReduction="10000"/>
          </a:bodyPr>
          <a:lstStyle/>
          <a:p>
            <a:r>
              <a:rPr lang="mk-MK" dirty="0"/>
              <a:t>Едноставен алгоритам кој допринесува програмата да донесе свој потег во однос на нивото на тежина кој го одбрал корисникот</a:t>
            </a:r>
          </a:p>
          <a:p>
            <a:r>
              <a:rPr lang="mk-MK" dirty="0"/>
              <a:t>Лесно ниво корисникот има 40% да победи, 40% да изедначи и 20% да изгуби</a:t>
            </a:r>
          </a:p>
          <a:p>
            <a:r>
              <a:rPr lang="mk-MK" dirty="0"/>
              <a:t>Средно ниво корисникот има 33% да победи, 33% да изедначи и 33% да изгуби</a:t>
            </a:r>
          </a:p>
          <a:p>
            <a:r>
              <a:rPr lang="mk-MK" dirty="0"/>
              <a:t>Тешко ниво корисникот има 50% да изедначи и 50% да изгуби</a:t>
            </a:r>
          </a:p>
          <a:p>
            <a:endParaRPr lang="mk-M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AEE6B1-43F6-43DC-821D-75623A31F2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657" b="4"/>
          <a:stretch/>
        </p:blipFill>
        <p:spPr>
          <a:xfrm>
            <a:off x="794325" y="2336872"/>
            <a:ext cx="2692907" cy="359878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7699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0921-AB40-47C2-8307-3CFDE26BC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mk-MK" dirty="0"/>
              <a:t>Додатоци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82F288-6D06-461F-A23B-E4BD0A9D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k-MK" sz="1800" dirty="0"/>
              <a:t>Информации и инструкции за како корисникот да ја користи програмата и како да добие најдобри резултати со калибрирањето</a:t>
            </a:r>
            <a:r>
              <a:rPr lang="en-US" sz="1800" dirty="0"/>
              <a:t>.</a:t>
            </a:r>
          </a:p>
          <a:p>
            <a:pPr marL="457200" lvl="1" indent="0">
              <a:buNone/>
            </a:pPr>
            <a:r>
              <a:rPr lang="mk-MK" sz="1400" dirty="0"/>
              <a:t>Корисникот мора да потврди дека ги разбира инструкциите за да продолжи</a:t>
            </a:r>
            <a:endParaRPr lang="mk-MK" sz="1800" dirty="0"/>
          </a:p>
          <a:p>
            <a:pPr marL="342900" indent="-342900">
              <a:buFont typeface="+mj-lt"/>
              <a:buAutoNum type="arabicPeriod"/>
            </a:pPr>
            <a:r>
              <a:rPr lang="mk-MK" sz="1800" dirty="0"/>
              <a:t>Можност играта да се исклучи со притискање на </a:t>
            </a:r>
            <a:r>
              <a:rPr lang="en-US" sz="1800" dirty="0"/>
              <a:t>‘q’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F4F920-35C3-4ADC-9D28-3A2BA3BA9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5" y="3501744"/>
            <a:ext cx="5639886" cy="126897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368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0B630-1F96-4F50-A951-71E0C0AAC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mk-MK" sz="2400"/>
              <a:t>Додатоци</a:t>
            </a:r>
            <a:endParaRPr lang="en-US" sz="2400"/>
          </a:p>
        </p:txBody>
      </p:sp>
      <p:pic>
        <p:nvPicPr>
          <p:cNvPr id="24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421EA-04AF-4406-A0BF-DFF690AC8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mk-MK" dirty="0"/>
              <a:t>Резултат за вкупниот број на победи, изедначувања и порази(долен лев агол)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mk-MK" dirty="0"/>
              <a:t>Порака со резултатот која се покажува сред екранот по секоја рунда</a:t>
            </a:r>
          </a:p>
          <a:p>
            <a:pPr marL="457200" indent="-457200">
              <a:buFont typeface="+mj-lt"/>
              <a:buAutoNum type="arabicPeriod" startAt="3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E3588-F2D7-4523-B807-4023A3300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900385"/>
            <a:ext cx="6303134" cy="502674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8698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394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Лист, Камен, Ножички </vt:lpstr>
      <vt:lpstr>Главни препреки</vt:lpstr>
      <vt:lpstr>Оделување на позадината од раката</vt:lpstr>
      <vt:lpstr>Компромиси при користење на Background Subtraction </vt:lpstr>
      <vt:lpstr>Компромиси при користење на Background Subtraction</vt:lpstr>
      <vt:lpstr>Одредување на формата на раката</vt:lpstr>
      <vt:lpstr>Како компјутерот да направи свој потег</vt:lpstr>
      <vt:lpstr>Додатоци</vt:lpstr>
      <vt:lpstr>Додатоци</vt:lpstr>
      <vt:lpstr>Преглед на играта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Лист, Камен, Ножички </dc:title>
  <dc:creator>Hulk Man</dc:creator>
  <cp:lastModifiedBy>Hulk Man</cp:lastModifiedBy>
  <cp:revision>1</cp:revision>
  <dcterms:created xsi:type="dcterms:W3CDTF">2020-08-28T18:39:05Z</dcterms:created>
  <dcterms:modified xsi:type="dcterms:W3CDTF">2020-08-28T18:43:40Z</dcterms:modified>
</cp:coreProperties>
</file>