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2"/>
  </p:notesMasterIdLst>
  <p:sldIdLst>
    <p:sldId id="256" r:id="rId2"/>
    <p:sldId id="282" r:id="rId3"/>
    <p:sldId id="283" r:id="rId4"/>
    <p:sldId id="284" r:id="rId5"/>
    <p:sldId id="258" r:id="rId6"/>
    <p:sldId id="285" r:id="rId7"/>
    <p:sldId id="277" r:id="rId8"/>
    <p:sldId id="257" r:id="rId9"/>
    <p:sldId id="259" r:id="rId10"/>
    <p:sldId id="268" r:id="rId11"/>
    <p:sldId id="287" r:id="rId12"/>
    <p:sldId id="278" r:id="rId13"/>
    <p:sldId id="260" r:id="rId14"/>
    <p:sldId id="261" r:id="rId15"/>
    <p:sldId id="267" r:id="rId16"/>
    <p:sldId id="266" r:id="rId17"/>
    <p:sldId id="273" r:id="rId18"/>
    <p:sldId id="263" r:id="rId19"/>
    <p:sldId id="286" r:id="rId20"/>
    <p:sldId id="264" r:id="rId21"/>
    <p:sldId id="279" r:id="rId22"/>
    <p:sldId id="280" r:id="rId23"/>
    <p:sldId id="265" r:id="rId24"/>
    <p:sldId id="281" r:id="rId25"/>
    <p:sldId id="262" r:id="rId26"/>
    <p:sldId id="269" r:id="rId27"/>
    <p:sldId id="270" r:id="rId28"/>
    <p:sldId id="271" r:id="rId29"/>
    <p:sldId id="274" r:id="rId30"/>
    <p:sldId id="27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84495" autoAdjust="0"/>
  </p:normalViewPr>
  <p:slideViewPr>
    <p:cSldViewPr>
      <p:cViewPr varScale="1">
        <p:scale>
          <a:sx n="53" d="100"/>
          <a:sy n="53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378DC8-88BC-4F4C-8634-75447B21161D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A262C7D-B24C-41BF-B1E5-FAE4D345DC85}">
      <dgm:prSet phldrT="[Text]"/>
      <dgm:spPr/>
      <dgm:t>
        <a:bodyPr/>
        <a:lstStyle/>
        <a:p>
          <a:r>
            <a:rPr lang="en-US" dirty="0"/>
            <a:t>?</a:t>
          </a:r>
          <a:endParaRPr lang="en-CA" dirty="0"/>
        </a:p>
      </dgm:t>
    </dgm:pt>
    <dgm:pt modelId="{198E953E-FE30-4DB1-BEB0-115CC3C5AB5A}" type="parTrans" cxnId="{421CFD7F-79A6-49D6-B40A-3C89B56C888E}">
      <dgm:prSet/>
      <dgm:spPr/>
      <dgm:t>
        <a:bodyPr/>
        <a:lstStyle/>
        <a:p>
          <a:endParaRPr lang="en-CA"/>
        </a:p>
      </dgm:t>
    </dgm:pt>
    <dgm:pt modelId="{C8A03368-BBF9-4B7F-8469-FBC58C17B784}" type="sibTrans" cxnId="{421CFD7F-79A6-49D6-B40A-3C89B56C888E}">
      <dgm:prSet/>
      <dgm:spPr/>
      <dgm:t>
        <a:bodyPr/>
        <a:lstStyle/>
        <a:p>
          <a:endParaRPr lang="en-CA"/>
        </a:p>
      </dgm:t>
    </dgm:pt>
    <dgm:pt modelId="{810F7F61-553B-4EFE-BF80-805BDF693AB8}">
      <dgm:prSet phldrT="[Text]"/>
      <dgm:spPr/>
      <dgm:t>
        <a:bodyPr/>
        <a:lstStyle/>
        <a:p>
          <a:r>
            <a:rPr lang="en-US" dirty="0"/>
            <a:t>?</a:t>
          </a:r>
          <a:endParaRPr lang="en-CA" dirty="0"/>
        </a:p>
      </dgm:t>
    </dgm:pt>
    <dgm:pt modelId="{576A2FA7-6DFC-4C8B-BADD-2FE0601C9D72}" type="parTrans" cxnId="{CC9AACCD-0F6D-48DA-A654-D248A2CB29B5}">
      <dgm:prSet/>
      <dgm:spPr/>
      <dgm:t>
        <a:bodyPr/>
        <a:lstStyle/>
        <a:p>
          <a:endParaRPr lang="en-CA"/>
        </a:p>
      </dgm:t>
    </dgm:pt>
    <dgm:pt modelId="{7AE9505C-66E7-42F5-B7CC-AE812F3C86B7}" type="sibTrans" cxnId="{CC9AACCD-0F6D-48DA-A654-D248A2CB29B5}">
      <dgm:prSet/>
      <dgm:spPr/>
      <dgm:t>
        <a:bodyPr/>
        <a:lstStyle/>
        <a:p>
          <a:endParaRPr lang="en-CA"/>
        </a:p>
      </dgm:t>
    </dgm:pt>
    <dgm:pt modelId="{3EB0FC87-AC16-4FA8-9BF3-FED65F492EBA}">
      <dgm:prSet phldrT="[Text]"/>
      <dgm:spPr/>
      <dgm:t>
        <a:bodyPr/>
        <a:lstStyle/>
        <a:p>
          <a:r>
            <a:rPr lang="en-US" dirty="0"/>
            <a:t>?</a:t>
          </a:r>
          <a:endParaRPr lang="en-CA" dirty="0"/>
        </a:p>
      </dgm:t>
    </dgm:pt>
    <dgm:pt modelId="{7E982EA1-1C05-40EE-9FA5-599F95AF4548}" type="parTrans" cxnId="{C9403DDD-F8F2-423C-9195-5194418709C9}">
      <dgm:prSet/>
      <dgm:spPr/>
      <dgm:t>
        <a:bodyPr/>
        <a:lstStyle/>
        <a:p>
          <a:endParaRPr lang="en-CA"/>
        </a:p>
      </dgm:t>
    </dgm:pt>
    <dgm:pt modelId="{0467249E-D4BA-4B18-BC31-AF1BBE6FEC33}" type="sibTrans" cxnId="{C9403DDD-F8F2-423C-9195-5194418709C9}">
      <dgm:prSet/>
      <dgm:spPr/>
      <dgm:t>
        <a:bodyPr/>
        <a:lstStyle/>
        <a:p>
          <a:endParaRPr lang="en-CA"/>
        </a:p>
      </dgm:t>
    </dgm:pt>
    <dgm:pt modelId="{BD19DEEF-1933-4CBF-834A-16DD0712A04D}">
      <dgm:prSet phldrT="[Text]"/>
      <dgm:spPr/>
      <dgm:t>
        <a:bodyPr/>
        <a:lstStyle/>
        <a:p>
          <a:r>
            <a:rPr lang="en-US" dirty="0"/>
            <a:t>A</a:t>
          </a:r>
          <a:endParaRPr lang="en-CA" dirty="0"/>
        </a:p>
      </dgm:t>
    </dgm:pt>
    <dgm:pt modelId="{639B5962-51C0-4B9F-A7C9-EDB4B01D8006}" type="parTrans" cxnId="{FDAF5023-1513-4F8D-8311-6837AD419107}">
      <dgm:prSet/>
      <dgm:spPr/>
      <dgm:t>
        <a:bodyPr/>
        <a:lstStyle/>
        <a:p>
          <a:endParaRPr lang="en-CA"/>
        </a:p>
      </dgm:t>
    </dgm:pt>
    <dgm:pt modelId="{1FCC9942-5887-4481-BADB-9ABBCFE0CE9F}" type="sibTrans" cxnId="{FDAF5023-1513-4F8D-8311-6837AD419107}">
      <dgm:prSet/>
      <dgm:spPr/>
      <dgm:t>
        <a:bodyPr/>
        <a:lstStyle/>
        <a:p>
          <a:endParaRPr lang="en-CA"/>
        </a:p>
      </dgm:t>
    </dgm:pt>
    <dgm:pt modelId="{8CD7A7F9-2D05-4A20-A42E-49E8A92D2EAC}">
      <dgm:prSet phldrT="[Text]"/>
      <dgm:spPr/>
      <dgm:t>
        <a:bodyPr/>
        <a:lstStyle/>
        <a:p>
          <a:r>
            <a:rPr lang="en-US" dirty="0"/>
            <a:t>B</a:t>
          </a:r>
          <a:endParaRPr lang="en-CA" dirty="0"/>
        </a:p>
      </dgm:t>
    </dgm:pt>
    <dgm:pt modelId="{AAA406F0-4B6A-4563-A874-638D7F928172}" type="parTrans" cxnId="{1B6F5A3D-DD8B-43B4-B43F-EB62984E1FAF}">
      <dgm:prSet/>
      <dgm:spPr/>
      <dgm:t>
        <a:bodyPr/>
        <a:lstStyle/>
        <a:p>
          <a:endParaRPr lang="en-CA"/>
        </a:p>
      </dgm:t>
    </dgm:pt>
    <dgm:pt modelId="{CB790370-F87E-4E55-9F59-75A27A863491}" type="sibTrans" cxnId="{1B6F5A3D-DD8B-43B4-B43F-EB62984E1FAF}">
      <dgm:prSet/>
      <dgm:spPr/>
      <dgm:t>
        <a:bodyPr/>
        <a:lstStyle/>
        <a:p>
          <a:endParaRPr lang="en-CA"/>
        </a:p>
      </dgm:t>
    </dgm:pt>
    <dgm:pt modelId="{B2DB2E96-4CB0-4627-B7E0-3705FEC67AFC}" type="pres">
      <dgm:prSet presAssocID="{47378DC8-88BC-4F4C-8634-75447B21161D}" presName="diagram" presStyleCnt="0">
        <dgm:presLayoutVars>
          <dgm:dir/>
          <dgm:resizeHandles val="exact"/>
        </dgm:presLayoutVars>
      </dgm:prSet>
      <dgm:spPr/>
    </dgm:pt>
    <dgm:pt modelId="{B80854F0-6A68-460D-AE18-7E9E66AF80A1}" type="pres">
      <dgm:prSet presAssocID="{5A262C7D-B24C-41BF-B1E5-FAE4D345DC85}" presName="node" presStyleLbl="node1" presStyleIdx="0" presStyleCnt="5">
        <dgm:presLayoutVars>
          <dgm:bulletEnabled val="1"/>
        </dgm:presLayoutVars>
      </dgm:prSet>
      <dgm:spPr/>
    </dgm:pt>
    <dgm:pt modelId="{72858465-B859-4A26-8870-88151A243976}" type="pres">
      <dgm:prSet presAssocID="{C8A03368-BBF9-4B7F-8469-FBC58C17B784}" presName="sibTrans" presStyleCnt="0"/>
      <dgm:spPr/>
    </dgm:pt>
    <dgm:pt modelId="{236E8253-225D-4986-9120-4BEB931F209B}" type="pres">
      <dgm:prSet presAssocID="{810F7F61-553B-4EFE-BF80-805BDF693AB8}" presName="node" presStyleLbl="node1" presStyleIdx="1" presStyleCnt="5" custLinFactNeighborY="-5556">
        <dgm:presLayoutVars>
          <dgm:bulletEnabled val="1"/>
        </dgm:presLayoutVars>
      </dgm:prSet>
      <dgm:spPr/>
    </dgm:pt>
    <dgm:pt modelId="{9EC0A89C-EF0D-4DB5-945F-733FECAED1DA}" type="pres">
      <dgm:prSet presAssocID="{7AE9505C-66E7-42F5-B7CC-AE812F3C86B7}" presName="sibTrans" presStyleCnt="0"/>
      <dgm:spPr/>
    </dgm:pt>
    <dgm:pt modelId="{3699A96D-90B6-431C-8F43-45D238317E16}" type="pres">
      <dgm:prSet presAssocID="{3EB0FC87-AC16-4FA8-9BF3-FED65F492EBA}" presName="node" presStyleLbl="node1" presStyleIdx="2" presStyleCnt="5">
        <dgm:presLayoutVars>
          <dgm:bulletEnabled val="1"/>
        </dgm:presLayoutVars>
      </dgm:prSet>
      <dgm:spPr/>
    </dgm:pt>
    <dgm:pt modelId="{C531E991-A65A-4EC4-AB3C-A27DD46CC769}" type="pres">
      <dgm:prSet presAssocID="{0467249E-D4BA-4B18-BC31-AF1BBE6FEC33}" presName="sibTrans" presStyleCnt="0"/>
      <dgm:spPr/>
    </dgm:pt>
    <dgm:pt modelId="{A1147F73-BE44-46B6-9C2D-63FC5E650B9D}" type="pres">
      <dgm:prSet presAssocID="{BD19DEEF-1933-4CBF-834A-16DD0712A04D}" presName="node" presStyleLbl="node1" presStyleIdx="3" presStyleCnt="5">
        <dgm:presLayoutVars>
          <dgm:bulletEnabled val="1"/>
        </dgm:presLayoutVars>
      </dgm:prSet>
      <dgm:spPr/>
    </dgm:pt>
    <dgm:pt modelId="{FA2D28A6-7665-442C-9074-4D7E19D6B890}" type="pres">
      <dgm:prSet presAssocID="{1FCC9942-5887-4481-BADB-9ABBCFE0CE9F}" presName="sibTrans" presStyleCnt="0"/>
      <dgm:spPr/>
    </dgm:pt>
    <dgm:pt modelId="{09F18810-3046-4A79-8250-31A97CEE1DBC}" type="pres">
      <dgm:prSet presAssocID="{8CD7A7F9-2D05-4A20-A42E-49E8A92D2EAC}" presName="node" presStyleLbl="node1" presStyleIdx="4" presStyleCnt="5">
        <dgm:presLayoutVars>
          <dgm:bulletEnabled val="1"/>
        </dgm:presLayoutVars>
      </dgm:prSet>
      <dgm:spPr/>
    </dgm:pt>
  </dgm:ptLst>
  <dgm:cxnLst>
    <dgm:cxn modelId="{FDAF5023-1513-4F8D-8311-6837AD419107}" srcId="{47378DC8-88BC-4F4C-8634-75447B21161D}" destId="{BD19DEEF-1933-4CBF-834A-16DD0712A04D}" srcOrd="3" destOrd="0" parTransId="{639B5962-51C0-4B9F-A7C9-EDB4B01D8006}" sibTransId="{1FCC9942-5887-4481-BADB-9ABBCFE0CE9F}"/>
    <dgm:cxn modelId="{56398132-BDAD-47E2-96BC-19DF309E1B9A}" type="presOf" srcId="{810F7F61-553B-4EFE-BF80-805BDF693AB8}" destId="{236E8253-225D-4986-9120-4BEB931F209B}" srcOrd="0" destOrd="0" presId="urn:microsoft.com/office/officeart/2005/8/layout/default#1"/>
    <dgm:cxn modelId="{1B6F5A3D-DD8B-43B4-B43F-EB62984E1FAF}" srcId="{47378DC8-88BC-4F4C-8634-75447B21161D}" destId="{8CD7A7F9-2D05-4A20-A42E-49E8A92D2EAC}" srcOrd="4" destOrd="0" parTransId="{AAA406F0-4B6A-4563-A874-638D7F928172}" sibTransId="{CB790370-F87E-4E55-9F59-75A27A863491}"/>
    <dgm:cxn modelId="{A18F1F73-2F0C-400D-9F16-69D22A675C9D}" type="presOf" srcId="{5A262C7D-B24C-41BF-B1E5-FAE4D345DC85}" destId="{B80854F0-6A68-460D-AE18-7E9E66AF80A1}" srcOrd="0" destOrd="0" presId="urn:microsoft.com/office/officeart/2005/8/layout/default#1"/>
    <dgm:cxn modelId="{421CFD7F-79A6-49D6-B40A-3C89B56C888E}" srcId="{47378DC8-88BC-4F4C-8634-75447B21161D}" destId="{5A262C7D-B24C-41BF-B1E5-FAE4D345DC85}" srcOrd="0" destOrd="0" parTransId="{198E953E-FE30-4DB1-BEB0-115CC3C5AB5A}" sibTransId="{C8A03368-BBF9-4B7F-8469-FBC58C17B784}"/>
    <dgm:cxn modelId="{44717A85-E665-476F-9037-9DE84E52EFAE}" type="presOf" srcId="{47378DC8-88BC-4F4C-8634-75447B21161D}" destId="{B2DB2E96-4CB0-4627-B7E0-3705FEC67AFC}" srcOrd="0" destOrd="0" presId="urn:microsoft.com/office/officeart/2005/8/layout/default#1"/>
    <dgm:cxn modelId="{C652FB9F-6DF0-4D75-977B-D853DE2D94EE}" type="presOf" srcId="{3EB0FC87-AC16-4FA8-9BF3-FED65F492EBA}" destId="{3699A96D-90B6-431C-8F43-45D238317E16}" srcOrd="0" destOrd="0" presId="urn:microsoft.com/office/officeart/2005/8/layout/default#1"/>
    <dgm:cxn modelId="{0B6D6FB0-8016-4A32-8181-79C2B97ECB40}" type="presOf" srcId="{BD19DEEF-1933-4CBF-834A-16DD0712A04D}" destId="{A1147F73-BE44-46B6-9C2D-63FC5E650B9D}" srcOrd="0" destOrd="0" presId="urn:microsoft.com/office/officeart/2005/8/layout/default#1"/>
    <dgm:cxn modelId="{850BE5B3-B177-4134-AF10-89267F1C5FFC}" type="presOf" srcId="{8CD7A7F9-2D05-4A20-A42E-49E8A92D2EAC}" destId="{09F18810-3046-4A79-8250-31A97CEE1DBC}" srcOrd="0" destOrd="0" presId="urn:microsoft.com/office/officeart/2005/8/layout/default#1"/>
    <dgm:cxn modelId="{CC9AACCD-0F6D-48DA-A654-D248A2CB29B5}" srcId="{47378DC8-88BC-4F4C-8634-75447B21161D}" destId="{810F7F61-553B-4EFE-BF80-805BDF693AB8}" srcOrd="1" destOrd="0" parTransId="{576A2FA7-6DFC-4C8B-BADD-2FE0601C9D72}" sibTransId="{7AE9505C-66E7-42F5-B7CC-AE812F3C86B7}"/>
    <dgm:cxn modelId="{C9403DDD-F8F2-423C-9195-5194418709C9}" srcId="{47378DC8-88BC-4F4C-8634-75447B21161D}" destId="{3EB0FC87-AC16-4FA8-9BF3-FED65F492EBA}" srcOrd="2" destOrd="0" parTransId="{7E982EA1-1C05-40EE-9FA5-599F95AF4548}" sibTransId="{0467249E-D4BA-4B18-BC31-AF1BBE6FEC33}"/>
    <dgm:cxn modelId="{0A35BB6C-C00B-4916-9EB5-D17057370A09}" type="presParOf" srcId="{B2DB2E96-4CB0-4627-B7E0-3705FEC67AFC}" destId="{B80854F0-6A68-460D-AE18-7E9E66AF80A1}" srcOrd="0" destOrd="0" presId="urn:microsoft.com/office/officeart/2005/8/layout/default#1"/>
    <dgm:cxn modelId="{971C88BF-C0DD-4F5C-A340-A1D97D8CFB47}" type="presParOf" srcId="{B2DB2E96-4CB0-4627-B7E0-3705FEC67AFC}" destId="{72858465-B859-4A26-8870-88151A243976}" srcOrd="1" destOrd="0" presId="urn:microsoft.com/office/officeart/2005/8/layout/default#1"/>
    <dgm:cxn modelId="{E962D954-CDDE-40C6-9C2C-801449BDD346}" type="presParOf" srcId="{B2DB2E96-4CB0-4627-B7E0-3705FEC67AFC}" destId="{236E8253-225D-4986-9120-4BEB931F209B}" srcOrd="2" destOrd="0" presId="urn:microsoft.com/office/officeart/2005/8/layout/default#1"/>
    <dgm:cxn modelId="{A6FAF88D-BB79-433F-958B-343F5E2F31B1}" type="presParOf" srcId="{B2DB2E96-4CB0-4627-B7E0-3705FEC67AFC}" destId="{9EC0A89C-EF0D-4DB5-945F-733FECAED1DA}" srcOrd="3" destOrd="0" presId="urn:microsoft.com/office/officeart/2005/8/layout/default#1"/>
    <dgm:cxn modelId="{2DAA7C61-8497-480A-B78E-D4F292EACFC5}" type="presParOf" srcId="{B2DB2E96-4CB0-4627-B7E0-3705FEC67AFC}" destId="{3699A96D-90B6-431C-8F43-45D238317E16}" srcOrd="4" destOrd="0" presId="urn:microsoft.com/office/officeart/2005/8/layout/default#1"/>
    <dgm:cxn modelId="{B2F6401F-F458-471D-901D-C932B0A0AB97}" type="presParOf" srcId="{B2DB2E96-4CB0-4627-B7E0-3705FEC67AFC}" destId="{C531E991-A65A-4EC4-AB3C-A27DD46CC769}" srcOrd="5" destOrd="0" presId="urn:microsoft.com/office/officeart/2005/8/layout/default#1"/>
    <dgm:cxn modelId="{96063C14-ACB7-4401-9581-4C2BAB2252B8}" type="presParOf" srcId="{B2DB2E96-4CB0-4627-B7E0-3705FEC67AFC}" destId="{A1147F73-BE44-46B6-9C2D-63FC5E650B9D}" srcOrd="6" destOrd="0" presId="urn:microsoft.com/office/officeart/2005/8/layout/default#1"/>
    <dgm:cxn modelId="{C8A00AC8-F4C1-4111-BD8C-5BF515576FDD}" type="presParOf" srcId="{B2DB2E96-4CB0-4627-B7E0-3705FEC67AFC}" destId="{FA2D28A6-7665-442C-9074-4D7E19D6B890}" srcOrd="7" destOrd="0" presId="urn:microsoft.com/office/officeart/2005/8/layout/default#1"/>
    <dgm:cxn modelId="{1133F725-EB5B-4F4D-A9DD-5FD0E8274BC1}" type="presParOf" srcId="{B2DB2E96-4CB0-4627-B7E0-3705FEC67AFC}" destId="{09F18810-3046-4A79-8250-31A97CEE1DBC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854F0-6A68-460D-AE18-7E9E66AF80A1}">
      <dsp:nvSpPr>
        <dsp:cNvPr id="0" name=""/>
        <dsp:cNvSpPr/>
      </dsp:nvSpPr>
      <dsp:spPr>
        <a:xfrm>
          <a:off x="0" y="177800"/>
          <a:ext cx="761999" cy="45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  <a:endParaRPr lang="en-CA" sz="2100" kern="1200" dirty="0"/>
        </a:p>
      </dsp:txBody>
      <dsp:txXfrm>
        <a:off x="0" y="177800"/>
        <a:ext cx="761999" cy="457200"/>
      </dsp:txXfrm>
    </dsp:sp>
    <dsp:sp modelId="{236E8253-225D-4986-9120-4BEB931F209B}">
      <dsp:nvSpPr>
        <dsp:cNvPr id="0" name=""/>
        <dsp:cNvSpPr/>
      </dsp:nvSpPr>
      <dsp:spPr>
        <a:xfrm>
          <a:off x="838200" y="152397"/>
          <a:ext cx="761999" cy="45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  <a:endParaRPr lang="en-CA" sz="2100" kern="1200" dirty="0"/>
        </a:p>
      </dsp:txBody>
      <dsp:txXfrm>
        <a:off x="838200" y="152397"/>
        <a:ext cx="761999" cy="457200"/>
      </dsp:txXfrm>
    </dsp:sp>
    <dsp:sp modelId="{3699A96D-90B6-431C-8F43-45D238317E16}">
      <dsp:nvSpPr>
        <dsp:cNvPr id="0" name=""/>
        <dsp:cNvSpPr/>
      </dsp:nvSpPr>
      <dsp:spPr>
        <a:xfrm>
          <a:off x="1676399" y="177800"/>
          <a:ext cx="761999" cy="45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  <a:endParaRPr lang="en-CA" sz="2100" kern="1200" dirty="0"/>
        </a:p>
      </dsp:txBody>
      <dsp:txXfrm>
        <a:off x="1676399" y="177800"/>
        <a:ext cx="761999" cy="457200"/>
      </dsp:txXfrm>
    </dsp:sp>
    <dsp:sp modelId="{A1147F73-BE44-46B6-9C2D-63FC5E650B9D}">
      <dsp:nvSpPr>
        <dsp:cNvPr id="0" name=""/>
        <dsp:cNvSpPr/>
      </dsp:nvSpPr>
      <dsp:spPr>
        <a:xfrm>
          <a:off x="419100" y="711199"/>
          <a:ext cx="761999" cy="45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</a:t>
          </a:r>
          <a:endParaRPr lang="en-CA" sz="2100" kern="1200" dirty="0"/>
        </a:p>
      </dsp:txBody>
      <dsp:txXfrm>
        <a:off x="419100" y="711199"/>
        <a:ext cx="761999" cy="457200"/>
      </dsp:txXfrm>
    </dsp:sp>
    <dsp:sp modelId="{09F18810-3046-4A79-8250-31A97CEE1DBC}">
      <dsp:nvSpPr>
        <dsp:cNvPr id="0" name=""/>
        <dsp:cNvSpPr/>
      </dsp:nvSpPr>
      <dsp:spPr>
        <a:xfrm>
          <a:off x="1257299" y="711199"/>
          <a:ext cx="761999" cy="45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</a:t>
          </a:r>
          <a:endParaRPr lang="en-CA" sz="2100" kern="1200" dirty="0"/>
        </a:p>
      </dsp:txBody>
      <dsp:txXfrm>
        <a:off x="1257299" y="711199"/>
        <a:ext cx="761999" cy="457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57C28-AB70-42B2-A0C9-4AAA94A1C594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3982C-CBD7-45AB-A9AF-0F747434D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34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3982C-CBD7-45AB-A9AF-0F747434DB5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93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1ADB335-680C-43CB-941B-3EBE1B5202AE}" type="datetimeFigureOut">
              <a:rPr lang="en-CA" smtClean="0"/>
              <a:pPr/>
              <a:t>2025-01-13</a:t>
            </a:fld>
            <a:endParaRPr lang="en-CA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1EB1449-10C7-44D4-BB02-02C8C118467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B335-680C-43CB-941B-3EBE1B5202AE}" type="datetimeFigureOut">
              <a:rPr lang="en-CA" smtClean="0"/>
              <a:pPr/>
              <a:t>2025-01-13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1449-10C7-44D4-BB02-02C8C118467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21ADB335-680C-43CB-941B-3EBE1B5202AE}" type="datetimeFigureOut">
              <a:rPr lang="en-CA" smtClean="0"/>
              <a:pPr/>
              <a:t>2025-01-13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1EB1449-10C7-44D4-BB02-02C8C118467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B335-680C-43CB-941B-3EBE1B5202AE}" type="datetimeFigureOut">
              <a:rPr lang="en-CA" smtClean="0"/>
              <a:pPr/>
              <a:t>2025-01-13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1449-10C7-44D4-BB02-02C8C118467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1ADB335-680C-43CB-941B-3EBE1B5202AE}" type="datetimeFigureOut">
              <a:rPr lang="en-CA" smtClean="0"/>
              <a:pPr/>
              <a:t>2025-01-13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1EB1449-10C7-44D4-BB02-02C8C118467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B335-680C-43CB-941B-3EBE1B5202AE}" type="datetimeFigureOut">
              <a:rPr lang="en-CA" smtClean="0"/>
              <a:pPr/>
              <a:t>2025-01-13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1449-10C7-44D4-BB02-02C8C118467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B335-680C-43CB-941B-3EBE1B5202AE}" type="datetimeFigureOut">
              <a:rPr lang="en-CA" smtClean="0"/>
              <a:pPr/>
              <a:t>2025-01-13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1449-10C7-44D4-BB02-02C8C118467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B335-680C-43CB-941B-3EBE1B5202AE}" type="datetimeFigureOut">
              <a:rPr lang="en-CA" smtClean="0"/>
              <a:pPr/>
              <a:t>2025-01-13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1449-10C7-44D4-BB02-02C8C118467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1ADB335-680C-43CB-941B-3EBE1B5202AE}" type="datetimeFigureOut">
              <a:rPr lang="en-CA" smtClean="0"/>
              <a:pPr/>
              <a:t>2025-01-13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1449-10C7-44D4-BB02-02C8C118467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B335-680C-43CB-941B-3EBE1B5202AE}" type="datetimeFigureOut">
              <a:rPr lang="en-CA" smtClean="0"/>
              <a:pPr/>
              <a:t>2025-01-13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1449-10C7-44D4-BB02-02C8C118467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B335-680C-43CB-941B-3EBE1B5202AE}" type="datetimeFigureOut">
              <a:rPr lang="en-CA" smtClean="0"/>
              <a:pPr/>
              <a:t>2025-01-13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1449-10C7-44D4-BB02-02C8C118467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1ADB335-680C-43CB-941B-3EBE1B5202AE}" type="datetimeFigureOut">
              <a:rPr lang="en-CA" smtClean="0"/>
              <a:pPr/>
              <a:t>2025-01-13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1EB1449-10C7-44D4-BB02-02C8C1184674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pre-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hyperlink" Target="https://writingprocess.mit.edu/process/step-1-generate-ideas/instructions/freewrit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homson.net/2018/08/20/a-writing-strategy%E2%80%8B-for-generating-ideas-looping/" TargetMode="External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hyperlink" Target="https://www.powa.org/invent/journalists-question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knowledgecompass.org/5w-question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sunyempire.edu/online-writing-support/resources/academic-writing/process/prewriting-developing-ideas/clustering/mapp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mindmapping.com/mind-mapping-in-educa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wl.purdue.edu/owl/general_writing/the_writing_process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Writing Process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Little Strategy Goes a Long Way</a:t>
            </a:r>
          </a:p>
          <a:p>
            <a:r>
              <a:rPr lang="en-US" sz="2400" dirty="0"/>
              <a:t>Part One – Prewriting </a:t>
            </a:r>
            <a:endParaRPr lang="en-CA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Prewriting – cont’d.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may refer to the ‘rhetorical modes’ (patterns of development) such as: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narrate; describe; </a:t>
            </a:r>
            <a:r>
              <a:rPr lang="en-US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compare/contrast; define; relate a process; show cause and effect; argue for or against,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so on.</a:t>
            </a:r>
          </a:p>
          <a:p>
            <a:r>
              <a:rPr lang="en-US" dirty="0"/>
              <a:t>All writing will be in response to an idea in a reading. </a:t>
            </a:r>
          </a:p>
          <a:p>
            <a:r>
              <a:rPr lang="en-US" dirty="0"/>
              <a:t>Answer the question or respond correctly to the prompt.</a:t>
            </a:r>
          </a:p>
          <a:p>
            <a:r>
              <a:rPr lang="en-US" dirty="0"/>
              <a:t>Your purpose will be to express an idea (some insight) inspired by the reading.</a:t>
            </a:r>
          </a:p>
          <a:p>
            <a:r>
              <a:rPr lang="en-US" dirty="0"/>
              <a:t>Consider how the reading applies to international students. 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5879-A56B-141C-E65B-C3C614FD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Prewriting,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C845-3C00-14C4-B0DA-CC2838101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Make connections </a:t>
            </a:r>
            <a:r>
              <a:rPr lang="en-US"/>
              <a:t>between the reading </a:t>
            </a:r>
            <a:r>
              <a:rPr lang="en-US" dirty="0"/>
              <a:t>and “the real world”, or “the human condition”.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</a:t>
            </a:r>
            <a:r>
              <a:rPr lang="en-US" u="sng" dirty="0"/>
              <a:t>not</a:t>
            </a:r>
            <a:r>
              <a:rPr lang="en-US" dirty="0"/>
              <a:t> summarize the story or simply discuss an idea without showing how the story illustrates your point.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 any supporting information, from the reading and from your own “prior knowledge” or insight as you prewrite. You will use both.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Note: Prewriting may seem like a nuisance, but students gratefully report that it has helped them improve all of their writing.</a:t>
            </a:r>
            <a:endParaRPr lang="en-CA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030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Prewriting: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i="1" dirty="0"/>
              <a:t>Definition of pre</a:t>
            </a:r>
          </a:p>
          <a:p>
            <a:r>
              <a:rPr lang="en-US" dirty="0"/>
              <a:t>pre-</a:t>
            </a:r>
          </a:p>
          <a:p>
            <a:r>
              <a:rPr lang="en-US" dirty="0"/>
              <a:t>Word Origin</a:t>
            </a:r>
          </a:p>
          <a:p>
            <a:pPr marL="0" indent="0">
              <a:buNone/>
            </a:pPr>
            <a:r>
              <a:rPr lang="en-US" dirty="0"/>
              <a:t>1.a prefix occurring originally in loanwords from Latin, where it meant “before” (</a:t>
            </a:r>
            <a:r>
              <a:rPr lang="en-US" i="1" dirty="0"/>
              <a:t>preclude; prevent</a:t>
            </a:r>
            <a:r>
              <a:rPr lang="en-US" dirty="0"/>
              <a:t>); applied freely as a prefix, with the meanings “prior to,” “in advance of,” “early,” “beforehand,” “before,” “in front of,” and with other figurative meanings (</a:t>
            </a:r>
            <a:r>
              <a:rPr lang="en-US" i="1" dirty="0"/>
              <a:t>preschool; prewar; prepay; </a:t>
            </a:r>
            <a:r>
              <a:rPr lang="en-US" i="1" dirty="0" err="1"/>
              <a:t>preoral</a:t>
            </a:r>
            <a:r>
              <a:rPr lang="en-US" i="1" dirty="0"/>
              <a:t>; prefrontal</a:t>
            </a:r>
            <a:r>
              <a:rPr lang="en-US" dirty="0"/>
              <a:t>).</a:t>
            </a:r>
          </a:p>
          <a:p>
            <a:r>
              <a:rPr lang="en-US" dirty="0">
                <a:hlinkClick r:id="rId2"/>
              </a:rPr>
              <a:t>https://www.merriam-webster.com/dictionary/pre-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8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Types of Prewriting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 types of prewriting to help you think about your topic. </a:t>
            </a:r>
          </a:p>
          <a:p>
            <a:endParaRPr lang="en-US" dirty="0"/>
          </a:p>
          <a:p>
            <a:r>
              <a:rPr lang="en-US" dirty="0"/>
              <a:t>You may choose a favourite or find different types suitable for different circumstances.</a:t>
            </a:r>
          </a:p>
          <a:p>
            <a:endParaRPr lang="en-US" dirty="0"/>
          </a:p>
          <a:p>
            <a:r>
              <a:rPr lang="en-US" dirty="0"/>
              <a:t>It is helpful to start with an open method, such as freewriting, first, and then </a:t>
            </a:r>
            <a:r>
              <a:rPr lang="en-US" b="1" dirty="0"/>
              <a:t>also</a:t>
            </a:r>
            <a:r>
              <a:rPr lang="en-US" dirty="0"/>
              <a:t> try a second type. This is required in ENGL 1313.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computer is helpful, but also may be confining, at this stage.</a:t>
            </a:r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Prewriting – A. 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Freewriting</a:t>
            </a:r>
            <a:endParaRPr lang="en-CA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Freewriting is often given at the beginning of a unit, to ask students to explore their own ideas, or generate a unique topic.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freely</a:t>
            </a:r>
            <a:r>
              <a:rPr lang="en-US" dirty="0"/>
              <a:t>, without stopping, for a given period of time (often 10-15 minutes).</a:t>
            </a:r>
          </a:p>
          <a:p>
            <a:r>
              <a:rPr lang="en-US" dirty="0"/>
              <a:t>Respond to an </a:t>
            </a:r>
            <a:r>
              <a:rPr lang="en-US" b="1" dirty="0"/>
              <a:t>idea</a:t>
            </a:r>
            <a:r>
              <a:rPr lang="en-US" dirty="0"/>
              <a:t> in the reading (do </a:t>
            </a:r>
            <a:r>
              <a:rPr lang="en-US" u="sng" dirty="0"/>
              <a:t>not</a:t>
            </a:r>
            <a:r>
              <a:rPr lang="en-US" dirty="0"/>
              <a:t> retell the reading).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 not stop </a:t>
            </a:r>
            <a:r>
              <a:rPr lang="en-US" dirty="0"/>
              <a:t>for spelling, vocabulary, grammar, or other things that may hinder the flow of thought.	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287158"/>
            <a:ext cx="1249680" cy="9626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Freewriting</a:t>
            </a:r>
            <a:r>
              <a:rPr lang="en-US" dirty="0"/>
              <a:t> – cont’d.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Hint: If you are writing but can’t find a word, quickly, just insert a line and come back to it, later.   </a:t>
            </a:r>
          </a:p>
          <a:p>
            <a:endParaRPr lang="en-US" dirty="0"/>
          </a:p>
          <a:p>
            <a:r>
              <a:rPr lang="en-US" dirty="0"/>
              <a:t>Freewriting is a ‘warm up’. Do not worry if it wanders, seems incorrect, or goes off topic.</a:t>
            </a:r>
          </a:p>
          <a:p>
            <a:endParaRPr lang="en-US" dirty="0"/>
          </a:p>
          <a:p>
            <a:r>
              <a:rPr lang="en-US" dirty="0"/>
              <a:t>Freewriting is also useful to narrow a topic.</a:t>
            </a:r>
          </a:p>
          <a:p>
            <a:r>
              <a:rPr lang="en-US" dirty="0"/>
              <a:t>See: </a:t>
            </a:r>
            <a:r>
              <a:rPr lang="en-US" sz="2400" dirty="0">
                <a:hlinkClick r:id="rId2"/>
              </a:rPr>
              <a:t>https://writingprocess.mit.edu/process/step-1-generate-ideas/instructions/freewriting</a:t>
            </a:r>
            <a:endParaRPr lang="en-US" sz="2400" dirty="0"/>
          </a:p>
          <a:p>
            <a:endParaRPr lang="en-US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7171" name="Picture 3" descr="C:\Users\cjewell\AppData\Local\Microsoft\Windows\Temporary Internet Files\Content.IE5\LC7C6A2U\MC90041135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741296">
            <a:off x="7218765" y="4406163"/>
            <a:ext cx="1329216" cy="1067387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2580362" y="2567836"/>
            <a:ext cx="1427967" cy="150312"/>
          </a:xfrm>
          <a:custGeom>
            <a:avLst/>
            <a:gdLst>
              <a:gd name="connsiteX0" fmla="*/ 0 w 1427967"/>
              <a:gd name="connsiteY0" fmla="*/ 87682 h 150312"/>
              <a:gd name="connsiteX1" fmla="*/ 551145 w 1427967"/>
              <a:gd name="connsiteY1" fmla="*/ 50104 h 150312"/>
              <a:gd name="connsiteX2" fmla="*/ 588723 w 1427967"/>
              <a:gd name="connsiteY2" fmla="*/ 37578 h 150312"/>
              <a:gd name="connsiteX3" fmla="*/ 726509 w 1427967"/>
              <a:gd name="connsiteY3" fmla="*/ 62630 h 150312"/>
              <a:gd name="connsiteX4" fmla="*/ 764087 w 1427967"/>
              <a:gd name="connsiteY4" fmla="*/ 100208 h 150312"/>
              <a:gd name="connsiteX5" fmla="*/ 839243 w 1427967"/>
              <a:gd name="connsiteY5" fmla="*/ 150312 h 150312"/>
              <a:gd name="connsiteX6" fmla="*/ 964504 w 1427967"/>
              <a:gd name="connsiteY6" fmla="*/ 137786 h 150312"/>
              <a:gd name="connsiteX7" fmla="*/ 1077238 w 1427967"/>
              <a:gd name="connsiteY7" fmla="*/ 75156 h 150312"/>
              <a:gd name="connsiteX8" fmla="*/ 1152394 w 1427967"/>
              <a:gd name="connsiteY8" fmla="*/ 37578 h 150312"/>
              <a:gd name="connsiteX9" fmla="*/ 1227550 w 1427967"/>
              <a:gd name="connsiteY9" fmla="*/ 0 h 150312"/>
              <a:gd name="connsiteX10" fmla="*/ 1302706 w 1427967"/>
              <a:gd name="connsiteY10" fmla="*/ 37578 h 150312"/>
              <a:gd name="connsiteX11" fmla="*/ 1377863 w 1427967"/>
              <a:gd name="connsiteY11" fmla="*/ 25052 h 150312"/>
              <a:gd name="connsiteX12" fmla="*/ 1427967 w 1427967"/>
              <a:gd name="connsiteY12" fmla="*/ 37578 h 15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7967" h="150312">
                <a:moveTo>
                  <a:pt x="0" y="87682"/>
                </a:moveTo>
                <a:cubicBezTo>
                  <a:pt x="476159" y="60473"/>
                  <a:pt x="292931" y="78794"/>
                  <a:pt x="551145" y="50104"/>
                </a:cubicBezTo>
                <a:cubicBezTo>
                  <a:pt x="563671" y="45929"/>
                  <a:pt x="575519" y="37578"/>
                  <a:pt x="588723" y="37578"/>
                </a:cubicBezTo>
                <a:cubicBezTo>
                  <a:pt x="659542" y="37578"/>
                  <a:pt x="673662" y="45014"/>
                  <a:pt x="726509" y="62630"/>
                </a:cubicBezTo>
                <a:cubicBezTo>
                  <a:pt x="739035" y="75156"/>
                  <a:pt x="750104" y="89332"/>
                  <a:pt x="764087" y="100208"/>
                </a:cubicBezTo>
                <a:cubicBezTo>
                  <a:pt x="787853" y="118693"/>
                  <a:pt x="839243" y="150312"/>
                  <a:pt x="839243" y="150312"/>
                </a:cubicBezTo>
                <a:cubicBezTo>
                  <a:pt x="880997" y="146137"/>
                  <a:pt x="923030" y="144167"/>
                  <a:pt x="964504" y="137786"/>
                </a:cubicBezTo>
                <a:cubicBezTo>
                  <a:pt x="1034659" y="126993"/>
                  <a:pt x="981945" y="106920"/>
                  <a:pt x="1077238" y="75156"/>
                </a:cubicBezTo>
                <a:cubicBezTo>
                  <a:pt x="1171691" y="43672"/>
                  <a:pt x="1055266" y="86142"/>
                  <a:pt x="1152394" y="37578"/>
                </a:cubicBezTo>
                <a:cubicBezTo>
                  <a:pt x="1256114" y="-14282"/>
                  <a:pt x="1119857" y="71796"/>
                  <a:pt x="1227550" y="0"/>
                </a:cubicBezTo>
                <a:cubicBezTo>
                  <a:pt x="1246549" y="12666"/>
                  <a:pt x="1276776" y="37578"/>
                  <a:pt x="1302706" y="37578"/>
                </a:cubicBezTo>
                <a:cubicBezTo>
                  <a:pt x="1328104" y="37578"/>
                  <a:pt x="1352811" y="29227"/>
                  <a:pt x="1377863" y="25052"/>
                </a:cubicBezTo>
                <a:cubicBezTo>
                  <a:pt x="1424298" y="9574"/>
                  <a:pt x="1409536" y="716"/>
                  <a:pt x="1427967" y="375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cjewell\AppData\Local\Microsoft\Windows\Temporary Internet Files\Content.IE5\YR4VA0VY\MC900331992[1].wmf"/>
          <p:cNvPicPr>
            <a:picLocks noChangeAspect="1" noChangeArrowheads="1"/>
          </p:cNvPicPr>
          <p:nvPr/>
        </p:nvPicPr>
        <p:blipFill>
          <a:blip r:embed="rId2" cstate="print">
            <a:lum bright="-23000" contrast="-52000"/>
          </a:blip>
          <a:srcRect/>
          <a:stretch>
            <a:fillRect/>
          </a:stretch>
        </p:blipFill>
        <p:spPr bwMode="auto">
          <a:xfrm rot="521165">
            <a:off x="6046078" y="3730103"/>
            <a:ext cx="1696016" cy="179258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Prewriting – A. Freewriting – variation - 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Looping</a:t>
            </a:r>
            <a:endParaRPr lang="en-CA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Looping allows writers to continually narrow ideas from an original free thought to more refined ideas.</a:t>
            </a:r>
          </a:p>
          <a:p>
            <a:endParaRPr lang="en-US" dirty="0"/>
          </a:p>
          <a:p>
            <a:r>
              <a:rPr lang="en-US" dirty="0"/>
              <a:t>Start by freewriting.</a:t>
            </a:r>
          </a:p>
          <a:p>
            <a:endParaRPr lang="en-US" dirty="0"/>
          </a:p>
          <a:p>
            <a:r>
              <a:rPr lang="en-US" dirty="0"/>
              <a:t>Read the freewriting and look for an idea that strikes you. Circle it. [Draw a loop around it.]</a:t>
            </a:r>
          </a:p>
          <a:p>
            <a:endParaRPr lang="en-US" dirty="0"/>
          </a:p>
          <a:p>
            <a:r>
              <a:rPr lang="en-US" dirty="0"/>
              <a:t>Write by freewriting again, this time</a:t>
            </a:r>
          </a:p>
          <a:p>
            <a:pPr>
              <a:buNone/>
            </a:pPr>
            <a:r>
              <a:rPr lang="en-US" dirty="0"/>
              <a:t>	 about  the circled idea.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Continue until you have sufficiently </a:t>
            </a:r>
          </a:p>
          <a:p>
            <a:pPr>
              <a:buNone/>
            </a:pPr>
            <a:r>
              <a:rPr lang="en-US" dirty="0"/>
              <a:t>	narrowed the focus of the idea.</a:t>
            </a:r>
          </a:p>
          <a:p>
            <a:pPr>
              <a:buNone/>
            </a:pPr>
            <a:r>
              <a:rPr lang="en-US" dirty="0"/>
              <a:t>See: 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hlinkClick r:id="rId3"/>
              </a:rPr>
              <a:t>https://patthomson.net/2018/08/20/a-writing-strategy%E2%80%8B-for-generating-ideas-looping/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-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example of how looping may look: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47625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1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Prewriting – B: 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Questioning</a:t>
            </a:r>
            <a:endParaRPr lang="en-CA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Also known as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‘The Journalists’ Questions’ </a:t>
            </a:r>
            <a:r>
              <a:rPr lang="en-US" dirty="0"/>
              <a:t>or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‘W5’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en-US" dirty="0"/>
              <a:t>You don’t know if you don’t have answers to:</a:t>
            </a:r>
          </a:p>
          <a:p>
            <a:pPr lvl="1">
              <a:buNone/>
            </a:pPr>
            <a:r>
              <a:rPr lang="en-US" dirty="0"/>
              <a:t>							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Who?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lvl="1">
              <a:buNone/>
            </a:pPr>
            <a:r>
              <a:rPr lang="en-US" dirty="0">
                <a:solidFill>
                  <a:schemeClr val="tx1"/>
                </a:solidFill>
              </a:rPr>
              <a:t>						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What?</a:t>
            </a:r>
            <a:r>
              <a:rPr lang="en-US" dirty="0">
                <a:solidFill>
                  <a:schemeClr val="tx1"/>
                </a:solidFill>
              </a:rPr>
              <a:t>		  </a:t>
            </a:r>
          </a:p>
          <a:p>
            <a:pPr lvl="1">
              <a:buNone/>
            </a:pPr>
            <a:r>
              <a:rPr lang="en-US" dirty="0">
                <a:solidFill>
                  <a:schemeClr val="tx1"/>
                </a:solidFill>
              </a:rPr>
              <a:t>							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When?</a:t>
            </a:r>
          </a:p>
          <a:p>
            <a:pPr lvl="1">
              <a:buNone/>
            </a:pPr>
            <a:r>
              <a:rPr lang="en-US" dirty="0">
                <a:solidFill>
                  <a:schemeClr val="tx1"/>
                </a:solidFill>
              </a:rPr>
              <a:t>					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Where?   </a:t>
            </a: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</a:t>
            </a:r>
          </a:p>
          <a:p>
            <a:pPr lvl="1">
              <a:buNone/>
            </a:pPr>
            <a:r>
              <a:rPr lang="en-US" dirty="0">
                <a:solidFill>
                  <a:schemeClr val="tx1"/>
                </a:solidFill>
              </a:rPr>
              <a:t>						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How? </a:t>
            </a:r>
            <a:r>
              <a:rPr lang="en-US" i="1" dirty="0">
                <a:solidFill>
                  <a:schemeClr val="tx1"/>
                </a:solidFill>
              </a:rPr>
              <a:t>[sorry – 6]</a:t>
            </a:r>
          </a:p>
          <a:p>
            <a:pPr lvl="1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i="1" dirty="0">
                <a:solidFill>
                  <a:schemeClr val="tx1"/>
                </a:solidFill>
              </a:rPr>
              <a:t>Note: Also refer to the W5 answers while providing details in your written work. These details are vital to your </a:t>
            </a:r>
            <a:r>
              <a:rPr lang="en-US" i="1" u="sng" dirty="0">
                <a:solidFill>
                  <a:schemeClr val="tx1"/>
                </a:solidFill>
              </a:rPr>
              <a:t>audience</a:t>
            </a:r>
            <a:r>
              <a:rPr lang="en-US" i="1" dirty="0">
                <a:solidFill>
                  <a:schemeClr val="tx1"/>
                </a:solidFill>
              </a:rPr>
              <a:t>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See: </a:t>
            </a:r>
            <a:r>
              <a:rPr lang="en-US" dirty="0">
                <a:hlinkClick r:id="rId2"/>
              </a:rPr>
              <a:t>https://www.powa.org/invent/journalists-questions.html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				</a:t>
            </a:r>
            <a:endParaRPr lang="en-CA" dirty="0"/>
          </a:p>
        </p:txBody>
      </p:sp>
      <p:pic>
        <p:nvPicPr>
          <p:cNvPr id="4098" name="Picture 2" descr="C:\Users\cjewell\AppData\Local\Microsoft\Windows\Temporary Internet Files\Content.IE5\AOJ7FZ5Z\MC90014933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362200"/>
            <a:ext cx="1731475" cy="13685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FF56-5FB2-0D3A-7DD2-DA2EA26E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Journalists’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5DB0-2DE0-3A51-E9FB-431D4D49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rgbClr val="FFDE6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CA" dirty="0">
              <a:solidFill>
                <a:srgbClr val="FFDE6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CA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Always be curious!</a:t>
            </a:r>
          </a:p>
          <a:p>
            <a:endParaRPr lang="en-CA" dirty="0">
              <a:solidFill>
                <a:srgbClr val="FFDE6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CA" dirty="0">
              <a:solidFill>
                <a:srgbClr val="FFDE6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CA" dirty="0">
              <a:solidFill>
                <a:srgbClr val="FFDE6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CA" dirty="0">
              <a:solidFill>
                <a:srgbClr val="FFDE6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CA" dirty="0">
              <a:solidFill>
                <a:srgbClr val="FFDE6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CA" dirty="0">
                <a:solidFill>
                  <a:srgbClr val="FFDE6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https://www.knowledgecompass.org/5w-questions.html</a:t>
            </a:r>
            <a:endParaRPr lang="en-CA" dirty="0"/>
          </a:p>
          <a:p>
            <a:endParaRPr lang="en-CA" dirty="0"/>
          </a:p>
        </p:txBody>
      </p:sp>
      <p:pic>
        <p:nvPicPr>
          <p:cNvPr id="5122" name="Picture 2" descr="Five Ws - Wikipedia">
            <a:extLst>
              <a:ext uri="{FF2B5EF4-FFF2-40B4-BE49-F238E27FC236}">
                <a16:creationId xmlns:a16="http://schemas.microsoft.com/office/drawing/2014/main" id="{5CC2C27B-5009-8999-4F8B-C4DAE8847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3844">
            <a:off x="4800600" y="2133600"/>
            <a:ext cx="1968621" cy="289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8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4D47-2A1B-AE99-1D19-7DA3CD01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Process?</a:t>
            </a:r>
          </a:p>
        </p:txBody>
      </p:sp>
      <p:pic>
        <p:nvPicPr>
          <p:cNvPr id="6" name="Content Placeholder 5" descr="Wooden houses under construction">
            <a:extLst>
              <a:ext uri="{FF2B5EF4-FFF2-40B4-BE49-F238E27FC236}">
                <a16:creationId xmlns:a16="http://schemas.microsoft.com/office/drawing/2014/main" id="{F687AD09-23DC-0236-7554-78E504C68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18" y="2285999"/>
            <a:ext cx="3761187" cy="2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49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cjewell\AppData\Local\Microsoft\Windows\Temporary Internet Files\Content.IE5\AOJ7FZ5Z\MC90038351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1951177" cy="243379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Prewriting – C: 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Listing</a:t>
            </a:r>
            <a:endParaRPr lang="en-CA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are easy ways to quickly write down ideas.  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How do you use lists everyday?</a:t>
            </a:r>
          </a:p>
          <a:p>
            <a:pPr marL="0" indent="0">
              <a:buNone/>
            </a:pPr>
            <a:r>
              <a:rPr lang="en-US" sz="2800" i="1" dirty="0"/>
              <a:t>For Prewriting</a:t>
            </a:r>
            <a:endParaRPr lang="en-US" sz="2800" dirty="0"/>
          </a:p>
          <a:p>
            <a:r>
              <a:rPr lang="en-US" dirty="0"/>
              <a:t>Write quickly</a:t>
            </a:r>
          </a:p>
          <a:p>
            <a:r>
              <a:rPr lang="en-US" dirty="0"/>
              <a:t>A vertical list</a:t>
            </a:r>
          </a:p>
          <a:p>
            <a:r>
              <a:rPr lang="en-US" dirty="0"/>
              <a:t>Only </a:t>
            </a:r>
            <a:r>
              <a:rPr lang="en-US" u="sng" dirty="0"/>
              <a:t>key words</a:t>
            </a:r>
          </a:p>
          <a:p>
            <a:r>
              <a:rPr lang="en-US" dirty="0"/>
              <a:t>Do not stop to correct or organize</a:t>
            </a:r>
          </a:p>
          <a:p>
            <a:r>
              <a:rPr lang="en-US" dirty="0"/>
              <a:t> Ideas flow freely.</a:t>
            </a:r>
          </a:p>
          <a:p>
            <a:pPr marL="0" indent="0"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0F92-2710-64D1-DA9F-B6192F79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Prewriting - Listing</a:t>
            </a:r>
          </a:p>
        </p:txBody>
      </p:sp>
      <p:pic>
        <p:nvPicPr>
          <p:cNvPr id="1026" name="Picture 2" descr="Pre-writing strategies - ppt video ...">
            <a:extLst>
              <a:ext uri="{FF2B5EF4-FFF2-40B4-BE49-F238E27FC236}">
                <a16:creationId xmlns:a16="http://schemas.microsoft.com/office/drawing/2014/main" id="{D21A91FE-9B6E-0123-1696-2BBB7C8FA6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58" y="1676400"/>
            <a:ext cx="5317942" cy="398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38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93B2-3CF4-292F-D5A1-6ADD076B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Listing, Example</a:t>
            </a:r>
          </a:p>
        </p:txBody>
      </p:sp>
      <p:pic>
        <p:nvPicPr>
          <p:cNvPr id="2052" name="Picture 4" descr="Brainstorming/Listing &#10;Example (Brainstorming of a student who needs to &#10;write a paper about the environment): &#10;Environment &#10;Problems &#10;Future &#10;Cars &#10;Alternative fuels &#10;Hybrid cars &#10;Costs &#10;Benefits? &#10; ">
            <a:extLst>
              <a:ext uri="{FF2B5EF4-FFF2-40B4-BE49-F238E27FC236}">
                <a16:creationId xmlns:a16="http://schemas.microsoft.com/office/drawing/2014/main" id="{A229340C-0A42-E227-6676-E4D7934D69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47019"/>
            <a:ext cx="64770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273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Prewriting – D: 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en-CA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diagramming (and sometimes brainstorming).</a:t>
            </a:r>
          </a:p>
          <a:p>
            <a:r>
              <a:rPr lang="en-US" dirty="0"/>
              <a:t>Visual</a:t>
            </a:r>
          </a:p>
          <a:p>
            <a:r>
              <a:rPr lang="en-US" dirty="0"/>
              <a:t>Many variations</a:t>
            </a:r>
          </a:p>
          <a:p>
            <a:r>
              <a:rPr lang="en-US" dirty="0"/>
              <a:t>Computer versions can be highly organized, but also restricting.</a:t>
            </a:r>
          </a:p>
          <a:p>
            <a:r>
              <a:rPr lang="en-US" dirty="0"/>
              <a:t>See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https://sunyempire.edu/online-writing-support/resources/academic-writing/process/prewriting-developing-ideas/clustering/mapping/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362200" y="5334000"/>
          <a:ext cx="2438400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E559-D836-DF8B-9207-B698F389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Clustering using the Writing Process</a:t>
            </a:r>
          </a:p>
        </p:txBody>
      </p:sp>
      <p:pic>
        <p:nvPicPr>
          <p:cNvPr id="3074" name="Picture 2" descr="3 Simple Prewriting Strategies">
            <a:extLst>
              <a:ext uri="{FF2B5EF4-FFF2-40B4-BE49-F238E27FC236}">
                <a16:creationId xmlns:a16="http://schemas.microsoft.com/office/drawing/2014/main" id="{0C275C7E-6C06-CB4E-41DA-36078D61D8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67192"/>
            <a:ext cx="6400800" cy="398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989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Prewriting – E: 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 Mapping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Hand-drawn versions can allow for creativity but can become crowded.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See </a:t>
            </a:r>
            <a:r>
              <a:rPr lang="en-US" dirty="0">
                <a:hlinkClick r:id="rId2"/>
              </a:rPr>
              <a:t>https://www.mindmapping.com/mind-mapping-in-education</a:t>
            </a:r>
            <a:endParaRPr lang="en-US" dirty="0"/>
          </a:p>
          <a:p>
            <a:pPr>
              <a:buNone/>
            </a:pPr>
            <a:r>
              <a:rPr lang="en-US" dirty="0"/>
              <a:t>Search for “mind map” in Google images. You’ll be amazed! Now that’s how to open up your mind!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4" name="Picture 3" descr="impacts-mindma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2590801"/>
            <a:ext cx="3216886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Prewriting – E. 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Cubing</a:t>
            </a:r>
            <a:endParaRPr lang="en-CA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Cubing is a technique of prewriting especially good for topics that require deep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en-US" dirty="0"/>
              <a:t>.</a:t>
            </a:r>
          </a:p>
          <a:p>
            <a:r>
              <a:rPr lang="en-US" dirty="0"/>
              <a:t>Imagine your general subject as a cube.</a:t>
            </a:r>
          </a:p>
          <a:p>
            <a:r>
              <a:rPr lang="en-US" dirty="0"/>
              <a:t>Imagine each plane of that cube as a different way of approaching the subject.</a:t>
            </a:r>
          </a:p>
          <a:p>
            <a:r>
              <a:rPr lang="en-US" dirty="0"/>
              <a:t>Cubing is also excellent for tackling difficult concepts or to use when arguing for a point of view.</a:t>
            </a:r>
            <a:endParaRPr lang="en-CA" dirty="0"/>
          </a:p>
        </p:txBody>
      </p:sp>
      <p:pic>
        <p:nvPicPr>
          <p:cNvPr id="8195" name="Picture 3" descr="C:\Users\cjewell\AppData\Local\Microsoft\Windows\Temporary Internet Files\Content.IE5\YR4VA0VY\MC90007086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4733453"/>
            <a:ext cx="1778219" cy="17435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Cubing – cont’d.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cubing to</a:t>
            </a:r>
          </a:p>
          <a:p>
            <a:pPr>
              <a:buNone/>
            </a:pPr>
            <a:r>
              <a:rPr lang="en-US" dirty="0"/>
              <a:t>		A) Discover new ideas, or</a:t>
            </a:r>
          </a:p>
          <a:p>
            <a:pPr>
              <a:buNone/>
            </a:pPr>
            <a:r>
              <a:rPr lang="en-US" dirty="0"/>
              <a:t>		B) Analyze an idea</a:t>
            </a:r>
          </a:p>
          <a:p>
            <a:r>
              <a:rPr lang="en-US" dirty="0"/>
              <a:t>Technique – Dedicate an approach to each plane:</a:t>
            </a:r>
          </a:p>
          <a:p>
            <a:pPr lvl="1"/>
            <a:r>
              <a:rPr lang="en-US" dirty="0"/>
              <a:t>Describe it</a:t>
            </a:r>
          </a:p>
          <a:p>
            <a:pPr lvl="1"/>
            <a:r>
              <a:rPr lang="en-US" dirty="0"/>
              <a:t>Compare it</a:t>
            </a:r>
          </a:p>
          <a:p>
            <a:pPr lvl="1"/>
            <a:r>
              <a:rPr lang="en-US" dirty="0"/>
              <a:t>Apply it</a:t>
            </a:r>
          </a:p>
          <a:p>
            <a:pPr lvl="1"/>
            <a:r>
              <a:rPr lang="en-US" dirty="0"/>
              <a:t>Associate it</a:t>
            </a:r>
          </a:p>
          <a:p>
            <a:pPr lvl="1"/>
            <a:r>
              <a:rPr lang="en-US" dirty="0"/>
              <a:t>Analyze it, and</a:t>
            </a:r>
          </a:p>
          <a:p>
            <a:pPr lvl="1"/>
            <a:r>
              <a:rPr lang="en-US" dirty="0"/>
              <a:t>Argue for or against it</a:t>
            </a:r>
          </a:p>
          <a:p>
            <a:pPr marL="292608" lvl="1" indent="0">
              <a:buNone/>
            </a:pPr>
            <a:endParaRPr lang="en-US" dirty="0"/>
          </a:p>
          <a:p>
            <a:pPr lvl="1"/>
            <a:endParaRPr lang="en-CA" dirty="0"/>
          </a:p>
        </p:txBody>
      </p:sp>
      <p:pic>
        <p:nvPicPr>
          <p:cNvPr id="5" name="Picture 4" descr="MH90043523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2999" y="3962401"/>
            <a:ext cx="1981201" cy="198120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Prewriting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use it!</a:t>
            </a:r>
          </a:p>
          <a:p>
            <a:r>
              <a:rPr lang="en-US" dirty="0"/>
              <a:t>Use at least two methods.</a:t>
            </a:r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“Despair is most often the offspring of ill-preparedness” – Don Williams Jr.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Include prewriting when submitting work. It will not be marked, but you will gain credit for it.</a:t>
            </a:r>
            <a:endParaRPr lang="en-CA" dirty="0"/>
          </a:p>
          <a:p>
            <a:endParaRPr lang="en-CA" dirty="0"/>
          </a:p>
        </p:txBody>
      </p:sp>
      <p:pic>
        <p:nvPicPr>
          <p:cNvPr id="10242" name="Picture 2" descr="C:\Users\cjewell\AppData\Local\Microsoft\Windows\Temporary Internet Files\Content.IE5\ZDXSDFU8\MC9004348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0" y="2571750"/>
            <a:ext cx="933450" cy="933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Step…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working outline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33600"/>
            <a:ext cx="2700867" cy="373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4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54A8-CFF3-CF0A-F2DB-07D4D265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CF69-2512-0CEE-2AF4-5C6C84F0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lnSpc>
                <a:spcPct val="107000"/>
              </a:lnSpc>
              <a:buNone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do you undertake large projects?</a:t>
            </a:r>
            <a:endParaRPr lang="en-CA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Collect materials and information. </a:t>
            </a:r>
            <a:endParaRPr lang="en-CA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Plan and prepare; build framework.</a:t>
            </a:r>
            <a:endParaRPr lang="en-CA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Build.</a:t>
            </a:r>
            <a:endParaRPr lang="en-CA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 and perform structural issues.</a:t>
            </a:r>
            <a:endParaRPr lang="en-CA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 and perform aesthetic issues.</a:t>
            </a:r>
            <a:endParaRPr lang="en-CA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Sell to buyer.</a:t>
            </a:r>
            <a:endParaRPr lang="en-CA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6866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Now, on to step two – Organizing or 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Outlining</a:t>
            </a:r>
            <a:endParaRPr lang="en-CA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collecting, sorting, and thinking about all your ideas, the next step is to organize them into a proper outline.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6">
              <a:buNone/>
            </a:pPr>
            <a:r>
              <a:rPr 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Enjoy!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4" name="Picture 3" descr="03_M_M_Nap_time[1]_edite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3200400"/>
            <a:ext cx="3979162" cy="1759889"/>
          </a:xfrm>
          <a:prstGeom prst="rect">
            <a:avLst/>
          </a:prstGeom>
        </p:spPr>
      </p:pic>
      <p:pic>
        <p:nvPicPr>
          <p:cNvPr id="6" name="MS900069272[1]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555958" y="5715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5CE0-DAB7-BE6C-BCE5-EBAB8D1C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– Building a House</a:t>
            </a:r>
          </a:p>
        </p:txBody>
      </p:sp>
      <p:pic>
        <p:nvPicPr>
          <p:cNvPr id="4" name="Content Placeholder 3" descr="A collection of houses and a hole in the ground&#10;&#10;Description automatically generated">
            <a:extLst>
              <a:ext uri="{FF2B5EF4-FFF2-40B4-BE49-F238E27FC236}">
                <a16:creationId xmlns:a16="http://schemas.microsoft.com/office/drawing/2014/main" id="{552D8DF8-78AB-B434-1504-7570695AA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69293"/>
            <a:ext cx="3657600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2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in the Writing 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The steps should start in this particular order, but you may also redo them as many times as needed, whenever needed: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1. Prewriting</a:t>
            </a:r>
          </a:p>
          <a:p>
            <a:pPr>
              <a:buNone/>
            </a:pPr>
            <a:r>
              <a:rPr lang="en-US" dirty="0"/>
              <a:t>2. Organizing</a:t>
            </a:r>
          </a:p>
          <a:p>
            <a:pPr>
              <a:buNone/>
            </a:pPr>
            <a:r>
              <a:rPr lang="en-US" dirty="0"/>
              <a:t>3. Drafting</a:t>
            </a:r>
          </a:p>
          <a:p>
            <a:pPr>
              <a:buNone/>
            </a:pPr>
            <a:r>
              <a:rPr lang="en-US" dirty="0"/>
              <a:t>4. Revising</a:t>
            </a:r>
          </a:p>
          <a:p>
            <a:pPr>
              <a:buNone/>
            </a:pPr>
            <a:r>
              <a:rPr lang="en-US" dirty="0"/>
              <a:t>5. Editing and proofreading</a:t>
            </a:r>
          </a:p>
          <a:p>
            <a:pPr>
              <a:buNone/>
            </a:pPr>
            <a:r>
              <a:rPr lang="en-US" dirty="0"/>
              <a:t>6. Submit the finished work</a:t>
            </a:r>
            <a:endParaRPr lang="en-CA" dirty="0"/>
          </a:p>
        </p:txBody>
      </p:sp>
      <p:pic>
        <p:nvPicPr>
          <p:cNvPr id="2052" name="Picture 4" descr="C:\Users\cjewell\AppData\Local\Microsoft\Windows\Temporary Internet Files\Content.IE5\LC7C6A2U\MC90009051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886200"/>
            <a:ext cx="1662820" cy="17246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ADA6-EC0A-F022-6CEC-110106D7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 all use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6CC6-F3E5-6580-962D-B38C153D4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 large projects require a sound process in order to be successful.</a:t>
            </a:r>
          </a:p>
          <a:p>
            <a:pPr marL="0" indent="0">
              <a:buNone/>
            </a:pPr>
            <a:r>
              <a:rPr lang="en-CA" dirty="0"/>
              <a:t>What kinds of processes do you use?</a:t>
            </a:r>
          </a:p>
          <a:p>
            <a:r>
              <a:rPr lang="en-CA" dirty="0"/>
              <a:t>Travel</a:t>
            </a:r>
          </a:p>
          <a:p>
            <a:r>
              <a:rPr lang="en-CA" dirty="0"/>
              <a:t>Meals</a:t>
            </a:r>
          </a:p>
          <a:p>
            <a:r>
              <a:rPr lang="en-CA" dirty="0"/>
              <a:t>Anything else?</a:t>
            </a:r>
          </a:p>
          <a:p>
            <a:pPr marL="0" indent="0">
              <a:buNone/>
            </a:pPr>
            <a:r>
              <a:rPr lang="en-CA" dirty="0"/>
              <a:t>How?</a:t>
            </a:r>
          </a:p>
          <a:p>
            <a:pPr marL="0" indent="0">
              <a:buNone/>
            </a:pPr>
            <a:r>
              <a:rPr lang="en-CA" dirty="0"/>
              <a:t> - </a:t>
            </a:r>
          </a:p>
          <a:p>
            <a:pPr marL="0" indent="0">
              <a:buNone/>
            </a:pPr>
            <a:r>
              <a:rPr lang="en-CA" dirty="0"/>
              <a:t> - </a:t>
            </a:r>
          </a:p>
          <a:p>
            <a:pPr marL="0" indent="0">
              <a:buNone/>
            </a:pPr>
            <a:r>
              <a:rPr lang="en-CA" dirty="0"/>
              <a:t> - </a:t>
            </a:r>
          </a:p>
        </p:txBody>
      </p:sp>
      <p:pic>
        <p:nvPicPr>
          <p:cNvPr id="4" name="Picture 10" descr="C:\Users\cjewell\AppData\Local\Microsoft\Windows\Temporary Internet Files\Content.IE5\YR4VA0VY\MC900149722[1].wmf">
            <a:extLst>
              <a:ext uri="{FF2B5EF4-FFF2-40B4-BE49-F238E27FC236}">
                <a16:creationId xmlns:a16="http://schemas.microsoft.com/office/drawing/2014/main" id="{38A9CEE1-EF76-C1C9-C7AE-E65C02964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590800"/>
            <a:ext cx="1390461" cy="1313126"/>
          </a:xfrm>
          <a:prstGeom prst="rect">
            <a:avLst/>
          </a:prstGeom>
          <a:noFill/>
        </p:spPr>
      </p:pic>
      <p:pic>
        <p:nvPicPr>
          <p:cNvPr id="5" name="Picture 19" descr="C:\Users\cjewell\AppData\Local\Microsoft\Windows\Temporary Internet Files\Content.IE5\ZDXSDFU8\MP900439335[1].jpg">
            <a:extLst>
              <a:ext uri="{FF2B5EF4-FFF2-40B4-BE49-F238E27FC236}">
                <a16:creationId xmlns:a16="http://schemas.microsoft.com/office/drawing/2014/main" id="{DF2AEB29-6CC8-AF5C-5644-F5300E568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1402" y="4002986"/>
            <a:ext cx="1366395" cy="2057400"/>
          </a:xfrm>
          <a:prstGeom prst="rect">
            <a:avLst/>
          </a:prstGeom>
          <a:noFill/>
        </p:spPr>
      </p:pic>
      <p:pic>
        <p:nvPicPr>
          <p:cNvPr id="6" name="Picture 20" descr="C:\Users\cjewell\AppData\Local\Microsoft\Windows\Temporary Internet Files\Content.IE5\YR4VA0VY\MC900281294[1].wmf">
            <a:extLst>
              <a:ext uri="{FF2B5EF4-FFF2-40B4-BE49-F238E27FC236}">
                <a16:creationId xmlns:a16="http://schemas.microsoft.com/office/drawing/2014/main" id="{C51A2B96-45E3-CC07-08EF-083D26352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8476" y="3581400"/>
            <a:ext cx="586498" cy="10336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950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The writing Process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700117"/>
            <a:ext cx="5335044" cy="4633119"/>
          </a:xfrm>
          <a:prstGeom prst="ellipse">
            <a:avLst/>
          </a:prstGeom>
          <a:solidFill>
            <a:schemeClr val="bg2"/>
          </a:solid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Follow the      cycle </a:t>
            </a:r>
          </a:p>
        </p:txBody>
      </p:sp>
      <p:sp>
        <p:nvSpPr>
          <p:cNvPr id="7" name="Oval 6"/>
          <p:cNvSpPr/>
          <p:nvPr/>
        </p:nvSpPr>
        <p:spPr>
          <a:xfrm>
            <a:off x="4876800" y="4291727"/>
            <a:ext cx="2190750" cy="1521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3. Drafting</a:t>
            </a:r>
          </a:p>
          <a:p>
            <a:pPr algn="ctr"/>
            <a:r>
              <a:rPr lang="en-US" dirty="0"/>
              <a:t>Write from the latest outline  </a:t>
            </a:r>
          </a:p>
        </p:txBody>
      </p:sp>
      <p:sp>
        <p:nvSpPr>
          <p:cNvPr id="8" name="Oval 7"/>
          <p:cNvSpPr/>
          <p:nvPr/>
        </p:nvSpPr>
        <p:spPr>
          <a:xfrm>
            <a:off x="3237326" y="1741118"/>
            <a:ext cx="2743200" cy="15365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1. Prewriting </a:t>
            </a:r>
          </a:p>
          <a:p>
            <a:pPr algn="ctr"/>
            <a:r>
              <a:rPr lang="en-US" i="1" dirty="0"/>
              <a:t>a. Freewriting</a:t>
            </a:r>
          </a:p>
          <a:p>
            <a:pPr algn="ctr"/>
            <a:r>
              <a:rPr lang="en-US" i="1" dirty="0"/>
              <a:t>b. One other kind </a:t>
            </a:r>
          </a:p>
        </p:txBody>
      </p:sp>
      <p:sp>
        <p:nvSpPr>
          <p:cNvPr id="9" name="Oval 8"/>
          <p:cNvSpPr/>
          <p:nvPr/>
        </p:nvSpPr>
        <p:spPr>
          <a:xfrm>
            <a:off x="292274" y="3986924"/>
            <a:ext cx="26670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5. Editing </a:t>
            </a:r>
          </a:p>
          <a:p>
            <a:pPr algn="ctr"/>
            <a:r>
              <a:rPr lang="en-US" dirty="0"/>
              <a:t>Check language, sentence, and other details </a:t>
            </a:r>
          </a:p>
        </p:txBody>
      </p:sp>
      <p:sp>
        <p:nvSpPr>
          <p:cNvPr id="11" name="Oval 10"/>
          <p:cNvSpPr/>
          <p:nvPr/>
        </p:nvSpPr>
        <p:spPr>
          <a:xfrm>
            <a:off x="2659693" y="4839473"/>
            <a:ext cx="2438400" cy="17473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4. Revising</a:t>
            </a:r>
          </a:p>
          <a:p>
            <a:pPr algn="ctr"/>
            <a:r>
              <a:rPr lang="en-US" dirty="0"/>
              <a:t>Check for meaning, evidence, and format  </a:t>
            </a:r>
          </a:p>
        </p:txBody>
      </p:sp>
      <p:sp>
        <p:nvSpPr>
          <p:cNvPr id="12" name="Isosceles Triangle 11"/>
          <p:cNvSpPr/>
          <p:nvPr/>
        </p:nvSpPr>
        <p:spPr>
          <a:xfrm rot="20109093">
            <a:off x="150558" y="2734147"/>
            <a:ext cx="1921211" cy="1110014"/>
          </a:xfrm>
          <a:prstGeom prst="triangle">
            <a:avLst>
              <a:gd name="adj" fmla="val 52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6. Submit 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4709786" y="3494236"/>
            <a:ext cx="776613" cy="105862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92011" y="2696745"/>
            <a:ext cx="2190750" cy="1594982"/>
          </a:xfrm>
          <a:prstGeom prst="ellipse">
            <a:avLst/>
          </a:prstGeom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2. Outlining </a:t>
            </a:r>
          </a:p>
          <a:p>
            <a:pPr algn="ctr"/>
            <a:r>
              <a:rPr lang="en-US" dirty="0"/>
              <a:t>May need to revise at any stage 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1498948" y="1752600"/>
            <a:ext cx="1814187" cy="1384153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First: Read the reading, then:  </a:t>
            </a:r>
          </a:p>
        </p:txBody>
      </p:sp>
    </p:spTree>
    <p:extLst>
      <p:ext uri="{BB962C8B-B14F-4D97-AF65-F5344CB8AC3E}">
        <p14:creationId xmlns:p14="http://schemas.microsoft.com/office/powerpoint/2010/main" val="75655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“The Writing Process?”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67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answer is self evident: It is a  process by which authors can approach writing.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How would you start a writing process?</a:t>
            </a:r>
          </a:p>
          <a:p>
            <a:pPr marL="0" indent="0">
              <a:buNone/>
            </a:pPr>
            <a:endParaRPr lang="en-US" sz="3200" dirty="0"/>
          </a:p>
          <a:p>
            <a:pPr>
              <a:buNone/>
            </a:pPr>
            <a:r>
              <a:rPr lang="en-CA" dirty="0"/>
              <a:t>The course will show you how to use a writing process to complete high-quality assignments.</a:t>
            </a:r>
          </a:p>
          <a:p>
            <a:pPr>
              <a:buNone/>
            </a:pPr>
            <a:r>
              <a:rPr lang="en-CA" dirty="0"/>
              <a:t>   See also </a:t>
            </a:r>
            <a:r>
              <a:rPr lang="en-CA" sz="2000" dirty="0">
                <a:hlinkClick r:id="rId2"/>
              </a:rPr>
              <a:t>https://owl.purdue.edu/owl/general_writing/the_writing_process/index.html</a:t>
            </a:r>
            <a:endParaRPr lang="en-CA" sz="2000" dirty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Prewriting – finding a topic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Thinking about  your topic and investigating its many possibilities may be the most important part. </a:t>
            </a:r>
          </a:p>
          <a:p>
            <a:r>
              <a:rPr lang="en-US" sz="2400" dirty="0"/>
              <a:t>First, consider your subject and read the source material carefully.</a:t>
            </a:r>
          </a:p>
          <a:p>
            <a:r>
              <a:rPr lang="en-US" sz="2400" dirty="0"/>
              <a:t>Do not just choose the obvious (the ‘C - Grade’ response); be inventive and unique.</a:t>
            </a:r>
          </a:p>
          <a:p>
            <a:r>
              <a:rPr lang="en-US" sz="2400" dirty="0"/>
              <a:t>Reread the assignment. Look for words in the clue that may direct you toward a direction.</a:t>
            </a:r>
          </a:p>
          <a:p>
            <a:endParaRPr lang="en-US" sz="2400" dirty="0"/>
          </a:p>
          <a:p>
            <a:r>
              <a:rPr lang="en-US" sz="2400" dirty="0"/>
              <a:t>Prewriting is also known as  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brainstorming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  <p:sp>
        <p:nvSpPr>
          <p:cNvPr id="4" name="Cloud Callout 3"/>
          <p:cNvSpPr/>
          <p:nvPr/>
        </p:nvSpPr>
        <p:spPr>
          <a:xfrm>
            <a:off x="4419600" y="5562600"/>
            <a:ext cx="2438400" cy="762000"/>
          </a:xfrm>
          <a:prstGeom prst="cloudCallou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8b8ccee-acfd-40eb-972e-552d7cd548a3}" enabled="0" method="" siteId="{38b8ccee-acfd-40eb-972e-552d7cd548a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1821</TotalTime>
  <Words>1523</Words>
  <Application>Microsoft Office PowerPoint</Application>
  <PresentationFormat>On-screen Show (4:3)</PresentationFormat>
  <Paragraphs>218</Paragraphs>
  <Slides>30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Calibri</vt:lpstr>
      <vt:lpstr>Trebuchet MS</vt:lpstr>
      <vt:lpstr>Wingdings</vt:lpstr>
      <vt:lpstr>Wingdings 2</vt:lpstr>
      <vt:lpstr>Opulent</vt:lpstr>
      <vt:lpstr>The Writing Process</vt:lpstr>
      <vt:lpstr>What is Process?</vt:lpstr>
      <vt:lpstr>Why use a Process?</vt:lpstr>
      <vt:lpstr>Example – Building a House</vt:lpstr>
      <vt:lpstr>Steps in the Writing Process</vt:lpstr>
      <vt:lpstr>WE all use Processes</vt:lpstr>
      <vt:lpstr>      The writing Process</vt:lpstr>
      <vt:lpstr>What is “The Writing Process?” </vt:lpstr>
      <vt:lpstr>Step 1: Prewriting – finding a topic</vt:lpstr>
      <vt:lpstr>Prewriting – cont’d.</vt:lpstr>
      <vt:lpstr>Prewriting, cont’d</vt:lpstr>
      <vt:lpstr>Prewriting:</vt:lpstr>
      <vt:lpstr>   Types of Prewriting</vt:lpstr>
      <vt:lpstr>Prewriting – A. Freewriting</vt:lpstr>
      <vt:lpstr>Freewriting – cont’d.</vt:lpstr>
      <vt:lpstr>Prewriting – A. Freewriting – variation - Looping</vt:lpstr>
      <vt:lpstr>Looping - image</vt:lpstr>
      <vt:lpstr>Prewriting – B: Questioning</vt:lpstr>
      <vt:lpstr>Journalists’ Questions</vt:lpstr>
      <vt:lpstr>Prewriting – C: Listing</vt:lpstr>
      <vt:lpstr>Prewriting - Listing</vt:lpstr>
      <vt:lpstr>Listing, Example</vt:lpstr>
      <vt:lpstr>Prewriting – D: Clustering</vt:lpstr>
      <vt:lpstr>Clustering using the Writing Process</vt:lpstr>
      <vt:lpstr>Prewriting – E: Mind Mapping.</vt:lpstr>
      <vt:lpstr>Prewriting – E. Cubing</vt:lpstr>
      <vt:lpstr>Cubing – cont’d.</vt:lpstr>
      <vt:lpstr>Summary - Prewriting</vt:lpstr>
      <vt:lpstr>The Next Step…</vt:lpstr>
      <vt:lpstr>Now, on to step two – Organizing or Outlining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Writing Process</dc:title>
  <dc:creator>cjewell</dc:creator>
  <cp:lastModifiedBy>Claire Jewell</cp:lastModifiedBy>
  <cp:revision>79</cp:revision>
  <dcterms:created xsi:type="dcterms:W3CDTF">2011-05-11T18:48:13Z</dcterms:created>
  <dcterms:modified xsi:type="dcterms:W3CDTF">2025-01-13T21:24:04Z</dcterms:modified>
</cp:coreProperties>
</file>