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5" r:id="rId5"/>
    <p:sldId id="26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83E86-98D3-4103-87BC-52B162990F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47240-FA7B-4CF0-A523-2A344270A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9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390F-12A5-4AEC-9E5F-0E0D688C0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7011B-142D-492A-A2D9-67E24F7D3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E3CD-DEF2-48EF-9838-FDAEF2FE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0C4D-CF74-4687-AD04-5AE501AE6CB8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ED8A-9580-496F-B0CD-52FFB9CD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561C-32B5-43E7-AF95-45720211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4C26-8943-4E7C-9E41-616C61C5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A3885-49C3-4661-A72C-2938B8D54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C290A-45CC-4D98-94BD-6F2E2780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0117-B9D9-486A-A5B0-97C2436F48C4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22B4-0500-4130-9806-F4502526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A0AD-4423-42C6-A22A-D5982DE8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3D3AA-FE79-4055-90AA-FDA806413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C2518-1F4A-45EC-A4C0-2B12CD08D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3855-FFA8-45C6-95E6-60C110A7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0A4F-BCF5-46A0-83C9-9B1B5065C4AD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6B77C-F510-4501-882F-FDCA74A7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7F76F-3FA4-43CA-8413-B850BF45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A5CC-D35F-4009-B86B-D46421CD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2E21-9313-435D-B1C2-C96C34BC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60759-BE7A-4EA7-ADBE-7EAA8DDB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D778-E55E-4DB2-B0A3-A07B35390CE5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703F-A9A1-4346-8000-8D6DE0D4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62276-1E06-49E6-AA74-C33FAB53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5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8E64-9AE0-47BE-BB20-F77A8E7A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3FBD1-C0E8-4DAF-9D20-CE2734C2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D18B-336A-4D40-95B1-9F3EF823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D7C6-3A25-4FFE-938A-D4FB7200C9DD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602BC-7558-404B-8158-F3907CCB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C08C7-E273-45C4-A451-C8EFBACE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82D5-7648-4688-A5AF-4EFB5EB6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BFBA-1C1F-4FB1-839D-525BE4648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ADE79-0671-41B8-8F0F-20DBA4F2F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42A25-E6C5-48AB-AC38-6013723C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F43-EEA3-45F9-8855-0EF262513405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0C9E4-D062-408E-9E37-7BE4F9B3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E086F-22E0-4CA4-B218-DE803F97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1798-4B1E-4E6B-B837-31605ACA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1C0F9-38B8-40DE-BACB-A215F0387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3384-ADE0-4EE7-BAD7-039BA79F8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9A737-865B-40E9-AA94-42EB66EF9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38FAA-485A-449F-B600-5C63EAD32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1686D-0DAA-4A81-9FC5-20256926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0D99-081C-4D10-9DC3-352179171829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87388-2FC7-47E7-B46A-9795BA85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D3156-A1C1-4956-825E-2CBE1918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2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2332-89D9-4C82-A633-4CC03606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95580-AA44-4459-A1FD-C43EAE6A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38F6-62BA-4CBB-904B-5222148AED49}" type="datetime1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9978E-6974-4D5C-9EFC-FA1DDC64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7C870-07DA-4385-89B9-6B392BA9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3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0374E-4715-4F41-8469-E6A1E03F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34D-8643-4DD3-84A8-50868C0B78DE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B58B2-C915-4C61-A418-A1A97E1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0A98B-1722-401B-ABF0-7DF51B5E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2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C686-F42F-4BCF-B414-1D17BFCA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C3A8-E29A-44F6-AA8F-BCD5E480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60541-19F5-44B6-A282-D48BCCFEB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950B7-AE67-44E2-80D7-1636218C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0AD8-1404-48A3-B6F1-2A9BB72CF2A6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67866-452B-4AB7-BBE0-9F597E38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E931B-96B3-428B-B4BF-D6D95807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7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E274-9169-4FC5-B0E2-13D7BC1C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591CC-F7E1-4379-87A7-D72307B59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4ECD4-15D9-4C92-A1CA-D48449A49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5000F-C6A2-4DB0-AA92-AC6E0D23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215D-6D45-406C-B203-3179999A5D76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893A0-BA40-428A-9A98-0B99A1CD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E1A2A-B6BE-4E6E-B2B6-68F86A83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8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DF1D9-644C-4350-B699-6B31572F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12603-1177-4455-9ED8-14053171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DEBC-3F9F-419F-B902-41243C8BF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B81C-97DA-4D83-B2BD-E2953548DE33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B54F-AAE6-424E-9BEC-21C7F3934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1977-3377-418D-9DD5-218206C88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EU" TargetMode="External"/><Relationship Id="rId2" Type="http://schemas.openxmlformats.org/officeDocument/2006/relationships/hyperlink" Target="https://github.com/gcunhase/NLPMetrics/blob/master/notebooks/bleu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MshhnrEXlg" TargetMode="External"/><Relationship Id="rId2" Type="http://schemas.openxmlformats.org/officeDocument/2006/relationships/hyperlink" Target="https://towardsdatascience.com/the-ultimate-performance-metric-in-nlp-111df6c6446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youtu.be/FqQbrlEh_b0" TargetMode="External"/><Relationship Id="rId4" Type="http://schemas.openxmlformats.org/officeDocument/2006/relationships/hyperlink" Target="https://en.wikipedia.org/wiki/METE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1255-6B50-4588-9652-19340DD94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Metrics for Seq2Seq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3584F-0435-42FB-AD88-5B6042AA6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NLP COE Internal updates</a:t>
            </a:r>
          </a:p>
          <a:p>
            <a:r>
              <a:rPr lang="en-US" dirty="0"/>
              <a:t>3/22/2022</a:t>
            </a:r>
          </a:p>
          <a:p>
            <a:r>
              <a:rPr lang="en-US" dirty="0"/>
              <a:t>Meet Paradia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D6CA0-29DB-431D-AE2E-63D62186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01FB-E719-43F6-AAE4-B49B4833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858AC-28FA-4846-A89D-6BD29575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600" dirty="0"/>
                  <a:t>Bilingual Evaluation Understudy</a:t>
                </a:r>
              </a:p>
              <a:p>
                <a:r>
                  <a:rPr lang="en-US" sz="1600" dirty="0"/>
                  <a:t>Clips the number of times a word is repeated</a:t>
                </a:r>
              </a:p>
              <a:p>
                <a:r>
                  <a:rPr lang="en-US" sz="1600" dirty="0"/>
                  <a:t>BLEU 1-precision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𝐶𝑙𝑖𝑝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𝑚𝑎𝑡𝑐h𝑒𝑠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𝑠𝑢𝑚𝑚𝑎𝑟𝑦</m:t>
                        </m:r>
                      </m:den>
                    </m:f>
                  </m:oMath>
                </a14:m>
                <a:endParaRPr lang="en-US" sz="1600" b="0" dirty="0"/>
              </a:p>
              <a:p>
                <a:r>
                  <a:rPr lang="en-US" sz="1600" dirty="0"/>
                  <a:t>Use bigrams, trigrams or more to tackle order problems</a:t>
                </a:r>
              </a:p>
              <a:p>
                <a:r>
                  <a:rPr lang="en-US" sz="1600" dirty="0"/>
                  <a:t>Disadvantage: </a:t>
                </a:r>
              </a:p>
              <a:p>
                <a:pPr lvl="1"/>
                <a:r>
                  <a:rPr lang="en-US" sz="1600" dirty="0"/>
                  <a:t>Based on precision and does not take recall into account</a:t>
                </a:r>
              </a:p>
              <a:p>
                <a:pPr lvl="1"/>
                <a:r>
                  <a:rPr lang="en-US" sz="1600" dirty="0"/>
                  <a:t>Semantic similarity not considered</a:t>
                </a:r>
              </a:p>
              <a:p>
                <a:pPr lvl="1"/>
                <a:endParaRPr lang="en-US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Reference: “Thank you for your time”, Summary: “Thank you so much for your time”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𝑚𝑢𝑐h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=0.71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References:</a:t>
                </a:r>
              </a:p>
              <a:p>
                <a:r>
                  <a:rPr lang="en-US" sz="1600" dirty="0">
                    <a:hlinkClick r:id="rId2"/>
                  </a:rPr>
                  <a:t>https://github.com/gcunhase/NLPMetrics/blob/master/notebooks/bleu.ipynb</a:t>
                </a:r>
                <a:endParaRPr lang="en-US" sz="1600" dirty="0"/>
              </a:p>
              <a:p>
                <a:r>
                  <a:rPr lang="en-US" sz="1600" dirty="0">
                    <a:hlinkClick r:id="rId3"/>
                  </a:rPr>
                  <a:t>https://en.wikipedia.org/wiki/BLEU</a:t>
                </a:r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858AC-28FA-4846-A89D-6BD29575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4"/>
                <a:stretch>
                  <a:fillRect l="-348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5160E43-D6E0-43F6-A9D3-37C4263B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BLEU Metric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08325B-C998-4B06-BBBF-5AA92E94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C68E0A-89FD-42C9-8C6D-B5A1CBA7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BF43-40D5-401B-A59D-544BBA3A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ROUGE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FBF82-D4AF-4AEA-A671-DC59AF574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600" dirty="0"/>
                  <a:t>Recall Oriented Understudy for </a:t>
                </a:r>
                <a:r>
                  <a:rPr lang="en-US" sz="1600" dirty="0" err="1"/>
                  <a:t>Gisting</a:t>
                </a:r>
                <a:r>
                  <a:rPr lang="en-US" sz="1600" dirty="0"/>
                  <a:t> Evaluation</a:t>
                </a:r>
              </a:p>
              <a:p>
                <a:r>
                  <a:rPr lang="en-US" sz="1600" dirty="0"/>
                  <a:t>Compares generated summary to one or more reference summaries</a:t>
                </a:r>
              </a:p>
              <a:p>
                <a:r>
                  <a:rPr lang="en-US" sz="1600" dirty="0"/>
                  <a:t>ROUGE 1-recall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𝑚𝑎𝑡𝑐h𝑒𝑠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ROUGE 1-precision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𝑚𝑎𝑡𝑐h𝑒𝑠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𝑠𝑢𝑚𝑚𝑎𝑟𝑦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/>
                      <m:t>Rouge</m:t>
                    </m:r>
                    <m:r>
                      <m:rPr>
                        <m:nor/>
                      </m:rPr>
                      <a:rPr lang="en-US" sz="1600" dirty="0" smtClean="0"/>
                      <m:t> </m:t>
                    </m:r>
                    <m:r>
                      <m:rPr>
                        <m:nor/>
                      </m:rPr>
                      <a:rPr lang="en-US" sz="1600" dirty="0" smtClean="0"/>
                      <m:t>F</m:t>
                    </m:r>
                    <m:r>
                      <m:rPr>
                        <m:nor/>
                      </m:rPr>
                      <a:rPr lang="en-US" sz="1600" dirty="0" smtClean="0"/>
                      <m:t>1-</m:t>
                    </m:r>
                    <m:r>
                      <m:rPr>
                        <m:nor/>
                      </m:rPr>
                      <a:rPr lang="en-US" sz="1600" dirty="0" smtClean="0"/>
                      <m:t>score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sz="1600" b="0" dirty="0"/>
              </a:p>
              <a:p>
                <a:r>
                  <a:rPr lang="en-US" sz="1600" b="0" dirty="0"/>
                  <a:t>1 word match </a:t>
                </a:r>
                <a:r>
                  <a:rPr lang="en-US" sz="1600" dirty="0"/>
                  <a:t>is called </a:t>
                </a:r>
                <a:r>
                  <a:rPr lang="en-US" sz="1600" i="1" dirty="0"/>
                  <a:t>unigram</a:t>
                </a:r>
                <a:r>
                  <a:rPr lang="en-US" sz="1600" dirty="0"/>
                  <a:t>, we can use </a:t>
                </a:r>
                <a:r>
                  <a:rPr lang="en-US" sz="1600" i="1" dirty="0"/>
                  <a:t>bigrams</a:t>
                </a:r>
                <a:r>
                  <a:rPr lang="en-US" sz="1600" dirty="0"/>
                  <a:t> (2 words) as well</a:t>
                </a:r>
              </a:p>
              <a:p>
                <a:r>
                  <a:rPr lang="en-US" sz="1600" dirty="0"/>
                  <a:t>ROUGE L-recall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𝐿𝐶𝑆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ROUGE L-precision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𝐿𝐶𝑆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𝑠𝑢𝑚𝑚𝑎𝑟𝑦</m:t>
                        </m:r>
                      </m:den>
                    </m:f>
                  </m:oMath>
                </a14:m>
                <a:endParaRPr lang="en-US" sz="1600" b="0" dirty="0"/>
              </a:p>
              <a:p>
                <a:r>
                  <a:rPr lang="en-US" sz="1600" dirty="0"/>
                  <a:t>LCS is Longest common subsequence,  the longest sequence that appears in the same relative order but not necessarily contiguous</a:t>
                </a:r>
              </a:p>
              <a:p>
                <a:r>
                  <a:rPr lang="en-US" sz="1600" dirty="0"/>
                  <a:t>Advantage: Doesn’t depend on consecutive n-gram matches</a:t>
                </a:r>
              </a:p>
              <a:p>
                <a:r>
                  <a:rPr lang="en-US" sz="1600" dirty="0"/>
                  <a:t>Drawback: Cannot match semantics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FBF82-D4AF-4AEA-A671-DC59AF574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 l="-232" t="-1403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62BAE-C053-4EEA-AEA2-BF63EE4E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69F3C-1EBE-4087-9E69-45D7A1C5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5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97968-3546-4232-BC9E-1890AC70C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Reference: “Thank you for your time”, Summary: “Thank you so much for your time”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𝑚𝑢𝑐h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=0.71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recall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Fm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∗0.71∗1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.71+1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833</m:t>
                    </m:r>
                  </m:oMath>
                </a14:m>
                <a:endParaRPr lang="en-US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Reference: “Please provide your mobile details”, Summary: “Provide your details please”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𝑝𝑙𝑒𝑎𝑠𝑒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recall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𝑝𝑙𝑒𝑎𝑠𝑒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𝑚𝑜𝑏𝑖𝑙𝑒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Fm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2∗0.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0.75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6+0.75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667</m:t>
                    </m:r>
                  </m:oMath>
                </a14:m>
                <a:endParaRPr lang="en-US" sz="1600" b="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0" dirty="0"/>
                  <a:t>References:</a:t>
                </a:r>
              </a:p>
              <a:p>
                <a:r>
                  <a:rPr lang="en-US" sz="1600" b="0" dirty="0">
                    <a:hlinkClick r:id="rId2"/>
                  </a:rPr>
                  <a:t>https://towardsdatascience.com/the-ultimate-performance-metric-in-nlp-111df6c64460</a:t>
                </a:r>
                <a:endParaRPr lang="en-US" sz="1600" b="0" dirty="0"/>
              </a:p>
              <a:p>
                <a:r>
                  <a:rPr lang="en-US" sz="1600" b="0" dirty="0">
                    <a:hlinkClick r:id="rId3"/>
                  </a:rPr>
                  <a:t>https://www.youtube.com/watch?v=TMshhnrEXlg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97968-3546-4232-BC9E-1890AC70C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4"/>
                <a:stretch>
                  <a:fillRect l="-348" t="-982" b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3E74F-CDCB-46E0-B458-639A9AFD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7F731-AFEB-4618-9B25-AB5EBA45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706E03-1906-4FBF-9101-AC1B8BC0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18601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FF747-22E1-43AD-B146-5FA642083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5163372"/>
              </a:xfrm>
            </p:spPr>
            <p:txBody>
              <a:bodyPr>
                <a:noAutofit/>
              </a:bodyPr>
              <a:lstStyle/>
              <a:p>
                <a:r>
                  <a:rPr lang="en-US" sz="1600" i="0" dirty="0">
                    <a:solidFill>
                      <a:srgbClr val="202122"/>
                    </a:solidFill>
                    <a:effectLst/>
                  </a:rPr>
                  <a:t>Metric for Evaluation of Translation with Explicit Ordering</a:t>
                </a:r>
              </a:p>
              <a:p>
                <a:r>
                  <a:rPr lang="en-US" sz="1600" dirty="0"/>
                  <a:t>METEOR recall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𝑚𝑎𝑡𝑐h𝑒𝑠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METEOR 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𝑚𝑎𝑡𝑐h𝑒𝑠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𝑠𝑢𝑚𝑚𝑎𝑟𝑦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dirty="0" smtClean="0"/>
                      <m:t>METEOR</m:t>
                    </m:r>
                    <m:r>
                      <m:rPr>
                        <m:nor/>
                      </m:rPr>
                      <a:rPr lang="en-US" sz="1600" dirty="0" smtClean="0"/>
                      <m:t> </m:t>
                    </m:r>
                    <m:r>
                      <m:rPr>
                        <m:nor/>
                      </m:rPr>
                      <a:rPr lang="en-US" sz="1600" dirty="0" smtClean="0"/>
                      <m:t>Fm</m:t>
                    </m:r>
                    <m:r>
                      <m:rPr>
                        <m:nor/>
                      </m:rPr>
                      <a:rPr lang="en-US" sz="1600" b="0" i="0" dirty="0" smtClean="0"/>
                      <m:t> </m:t>
                    </m:r>
                    <m:r>
                      <m:rPr>
                        <m:nor/>
                      </m:rPr>
                      <a:rPr lang="en-US" sz="1600" dirty="0" smtClean="0"/>
                      <m:t>score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(9 ∗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Penalty</m:t>
                    </m:r>
                    <m:r>
                      <a:rPr lang="en-US" sz="1600" i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.5 ∗  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𝑁𝑢𝑚𝑏𝑒𝑟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𝑐h𝑢𝑛𝑘𝑠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𝑠𝑢𝑚𝑚𝑎𝑟𝑦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𝑁𝑢𝑚𝑏𝑒𝑟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𝑢𝑛𝑖𝑔𝑟𝑎𝑚𝑠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𝑡h𝑎𝑡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h𝑎𝑣𝑒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𝑏𝑒𝑒𝑛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𝑚𝑎𝑝𝑝𝑒𝑑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:r>
                  <a:rPr lang="en-US" sz="1600" dirty="0"/>
                  <a:t>Chunk is a consecutive set unigrams adjacent in the reference and the summary</a:t>
                </a:r>
              </a:p>
              <a:p>
                <a:r>
                  <a:rPr lang="en-US" sz="1600" dirty="0"/>
                  <a:t>If there are multiple alignments in matches (same word repeated multiple times leading to multiple combinations) we take the alignment with fewest number of chunks</a:t>
                </a:r>
              </a:p>
              <a:p>
                <a:r>
                  <a:rPr lang="en-US" sz="1600" dirty="0"/>
                  <a:t>METEOR score = Fm score * (1 - penalty)</a:t>
                </a:r>
              </a:p>
              <a:p>
                <a:r>
                  <a:rPr lang="en-US" sz="1600" dirty="0">
                    <a:solidFill>
                      <a:srgbClr val="202122"/>
                    </a:solidFill>
                  </a:rPr>
                  <a:t>Advantage: </a:t>
                </a:r>
              </a:p>
              <a:p>
                <a:pPr lvl="1"/>
                <a:r>
                  <a:rPr lang="en-US" sz="1600" dirty="0">
                    <a:solidFill>
                      <a:srgbClr val="202122"/>
                    </a:solidFill>
                  </a:rPr>
                  <a:t>Correlates better with human judgement</a:t>
                </a:r>
              </a:p>
              <a:p>
                <a:pPr lvl="1"/>
                <a:r>
                  <a:rPr lang="en-US" sz="1600" dirty="0">
                    <a:solidFill>
                      <a:srgbClr val="202122"/>
                    </a:solidFill>
                  </a:rPr>
                  <a:t>Takes precision and recall into consideration</a:t>
                </a:r>
              </a:p>
              <a:p>
                <a:pPr lvl="1"/>
                <a:r>
                  <a:rPr lang="en-US" sz="1600" dirty="0">
                    <a:solidFill>
                      <a:srgbClr val="202122"/>
                    </a:solidFill>
                  </a:rPr>
                  <a:t>Ordering is tackled by using big </a:t>
                </a:r>
                <a:r>
                  <a:rPr lang="en-US" sz="1600" i="1" dirty="0">
                    <a:solidFill>
                      <a:srgbClr val="202122"/>
                    </a:solidFill>
                  </a:rPr>
                  <a:t>chunks </a:t>
                </a:r>
                <a:r>
                  <a:rPr lang="en-US" sz="1600" dirty="0">
                    <a:solidFill>
                      <a:srgbClr val="202122"/>
                    </a:solidFill>
                  </a:rPr>
                  <a:t>of words</a:t>
                </a:r>
              </a:p>
              <a:p>
                <a:pPr lvl="1"/>
                <a:r>
                  <a:rPr lang="en-US" sz="1600" dirty="0">
                    <a:solidFill>
                      <a:srgbClr val="202122"/>
                    </a:solidFill>
                  </a:rPr>
                  <a:t>Semantic similarity </a:t>
                </a:r>
                <a:endParaRPr lang="en-US" sz="16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FF747-22E1-43AD-B146-5FA642083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5163372"/>
              </a:xfrm>
              <a:blipFill>
                <a:blip r:embed="rId2"/>
                <a:stretch>
                  <a:fillRect l="-232" t="-826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3BE3CE8-6168-4522-A396-2511E21A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METEOR Metric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78F97B-76CE-4F51-8B44-B2D0FC04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0F9562-8B5C-4E48-85B5-26253F96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5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977B3B-0C31-44C8-93FD-327B99A3756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1" y="1137038"/>
                <a:ext cx="5181600" cy="331091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/>
                  <a:t>Reference: “Thank you for your time”, Summary: “Thank you so much for your time”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precision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𝑚𝑢𝑐h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=0.71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recall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Fm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10∗0.71∗1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9∗0.71+1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=0.963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Chunks in summary = count(“thank you”, “for your time”) = 2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Unigrams mapped= 5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Penalty = </a:t>
                </a:r>
                <a14:m>
                  <m:oMath xmlns:m="http://schemas.openxmlformats.org/officeDocument/2006/math">
                    <m:r>
                      <a:rPr lang="en-US" sz="150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.5 ∗  (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=0.032</m:t>
                    </m:r>
                  </m:oMath>
                </a14:m>
                <a:endParaRPr lang="en-US" sz="1500" b="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METEOR score = 0.963 * ( 1  - 0.032) = 0.93709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977B3B-0C31-44C8-93FD-327B99A37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1" y="1137038"/>
                <a:ext cx="5181600" cy="3310918"/>
              </a:xfrm>
              <a:blipFill>
                <a:blip r:embed="rId2"/>
                <a:stretch>
                  <a:fillRect l="-588" t="-1289" b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073758-DF7D-49B8-BFE2-8A5701EC699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1137038"/>
                <a:ext cx="5181600" cy="331091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/>
                  <a:t>Reference: “Please provide your mobile details”, Summary: “Provide your details please”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precision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𝑝𝑙𝑒𝑎𝑠𝑒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𝑝𝑙𝑒𝑎𝑠𝑒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recall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𝑝𝑙𝑒𝑎𝑠𝑒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𝑚𝑜𝑏𝑖𝑙𝑒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Fm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10∗1∗0.8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9∗1+0.8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=0.816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Chunks in summary = count(“provide your”, “details”, “please”) = 3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Unigrams mapped = 4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Penalty = </a:t>
                </a:r>
                <a14:m>
                  <m:oMath xmlns:m="http://schemas.openxmlformats.org/officeDocument/2006/math">
                    <m:r>
                      <a:rPr lang="en-US" sz="150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.5 ∗  (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sz="1500" b="0" dirty="0"/>
                  <a:t>2109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METEOR score = 0.816 * ( 1  - 0.2109) = 0.64413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073758-DF7D-49B8-BFE2-8A5701EC6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1137038"/>
                <a:ext cx="5181600" cy="3310918"/>
              </a:xfrm>
              <a:blipFill>
                <a:blip r:embed="rId3"/>
                <a:stretch>
                  <a:fillRect l="-471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5172-3E7F-4781-95A8-A74CCAAE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DC7F-813E-4689-9810-65D65B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06F120-3B72-411F-8DBC-262CA4C9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Examples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21A81-F6EF-4FB4-BA8B-967D2131F6A3}"/>
              </a:ext>
            </a:extLst>
          </p:cNvPr>
          <p:cNvSpPr txBox="1"/>
          <p:nvPr/>
        </p:nvSpPr>
        <p:spPr>
          <a:xfrm>
            <a:off x="838200" y="4731026"/>
            <a:ext cx="1043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https://en.wikipedia.org/wiki/METEOR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https://youtu.be/FqQbrlEh_b0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095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601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Performance Metrics for Seq2Seq model</vt:lpstr>
      <vt:lpstr>BLEU Metric</vt:lpstr>
      <vt:lpstr>ROUGE Metric</vt:lpstr>
      <vt:lpstr>Examples</vt:lpstr>
      <vt:lpstr>METEOR Metric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Metrics for Seq2Seq model</dc:title>
  <dc:creator>Meet Paradia</dc:creator>
  <cp:lastModifiedBy>Meet Paradia</cp:lastModifiedBy>
  <cp:revision>5</cp:revision>
  <dcterms:created xsi:type="dcterms:W3CDTF">2022-03-22T11:31:12Z</dcterms:created>
  <dcterms:modified xsi:type="dcterms:W3CDTF">2022-03-24T14:27:32Z</dcterms:modified>
</cp:coreProperties>
</file>