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139118879" r:id="rId2"/>
    <p:sldId id="2139118897" r:id="rId3"/>
    <p:sldId id="263" r:id="rId4"/>
    <p:sldId id="262" r:id="rId5"/>
    <p:sldId id="2139118890" r:id="rId6"/>
    <p:sldId id="2139118893" r:id="rId7"/>
    <p:sldId id="2139118895" r:id="rId8"/>
    <p:sldId id="2139118896" r:id="rId9"/>
    <p:sldId id="21391188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2A02-D309-460D-9A6E-0FF84C3F46F7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74540-0905-4B4B-B937-611A2E950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bg>
      <p:bgPr>
        <a:blipFill dpi="0" rotWithShape="1">
          <a:blip r:embed="rId2">
            <a:lum/>
          </a:blip>
          <a:srcRect/>
          <a:stretch>
            <a:fillRect l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6">
            <a:extLst>
              <a:ext uri="{FF2B5EF4-FFF2-40B4-BE49-F238E27FC236}">
                <a16:creationId xmlns:a16="http://schemas.microsoft.com/office/drawing/2014/main" id="{B6172EB1-0BEE-0041-9081-807C07AEA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B9BE8C5-2436-FB43-AD9F-F8C4892364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28A91A6-E409-3B4E-AF3B-62A5209229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5F7AC2A-0517-4133-B4B5-D94F019D65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191481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6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1108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46201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D897-2F4C-4CE4-8AE1-613983F25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559050"/>
            <a:ext cx="12192000" cy="17399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+mn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787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9357C2-F4AC-3A4A-B21F-2753E897D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31" y="5608354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65EDED9-C811-7243-A657-E0DF45120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80" y="2972968"/>
            <a:ext cx="5341495" cy="796916"/>
          </a:xfrm>
          <a:prstGeom prst="rect">
            <a:avLst/>
          </a:prstGeom>
        </p:spPr>
        <p:txBody>
          <a:bodyPr lIns="0"/>
          <a:lstStyle>
            <a:lvl1pPr>
              <a:defRPr sz="48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7B8892-848B-8D43-8C1E-2D80A7C02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6131" y="5260850"/>
            <a:ext cx="3830638" cy="244475"/>
          </a:xfrm>
          <a:prstGeom prst="rect">
            <a:avLst/>
          </a:prstGeom>
        </p:spPr>
        <p:txBody>
          <a:bodyPr lIns="0"/>
          <a:lstStyle>
            <a:lvl1pPr>
              <a:buFont typeface="Arial" panose="020B0604020202020204" pitchFamily="34" charset="0"/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>
              <a:defRPr sz="1400">
                <a:latin typeface="Proxima Nova Rg" panose="02000506030000020004" pitchFamily="2" charset="0"/>
              </a:defRPr>
            </a:lvl2pPr>
            <a:lvl3pPr>
              <a:defRPr sz="1400">
                <a:latin typeface="Proxima Nova Rg" panose="02000506030000020004" pitchFamily="2" charset="0"/>
              </a:defRPr>
            </a:lvl3pPr>
            <a:lvl4pPr>
              <a:defRPr sz="1400">
                <a:latin typeface="Proxima Nova Rg" panose="02000506030000020004" pitchFamily="2" charset="0"/>
              </a:defRPr>
            </a:lvl4pPr>
            <a:lvl5pPr>
              <a:defRPr sz="140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Prepared for: Client name/logo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4CD6D56-8790-4C49-82B7-5803CF492E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8880" y="1187766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8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996892-FE4E-9F40-AF64-07BFFA4DDF00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FE34EE12-FCAE-41EE-BFE5-5A67FD1AF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1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074021" y="0"/>
            <a:ext cx="7129705" cy="6858000"/>
          </a:xfrm>
          <a:custGeom>
            <a:avLst/>
            <a:gdLst>
              <a:gd name="connsiteX0" fmla="*/ 4076915 w 14255696"/>
              <a:gd name="connsiteY0" fmla="*/ 1625600 h 13716000"/>
              <a:gd name="connsiteX1" fmla="*/ 4102046 w 14255696"/>
              <a:gd name="connsiteY1" fmla="*/ 1665723 h 13716000"/>
              <a:gd name="connsiteX2" fmla="*/ 4102046 w 14255696"/>
              <a:gd name="connsiteY2" fmla="*/ 1625600 h 13716000"/>
              <a:gd name="connsiteX3" fmla="*/ 0 w 14255696"/>
              <a:gd name="connsiteY3" fmla="*/ 0 h 13716000"/>
              <a:gd name="connsiteX4" fmla="*/ 2578046 w 14255696"/>
              <a:gd name="connsiteY4" fmla="*/ 0 h 13716000"/>
              <a:gd name="connsiteX5" fmla="*/ 14255696 w 14255696"/>
              <a:gd name="connsiteY5" fmla="*/ 0 h 13716000"/>
              <a:gd name="connsiteX6" fmla="*/ 14255696 w 14255696"/>
              <a:gd name="connsiteY6" fmla="*/ 13716000 h 13716000"/>
              <a:gd name="connsiteX7" fmla="*/ 2823040 w 14255696"/>
              <a:gd name="connsiteY7" fmla="*/ 13715999 h 13716000"/>
              <a:gd name="connsiteX8" fmla="*/ 2578046 w 14255696"/>
              <a:gd name="connsiteY8" fmla="*/ 13715999 h 13716000"/>
              <a:gd name="connsiteX9" fmla="*/ 178996 w 14255696"/>
              <a:gd name="connsiteY9" fmla="*/ 13715999 h 13716000"/>
              <a:gd name="connsiteX10" fmla="*/ 202120 w 14255696"/>
              <a:gd name="connsiteY10" fmla="*/ 13710319 h 13716000"/>
              <a:gd name="connsiteX11" fmla="*/ 4059278 w 14255696"/>
              <a:gd name="connsiteY11" fmla="*/ 6666167 h 13716000"/>
              <a:gd name="connsiteX12" fmla="*/ 98188 w 14255696"/>
              <a:gd name="connsiteY12" fmla="*/ 24318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55696" h="13716000">
                <a:moveTo>
                  <a:pt x="4076915" y="1625600"/>
                </a:moveTo>
                <a:lnTo>
                  <a:pt x="4102046" y="1665723"/>
                </a:lnTo>
                <a:lnTo>
                  <a:pt x="4102046" y="1625600"/>
                </a:lnTo>
                <a:close/>
                <a:moveTo>
                  <a:pt x="0" y="0"/>
                </a:moveTo>
                <a:lnTo>
                  <a:pt x="2578046" y="0"/>
                </a:lnTo>
                <a:lnTo>
                  <a:pt x="14255696" y="0"/>
                </a:lnTo>
                <a:lnTo>
                  <a:pt x="14255696" y="13716000"/>
                </a:lnTo>
                <a:lnTo>
                  <a:pt x="2823040" y="13715999"/>
                </a:lnTo>
                <a:lnTo>
                  <a:pt x="2578046" y="13715999"/>
                </a:lnTo>
                <a:lnTo>
                  <a:pt x="178996" y="13715999"/>
                </a:lnTo>
                <a:lnTo>
                  <a:pt x="202120" y="13710319"/>
                </a:lnTo>
                <a:cubicBezTo>
                  <a:pt x="2491786" y="12987451"/>
                  <a:pt x="4133490" y="10049963"/>
                  <a:pt x="4059278" y="6666167"/>
                </a:cubicBezTo>
                <a:cubicBezTo>
                  <a:pt x="3986798" y="3361240"/>
                  <a:pt x="2304610" y="650391"/>
                  <a:pt x="98188" y="24318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0" i="0">
                <a:ln>
                  <a:noFill/>
                </a:ln>
                <a:noFill/>
                <a:latin typeface="Calibri" panose="020F0502020204030204" pitchFamily="34" charset="0"/>
                <a:ea typeface="Open Sans Light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61E13-4195-494C-B4BA-4696B5ADF7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" y="2294844"/>
            <a:ext cx="5242737" cy="58420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A72B0C-4647-FE4E-B499-919B0754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029" y="3209013"/>
            <a:ext cx="4192055" cy="1762482"/>
          </a:xfrm>
          <a:prstGeom prst="rect">
            <a:avLst/>
          </a:prstGeom>
        </p:spPr>
        <p:txBody>
          <a:bodyPr lIns="0"/>
          <a:lstStyle>
            <a:lvl1pPr>
              <a:buClr>
                <a:srgbClr val="000000"/>
              </a:buClr>
              <a:buFont typeface="Arial" panose="020B0604020202020204" pitchFamily="34" charset="0"/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-182880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5A7BB-7ECE-46AC-B3F5-142012A2FB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0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EB9CE6-B8EE-EE42-AB1F-511D94D7A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204583"/>
            <a:ext cx="2895600" cy="1056520"/>
          </a:xfrm>
          <a:prstGeom prst="rect">
            <a:avLst/>
          </a:prstGeom>
        </p:spPr>
        <p:txBody>
          <a:bodyPr lIns="0"/>
          <a:lstStyle>
            <a:lvl1pPr>
              <a:defRPr sz="3200" b="0" i="0" spc="0" baseline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DB0AB57-BF47-AE49-8803-EC6FAA32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  <a:prstGeom prst="flowChartDelay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3C9A5-41E3-694A-A308-E421A78C52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4029" y="3429000"/>
            <a:ext cx="4713511" cy="832983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02963-3AF1-4E59-8C6C-8F6945BD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61D9-E985-4942-A05E-3E5A2879C3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625" y="3379459"/>
            <a:ext cx="5944826" cy="741520"/>
          </a:xfrm>
          <a:prstGeom prst="rect">
            <a:avLst/>
          </a:prstGeom>
        </p:spPr>
        <p:txBody>
          <a:bodyPr lIns="0" t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0" indent="0" algn="l"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E9CC45-C07D-AB40-B535-0F3785A600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5436" y="1175388"/>
            <a:ext cx="5751512" cy="931863"/>
          </a:xfrm>
          <a:prstGeom prst="rect">
            <a:avLst/>
          </a:prstGeom>
        </p:spPr>
        <p:txBody>
          <a:bodyPr lIns="0" tIns="0"/>
          <a:lstStyle>
            <a:lvl1pPr>
              <a:defRPr sz="8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pic>
        <p:nvPicPr>
          <p:cNvPr id="7" name="Picture 6" descr="A picture containing rain, nature&#10;&#10;Description automatically generated">
            <a:extLst>
              <a:ext uri="{FF2B5EF4-FFF2-40B4-BE49-F238E27FC236}">
                <a16:creationId xmlns:a16="http://schemas.microsoft.com/office/drawing/2014/main" id="{4337C594-894C-1147-A8A8-06C37F641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24"/>
          <a:stretch/>
        </p:blipFill>
        <p:spPr>
          <a:xfrm>
            <a:off x="5175851" y="0"/>
            <a:ext cx="701614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C7695-3C3A-684A-9D41-246A3B660DED}"/>
              </a:ext>
            </a:extLst>
          </p:cNvPr>
          <p:cNvSpPr/>
          <p:nvPr userDrawn="1"/>
        </p:nvSpPr>
        <p:spPr>
          <a:xfrm>
            <a:off x="0" y="5955858"/>
            <a:ext cx="4520242" cy="902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0AF0F4-D2A0-4EE2-8576-29DEB056D4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069" y="5078018"/>
            <a:ext cx="2599845" cy="9749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A8BCD-225D-4019-A062-E90C738C14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stract blur people background, silhouettes of unrecognizable people walking on a street abstract blur people background, silhouettes of unrecognizable people walking on a street abstract blur lights stock pictures, royalty-free photos &amp; images">
            <a:extLst>
              <a:ext uri="{FF2B5EF4-FFF2-40B4-BE49-F238E27FC236}">
                <a16:creationId xmlns:a16="http://schemas.microsoft.com/office/drawing/2014/main" id="{52C1AC05-B0AB-49FD-9C31-00D1CDF489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-1" y="1"/>
            <a:ext cx="122255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D1EDC9-FED3-8241-8790-922D03CE7422}"/>
              </a:ext>
            </a:extLst>
          </p:cNvPr>
          <p:cNvSpPr txBox="1"/>
          <p:nvPr userDrawn="1"/>
        </p:nvSpPr>
        <p:spPr>
          <a:xfrm>
            <a:off x="8034728" y="7644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D804DC-0346-7845-B859-DAEFFE076F89}"/>
              </a:ext>
            </a:extLst>
          </p:cNvPr>
          <p:cNvSpPr txBox="1"/>
          <p:nvPr userDrawn="1"/>
        </p:nvSpPr>
        <p:spPr>
          <a:xfrm>
            <a:off x="5276538" y="5621311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225DC-D1EE-0648-8498-51046834E6AF}"/>
              </a:ext>
            </a:extLst>
          </p:cNvPr>
          <p:cNvSpPr txBox="1"/>
          <p:nvPr userDrawn="1"/>
        </p:nvSpPr>
        <p:spPr>
          <a:xfrm>
            <a:off x="6325849" y="1618938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EBCA5-1EB9-7849-95AC-59BB03184577}"/>
              </a:ext>
            </a:extLst>
          </p:cNvPr>
          <p:cNvSpPr txBox="1"/>
          <p:nvPr userDrawn="1"/>
        </p:nvSpPr>
        <p:spPr>
          <a:xfrm>
            <a:off x="4796852" y="2218544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l">
              <a:spcBef>
                <a:spcPts val="0"/>
              </a:spcBef>
            </a:pPr>
            <a:endParaRPr lang="en-US" sz="1600" spc="-5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A4AAB15B-ABED-48D1-B5FF-1A62EDC7C1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559" y="2396835"/>
            <a:ext cx="5362405" cy="1145355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>
              <a:defRPr/>
            </a:lvl5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2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/>
              </a:rPr>
              <a:t>Thank You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97EA8E92-6934-4ACA-86C0-965800E5CB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437" y="3793208"/>
            <a:ext cx="6124575" cy="51704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2E2E7B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We Blend in to Create Results that Stand Out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16229D9-01AD-4B16-8F66-D4DADBAE9D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372" y="1200359"/>
            <a:ext cx="2352277" cy="8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26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2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 spc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A94D3-9DBF-BE48-84DA-990636327BFF}"/>
              </a:ext>
            </a:extLst>
          </p:cNvPr>
          <p:cNvSpPr txBox="1"/>
          <p:nvPr userDrawn="1"/>
        </p:nvSpPr>
        <p:spPr>
          <a:xfrm>
            <a:off x="538619" y="-388307"/>
            <a:ext cx="0" cy="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oxima Nova Rg" panose="02000506030000020004" pitchFamily="2" charset="77"/>
              <a:ea typeface="nevis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27E-D131-4997-A76D-ACCED92F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66CAD-0838-43A0-9D83-F659FBA15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3498" y="1438275"/>
            <a:ext cx="10981765" cy="20589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98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2136E50-4F59-3442-A244-5EED01AD3ABD}"/>
              </a:ext>
            </a:extLst>
          </p:cNvPr>
          <p:cNvSpPr txBox="1">
            <a:spLocks/>
          </p:cNvSpPr>
          <p:nvPr userDrawn="1"/>
        </p:nvSpPr>
        <p:spPr>
          <a:xfrm>
            <a:off x="2244515" y="616290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IN-Regular" panose="020B0500000000000000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rPr>
              <a:t>Confidential &amp; Proprietary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401CE2-46A5-4A2A-B915-F905D0A51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C948-A344-491D-8DB0-86668A8521A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76B27B4-7873-43E1-8ECF-DEDBD89C8F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03992" y="6028716"/>
            <a:ext cx="1606556" cy="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0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A498E"/>
          </a:solidFill>
          <a:latin typeface="Proxima Nova Rg" panose="0200050603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2"/>
          </a:solidFill>
          <a:latin typeface="Gotham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2400" kern="1200">
          <a:solidFill>
            <a:schemeClr val="tx2"/>
          </a:solidFill>
          <a:latin typeface="Gotham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Tx/>
        <a:buChar char="-"/>
        <a:defRPr sz="2000" kern="1200">
          <a:solidFill>
            <a:schemeClr val="tx2"/>
          </a:solidFill>
          <a:latin typeface="Gotham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A498E"/>
        </a:buClr>
        <a:buFont typeface="Arial"/>
        <a:buChar char="•"/>
        <a:defRPr sz="1800" kern="1200">
          <a:solidFill>
            <a:schemeClr val="tx2"/>
          </a:solidFill>
          <a:latin typeface="Gotham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32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3696">
          <p15:clr>
            <a:srgbClr val="F26B43"/>
          </p15:clr>
        </p15:guide>
        <p15:guide id="5" orient="horz" pos="864">
          <p15:clr>
            <a:srgbClr val="F26B43"/>
          </p15:clr>
        </p15:guide>
        <p15:guide id="6" pos="408">
          <p15:clr>
            <a:srgbClr val="F26B43"/>
          </p15:clr>
        </p15:guide>
        <p15:guide id="7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7A144D-011B-EC41-8EAC-FB552912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Exploratory Data Analysis</a:t>
            </a:r>
            <a:br>
              <a:rPr lang="en-US" sz="4000" dirty="0"/>
            </a:br>
            <a:r>
              <a:rPr lang="en-US" sz="1400" dirty="0"/>
              <a:t>Meet Paradia, Kristin Chen, Aishwarya Bhangale, Wenxi Li</a:t>
            </a:r>
            <a:br>
              <a:rPr lang="en-US" sz="1400" dirty="0"/>
            </a:br>
            <a:endParaRPr lang="en-US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AF644-AD95-AA46-95FB-83D267293B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2/24/2022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8DBFA3-8168-694C-A8DE-BFB5351D64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NLP COE: Twitter Chatbot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A18D4-9B3B-B940-8859-F8FB46BADF33}"/>
              </a:ext>
            </a:extLst>
          </p:cNvPr>
          <p:cNvSpPr txBox="1"/>
          <p:nvPr/>
        </p:nvSpPr>
        <p:spPr>
          <a:xfrm>
            <a:off x="2655065" y="1410159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1673F-EB47-9442-9AE3-3A2C2718EB30}"/>
              </a:ext>
            </a:extLst>
          </p:cNvPr>
          <p:cNvSpPr txBox="1"/>
          <p:nvPr/>
        </p:nvSpPr>
        <p:spPr>
          <a:xfrm>
            <a:off x="1597446" y="1388125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680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2C881DC7-98F9-4DDE-AB74-84EA6BC5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DBBC0-0619-45BE-B4B0-CCA23F1B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1C948-A344-491D-8DB0-86668A852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E2E7B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E2E7B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B3794-F3D7-4D14-9CEB-4789C3DB3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FE09E-F42F-4834-B1CD-600AB28243F7}"/>
              </a:ext>
            </a:extLst>
          </p:cNvPr>
          <p:cNvSpPr txBox="1"/>
          <p:nvPr/>
        </p:nvSpPr>
        <p:spPr>
          <a:xfrm>
            <a:off x="668751" y="1212573"/>
            <a:ext cx="10793896" cy="4969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895,514 back-and-forth conversation </a:t>
            </a:r>
            <a:endParaRPr lang="en-US" sz="1400" dirty="0"/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794,299 back-and-forth conversation  interacted with companies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r>
              <a:rPr 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@sprintcare is the worst customer service,@115712 Hello! We never like our customers to feel like they are not valued.</a:t>
            </a:r>
          </a:p>
          <a:p>
            <a:pPr algn="l">
              <a:spcBef>
                <a:spcPts val="0"/>
              </a:spcBef>
            </a:pPr>
            <a:r>
              <a:rPr 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@sprintcare is the worst customer service,@115712 I would love the chance to review the account and provide assistance.</a:t>
            </a:r>
          </a:p>
          <a:p>
            <a:pPr algn="l">
              <a:spcBef>
                <a:spcPts val="0"/>
              </a:spcBef>
            </a:pPr>
            <a:r>
              <a:rPr 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@sprintcare is the worst customer service,"@115712 Can you please send us a private message, so that I can gain further details about your account?“</a:t>
            </a:r>
          </a:p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r>
              <a:rPr 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somebody from @VerizonSupport please help </a:t>
            </a:r>
            <a:r>
              <a:rPr lang="en-US" sz="1600" spc="-50" dirty="0" err="1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meeeeee</a:t>
            </a:r>
            <a:r>
              <a:rPr 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 😩😩😩😩 I'm having the worst luck with your customer service,"@115719 Help has arrived! We are sorry to see that you are having trouble. How can we help?^HSB“</a:t>
            </a:r>
          </a:p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r>
              <a:rPr lang="en-US" altLang="ja-JP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amazon</a:t>
            </a:r>
            <a:r>
              <a:rPr lang="ja-JP" alt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の</a:t>
            </a:r>
            <a:r>
              <a:rPr lang="en-US" altLang="ja-JP" sz="1600" spc="-50" dirty="0" err="1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fireTVstick</a:t>
            </a:r>
            <a:r>
              <a:rPr lang="ja-JP" alt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が見れない😢</a:t>
            </a:r>
            <a:r>
              <a:rPr lang="en-US" altLang="ja-JP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,@115770 </a:t>
            </a:r>
            <a:r>
              <a:rPr lang="ja-JP" alt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こんにちは、アマゾン公式です。</a:t>
            </a:r>
            <a:r>
              <a:rPr lang="en-US" altLang="ja-JP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Fire TV Stick</a:t>
            </a:r>
            <a:r>
              <a:rPr lang="ja-JP" altLang="en-US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が見れないというのは、どのような状況でしょうか。一般的なトラブルシューティングを記載したヘルプがございますので、ご参照ください。</a:t>
            </a:r>
            <a:r>
              <a:rPr lang="en-US" altLang="ja-JP" sz="1600" spc="-50" dirty="0">
                <a:solidFill>
                  <a:schemeClr val="tx2"/>
                </a:solidFill>
                <a:latin typeface="Calibri" panose="020F0502020204030204" pitchFamily="34" charset="0"/>
                <a:cs typeface="Segoe UI"/>
              </a:rPr>
              <a:t>https://t.co/2pbG55qJ7h E</a:t>
            </a: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  <a:p>
            <a:pPr algn="l">
              <a:spcBef>
                <a:spcPts val="0"/>
              </a:spcBef>
            </a:pPr>
            <a:endParaRPr lang="en-US" sz="1600" spc="-50" dirty="0">
              <a:solidFill>
                <a:schemeClr val="tx2"/>
              </a:solidFill>
              <a:latin typeface="Calibri" panose="020F050202020403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346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10E5-4C76-4FDD-AC1A-3C6AE62F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   Twitter Agent Description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086D19-869D-48DE-AAD7-472286333BBB}"/>
              </a:ext>
            </a:extLst>
          </p:cNvPr>
          <p:cNvGraphicFramePr>
            <a:graphicFrameLocks noGrp="1"/>
          </p:cNvGraphicFramePr>
          <p:nvPr/>
        </p:nvGraphicFramePr>
        <p:xfrm>
          <a:off x="798286" y="2731795"/>
          <a:ext cx="10678516" cy="326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5">
                  <a:extLst>
                    <a:ext uri="{9D8B030D-6E8A-4147-A177-3AD203B41FA5}">
                      <a16:colId xmlns:a16="http://schemas.microsoft.com/office/drawing/2014/main" val="1838116149"/>
                    </a:ext>
                  </a:extLst>
                </a:gridCol>
                <a:gridCol w="8229231">
                  <a:extLst>
                    <a:ext uri="{9D8B030D-6E8A-4147-A177-3AD203B41FA5}">
                      <a16:colId xmlns:a16="http://schemas.microsoft.com/office/drawing/2014/main" val="1996880395"/>
                    </a:ext>
                  </a:extLst>
                </a:gridCol>
              </a:tblGrid>
              <a:tr h="4670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Business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Agents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498920"/>
                  </a:ext>
                </a:extLst>
              </a:tr>
              <a:tr h="68447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Airline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latin typeface="Calibri"/>
                        </a:rPr>
                        <a:t>AirAsia Support, Delta, 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AmericanAir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, 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SouthwestAir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, 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VirginAtlantic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, 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AlaskaAir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, </a:t>
                      </a:r>
                      <a:r>
                        <a:rPr lang="en-US" sz="1400" b="0" i="0" u="none" strike="noStrike" noProof="0" dirty="0" err="1">
                          <a:latin typeface="Calibri"/>
                        </a:rPr>
                        <a:t>VirginAmerica</a:t>
                      </a:r>
                      <a:r>
                        <a:rPr lang="en-US" sz="1400" b="0" i="0" u="none" strike="noStrike" noProof="0" dirty="0">
                          <a:latin typeface="Calibri"/>
                        </a:rPr>
                        <a:t>, JetBlue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640225"/>
                  </a:ext>
                </a:extLst>
              </a:tr>
              <a:tr h="6844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/>
                        <a:t>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err="1"/>
                        <a:t>AdobeCare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YahooCare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SpotifyCare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AskeBay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DropBoxSupport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AzureSupport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GoDaddyHelp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asksalesforce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GooglePlayMusic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OfficeSupport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TwitterSupport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NortonSupport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SCsupport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AWSSupport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mediatemplehelp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AskTigogh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PandoraSupport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AmazonHelp</a:t>
                      </a:r>
                      <a:endParaRPr lang="en-US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140373"/>
                  </a:ext>
                </a:extLst>
              </a:tr>
              <a:tr h="68447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/>
                        <a:t>Super Market</a:t>
                      </a:r>
                      <a:endParaRPr lang="en-US" sz="18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/>
                        <a:t>Morrisons, Tesco, </a:t>
                      </a:r>
                      <a:r>
                        <a:rPr lang="en-US" sz="1400" err="1"/>
                        <a:t>sainsburys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ArgosHelpers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AskTarget</a:t>
                      </a:r>
                      <a:r>
                        <a:rPr lang="en-US" sz="1400"/>
                        <a:t>, Walmart, </a:t>
                      </a:r>
                      <a:r>
                        <a:rPr lang="en-US" sz="1400" err="1"/>
                        <a:t>AldiUK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604265"/>
                  </a:ext>
                </a:extLst>
              </a:tr>
              <a:tr h="692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dirty="0" err="1"/>
                        <a:t>Nationalrailenq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AskLyft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UPSHelp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VirginTrains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GWRHelp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TfL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LondonMidland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3911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3992A7-5091-42AA-8D4C-7317336DD6C5}"/>
              </a:ext>
            </a:extLst>
          </p:cNvPr>
          <p:cNvSpPr txBox="1"/>
          <p:nvPr/>
        </p:nvSpPr>
        <p:spPr>
          <a:xfrm>
            <a:off x="836645" y="1857828"/>
            <a:ext cx="107778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With </a:t>
            </a:r>
            <a:r>
              <a:rPr lang="en-US" sz="2000">
                <a:latin typeface="Calibri"/>
                <a:cs typeface="Calibri"/>
              </a:rPr>
              <a:t>1.5MM total responses sent by Twitter agents and 1.27MM total responses received, following is a table showing agents classified into various businesses.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A5E37-2715-4A3C-B124-DE7889120D46}"/>
              </a:ext>
            </a:extLst>
          </p:cNvPr>
          <p:cNvSpPr txBox="1"/>
          <p:nvPr/>
        </p:nvSpPr>
        <p:spPr>
          <a:xfrm>
            <a:off x="730704" y="6002499"/>
            <a:ext cx="10617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>
                <a:cs typeface="Calibri"/>
              </a:rPr>
              <a:t>*Additional business include Beauty, Education, Clothing, Electronics, Finance, Food, Gaming, Hotel and Rentals</a:t>
            </a:r>
          </a:p>
        </p:txBody>
      </p:sp>
    </p:spTree>
    <p:extLst>
      <p:ext uri="{BB962C8B-B14F-4D97-AF65-F5344CB8AC3E}">
        <p14:creationId xmlns:p14="http://schemas.microsoft.com/office/powerpoint/2010/main" val="90711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10E5-4C76-4FDD-AC1A-3C6AE62F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27" y="31328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Most Frequently Used Words By Customers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D4231B-403A-4964-A6D1-F0424E95D3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347" y="2026816"/>
          <a:ext cx="11396849" cy="383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460">
                  <a:extLst>
                    <a:ext uri="{9D8B030D-6E8A-4147-A177-3AD203B41FA5}">
                      <a16:colId xmlns:a16="http://schemas.microsoft.com/office/drawing/2014/main" val="2873182320"/>
                    </a:ext>
                  </a:extLst>
                </a:gridCol>
                <a:gridCol w="1287792">
                  <a:extLst>
                    <a:ext uri="{9D8B030D-6E8A-4147-A177-3AD203B41FA5}">
                      <a16:colId xmlns:a16="http://schemas.microsoft.com/office/drawing/2014/main" val="213953445"/>
                    </a:ext>
                  </a:extLst>
                </a:gridCol>
                <a:gridCol w="1233562">
                  <a:extLst>
                    <a:ext uri="{9D8B030D-6E8A-4147-A177-3AD203B41FA5}">
                      <a16:colId xmlns:a16="http://schemas.microsoft.com/office/drawing/2014/main" val="2373471290"/>
                    </a:ext>
                  </a:extLst>
                </a:gridCol>
                <a:gridCol w="1424607">
                  <a:extLst>
                    <a:ext uri="{9D8B030D-6E8A-4147-A177-3AD203B41FA5}">
                      <a16:colId xmlns:a16="http://schemas.microsoft.com/office/drawing/2014/main" val="2837372278"/>
                    </a:ext>
                  </a:extLst>
                </a:gridCol>
                <a:gridCol w="1424607">
                  <a:extLst>
                    <a:ext uri="{9D8B030D-6E8A-4147-A177-3AD203B41FA5}">
                      <a16:colId xmlns:a16="http://schemas.microsoft.com/office/drawing/2014/main" val="2760074377"/>
                    </a:ext>
                  </a:extLst>
                </a:gridCol>
                <a:gridCol w="1424607">
                  <a:extLst>
                    <a:ext uri="{9D8B030D-6E8A-4147-A177-3AD203B41FA5}">
                      <a16:colId xmlns:a16="http://schemas.microsoft.com/office/drawing/2014/main" val="3476229134"/>
                    </a:ext>
                  </a:extLst>
                </a:gridCol>
                <a:gridCol w="1424607">
                  <a:extLst>
                    <a:ext uri="{9D8B030D-6E8A-4147-A177-3AD203B41FA5}">
                      <a16:colId xmlns:a16="http://schemas.microsoft.com/office/drawing/2014/main" val="4108475083"/>
                    </a:ext>
                  </a:extLst>
                </a:gridCol>
                <a:gridCol w="1424607">
                  <a:extLst>
                    <a:ext uri="{9D8B030D-6E8A-4147-A177-3AD203B41FA5}">
                      <a16:colId xmlns:a16="http://schemas.microsoft.com/office/drawing/2014/main" val="4079887851"/>
                    </a:ext>
                  </a:extLst>
                </a:gridCol>
              </a:tblGrid>
              <a:tr h="440652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Agent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Responses Sent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Responses Received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Most Common Words Used By Customer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669186941"/>
                  </a:ext>
                </a:extLst>
              </a:tr>
              <a:tr h="3738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1st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2nd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3rd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4th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5th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398851"/>
                  </a:ext>
                </a:extLst>
              </a:tr>
              <a:tr h="587536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Sprintcare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22,381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13,876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phone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bill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account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upgrade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846101"/>
                  </a:ext>
                </a:extLst>
              </a:tr>
              <a:tr h="614243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ChipotleTweets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18,749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21,593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burrito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queso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bowl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chip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359831"/>
                  </a:ext>
                </a:extLst>
              </a:tr>
              <a:tr h="587536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XboxSupport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24,557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28,083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update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account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live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console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467"/>
                  </a:ext>
                </a:extLst>
              </a:tr>
              <a:tr h="61424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JetBlue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8,020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9,475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delay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book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bag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cancel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19195"/>
                  </a:ext>
                </a:extLst>
              </a:tr>
              <a:tr h="61424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AskPayPal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11,298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10,164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account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money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bank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card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hold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73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11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2C881DC7-98F9-4DDE-AB74-84EA6BC5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DBBC0-0619-45BE-B4B0-CCA23F1B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1C948-A344-491D-8DB0-86668A852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E2E7B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E2E7B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80B85-2238-4C40-BA0D-238EDFA6D301}"/>
              </a:ext>
            </a:extLst>
          </p:cNvPr>
          <p:cNvSpPr txBox="1"/>
          <p:nvPr/>
        </p:nvSpPr>
        <p:spPr>
          <a:xfrm>
            <a:off x="566229" y="1304366"/>
            <a:ext cx="3024524" cy="4047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Filtered top 20 companies with maximum tweets (to and from customers)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Performed sentiment analysis on the tweets by customers and responses by agents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Negative statement: -1 to -0.36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Neutral statement: -0.35 to 0.33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Positive statement: 0.34 to 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39FAF">
                  <a:lumMod val="10000"/>
                </a:srgbClr>
              </a:solidFill>
              <a:effectLst/>
              <a:uLnTx/>
              <a:uFillTx/>
              <a:latin typeface="News Gothic MT" panose="020B0503020103020203" pitchFamily="34" charset="0"/>
              <a:ea typeface="+mn-ea"/>
              <a:cs typeface="+mn-cs"/>
            </a:endParaRPr>
          </a:p>
        </p:txBody>
      </p:sp>
      <p:graphicFrame>
        <p:nvGraphicFramePr>
          <p:cNvPr id="45" name="Content Placeholder 8">
            <a:extLst>
              <a:ext uri="{FF2B5EF4-FFF2-40B4-BE49-F238E27FC236}">
                <a16:creationId xmlns:a16="http://schemas.microsoft.com/office/drawing/2014/main" id="{0BC82D22-A842-473D-8D72-B1AEC126033F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841678534"/>
              </p:ext>
            </p:extLst>
          </p:nvPr>
        </p:nvGraphicFramePr>
        <p:xfrm>
          <a:off x="4450073" y="1304366"/>
          <a:ext cx="6903727" cy="4034348"/>
        </p:xfrm>
        <a:graphic>
          <a:graphicData uri="http://schemas.openxmlformats.org/drawingml/2006/table">
            <a:tbl>
              <a:tblPr/>
              <a:tblGrid>
                <a:gridCol w="1535915">
                  <a:extLst>
                    <a:ext uri="{9D8B030D-6E8A-4147-A177-3AD203B41FA5}">
                      <a16:colId xmlns:a16="http://schemas.microsoft.com/office/drawing/2014/main" val="3270820167"/>
                    </a:ext>
                  </a:extLst>
                </a:gridCol>
                <a:gridCol w="955611">
                  <a:extLst>
                    <a:ext uri="{9D8B030D-6E8A-4147-A177-3AD203B41FA5}">
                      <a16:colId xmlns:a16="http://schemas.microsoft.com/office/drawing/2014/main" val="1993610105"/>
                    </a:ext>
                  </a:extLst>
                </a:gridCol>
                <a:gridCol w="833660">
                  <a:extLst>
                    <a:ext uri="{9D8B030D-6E8A-4147-A177-3AD203B41FA5}">
                      <a16:colId xmlns:a16="http://schemas.microsoft.com/office/drawing/2014/main" val="2812262128"/>
                    </a:ext>
                  </a:extLst>
                </a:gridCol>
                <a:gridCol w="894635">
                  <a:extLst>
                    <a:ext uri="{9D8B030D-6E8A-4147-A177-3AD203B41FA5}">
                      <a16:colId xmlns:a16="http://schemas.microsoft.com/office/drawing/2014/main" val="133253064"/>
                    </a:ext>
                  </a:extLst>
                </a:gridCol>
                <a:gridCol w="955611">
                  <a:extLst>
                    <a:ext uri="{9D8B030D-6E8A-4147-A177-3AD203B41FA5}">
                      <a16:colId xmlns:a16="http://schemas.microsoft.com/office/drawing/2014/main" val="3924964053"/>
                    </a:ext>
                  </a:extLst>
                </a:gridCol>
                <a:gridCol w="833660">
                  <a:extLst>
                    <a:ext uri="{9D8B030D-6E8A-4147-A177-3AD203B41FA5}">
                      <a16:colId xmlns:a16="http://schemas.microsoft.com/office/drawing/2014/main" val="2559310311"/>
                    </a:ext>
                  </a:extLst>
                </a:gridCol>
                <a:gridCol w="894635">
                  <a:extLst>
                    <a:ext uri="{9D8B030D-6E8A-4147-A177-3AD203B41FA5}">
                      <a16:colId xmlns:a16="http://schemas.microsoft.com/office/drawing/2014/main" val="61828034"/>
                    </a:ext>
                  </a:extLst>
                </a:gridCol>
              </a:tblGrid>
              <a:tr h="454244">
                <a:tc rowSpan="2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488" marR="140488" marT="70244" marB="7024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 to customer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488" marR="140488" marT="70244" marB="7024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tweet to agent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0488" marR="140488" marT="70244" marB="70244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3574"/>
                  </a:ext>
                </a:extLst>
              </a:tr>
              <a:tr h="3254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29308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Southwest Air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8.31%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29.81%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61.88%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12.77%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41.42%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45.81%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547447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Delta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7.78%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39.33%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52.90%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14.03%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45.93%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40.03%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05958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Spotify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42.17%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54.99%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9.95%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54.46%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35.60%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623453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Chipotle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9.44%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55.75%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34.81%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17.13%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48.74%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34.14%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873606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Air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39.09%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54.55%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19.53%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46.54%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33.94%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56778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22.55%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74.91%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11.32%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54.85%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33.82%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88937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Lyft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3.88%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62.14%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33.98%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15.97%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55.05%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28.98%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8683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PlayStation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10.54%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53.54%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35.92%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16.18%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56.03%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27.79%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17899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8.88%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56.18%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34.94%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61.12%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25.56%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658052"/>
                  </a:ext>
                </a:extLst>
              </a:tr>
              <a:tr h="32546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30.91%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68.30%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19.47%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57.69%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22.84%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707" marR="11707" marT="117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307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15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2C881DC7-98F9-4DDE-AB74-84EA6BC5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Apple negative user tweets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DBBC0-0619-45BE-B4B0-CCA23F1B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1C948-A344-491D-8DB0-86668A852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E2E7B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E2E7B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80B85-2238-4C40-BA0D-238EDFA6D301}"/>
              </a:ext>
            </a:extLst>
          </p:cNvPr>
          <p:cNvSpPr txBox="1"/>
          <p:nvPr/>
        </p:nvSpPr>
        <p:spPr>
          <a:xfrm>
            <a:off x="566229" y="1304366"/>
            <a:ext cx="3024524" cy="4047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39FAF">
                  <a:lumMod val="10000"/>
                </a:srgbClr>
              </a:solidFill>
              <a:effectLst/>
              <a:uLnTx/>
              <a:uFillTx/>
              <a:latin typeface="News Gothic MT" panose="020B0503020103020203" pitchFamily="34" charset="0"/>
              <a:ea typeface="+mn-ea"/>
              <a:cs typeface="+mn-cs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A9B96-ECDE-4551-9850-8BDEA6E4C0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5852160" y="0"/>
            <a:ext cx="5695834" cy="6858000"/>
          </a:xfrm>
        </p:spPr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46B4BEC9-3853-4F86-BEEA-F184E99B5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917574"/>
              </p:ext>
            </p:extLst>
          </p:nvPr>
        </p:nvGraphicFramePr>
        <p:xfrm>
          <a:off x="7141669" y="1304367"/>
          <a:ext cx="4071718" cy="407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28">
                  <a:extLst>
                    <a:ext uri="{9D8B030D-6E8A-4147-A177-3AD203B41FA5}">
                      <a16:colId xmlns:a16="http://schemas.microsoft.com/office/drawing/2014/main" val="3034941742"/>
                    </a:ext>
                  </a:extLst>
                </a:gridCol>
                <a:gridCol w="2033390">
                  <a:extLst>
                    <a:ext uri="{9D8B030D-6E8A-4147-A177-3AD203B41FA5}">
                      <a16:colId xmlns:a16="http://schemas.microsoft.com/office/drawing/2014/main" val="3958850280"/>
                    </a:ext>
                  </a:extLst>
                </a:gridCol>
              </a:tblGrid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02439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09763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34584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 err="1"/>
                        <a:t>iphone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63604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 err="1"/>
                        <a:t>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62909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11931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63603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 err="1"/>
                        <a:t>tco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3457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57842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76025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crash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64475"/>
                  </a:ext>
                </a:extLst>
              </a:tr>
            </a:tbl>
          </a:graphicData>
        </a:graphic>
      </p:graphicFrame>
      <p:pic>
        <p:nvPicPr>
          <p:cNvPr id="9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9220E84-C10E-4979-8C42-E75D1E9CF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6" y="1304366"/>
            <a:ext cx="4071717" cy="40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2C881DC7-98F9-4DDE-AB74-84EA6BC5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Chipotle negative user tweets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DBBC0-0619-45BE-B4B0-CCA23F1B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1C948-A344-491D-8DB0-86668A852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E2E7B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E2E7B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80B85-2238-4C40-BA0D-238EDFA6D301}"/>
              </a:ext>
            </a:extLst>
          </p:cNvPr>
          <p:cNvSpPr txBox="1"/>
          <p:nvPr/>
        </p:nvSpPr>
        <p:spPr>
          <a:xfrm>
            <a:off x="566229" y="1304366"/>
            <a:ext cx="3024524" cy="4047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39FAF">
                  <a:lumMod val="10000"/>
                </a:srgbClr>
              </a:solidFill>
              <a:effectLst/>
              <a:uLnTx/>
              <a:uFillTx/>
              <a:latin typeface="News Gothic MT" panose="020B0503020103020203" pitchFamily="34" charset="0"/>
              <a:ea typeface="+mn-ea"/>
              <a:cs typeface="+mn-cs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037E2C6-1A33-4502-A16B-2AA7552A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6" y="1304366"/>
            <a:ext cx="4094492" cy="407171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F06CF80-F9C3-4DC1-B6E3-E16230FE0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5742432" y="0"/>
            <a:ext cx="6449564" cy="6858000"/>
          </a:xfrm>
        </p:spPr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8C7AF6E-843B-4347-ABA5-A81AA4FC3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346007"/>
              </p:ext>
            </p:extLst>
          </p:nvPr>
        </p:nvGraphicFramePr>
        <p:xfrm>
          <a:off x="7282082" y="1292413"/>
          <a:ext cx="4071718" cy="407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481">
                  <a:extLst>
                    <a:ext uri="{9D8B030D-6E8A-4147-A177-3AD203B41FA5}">
                      <a16:colId xmlns:a16="http://schemas.microsoft.com/office/drawing/2014/main" val="3034941742"/>
                    </a:ext>
                  </a:extLst>
                </a:gridCol>
                <a:gridCol w="2028237">
                  <a:extLst>
                    <a:ext uri="{9D8B030D-6E8A-4147-A177-3AD203B41FA5}">
                      <a16:colId xmlns:a16="http://schemas.microsoft.com/office/drawing/2014/main" val="3958850280"/>
                    </a:ext>
                  </a:extLst>
                </a:gridCol>
              </a:tblGrid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02439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09763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queso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34584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63604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bowl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62909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burrito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11931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63603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3457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57842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76025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925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2C881DC7-98F9-4DDE-AB74-84EA6BC5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06" y="639830"/>
            <a:ext cx="10981765" cy="6645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Southwest Airline positive user tweets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DBBC0-0619-45BE-B4B0-CCA23F1B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1C948-A344-491D-8DB0-86668A852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E2E7B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2E2E7B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80B85-2238-4C40-BA0D-238EDFA6D301}"/>
              </a:ext>
            </a:extLst>
          </p:cNvPr>
          <p:cNvSpPr txBox="1"/>
          <p:nvPr/>
        </p:nvSpPr>
        <p:spPr>
          <a:xfrm>
            <a:off x="566229" y="1304366"/>
            <a:ext cx="3024524" cy="40478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39FAF">
                  <a:lumMod val="10000"/>
                </a:srgbClr>
              </a:solidFill>
              <a:effectLst/>
              <a:uLnTx/>
              <a:uFillTx/>
              <a:latin typeface="News Gothic MT" panose="020B0503020103020203" pitchFamily="34" charset="0"/>
              <a:ea typeface="+mn-ea"/>
              <a:cs typeface="+mn-cs"/>
            </a:endParaRPr>
          </a:p>
        </p:txBody>
      </p:sp>
      <p:pic>
        <p:nvPicPr>
          <p:cNvPr id="7" name="Picture 6" descr="A picture containing text, newspaper, accessory&#10;&#10;Description automatically generated">
            <a:extLst>
              <a:ext uri="{FF2B5EF4-FFF2-40B4-BE49-F238E27FC236}">
                <a16:creationId xmlns:a16="http://schemas.microsoft.com/office/drawing/2014/main" id="{F339ACAE-9A72-4675-99F4-970CA2715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06" y="1304366"/>
            <a:ext cx="4094492" cy="4071716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AD5623-CD24-435C-9463-A79DEA16DA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6096000" y="0"/>
            <a:ext cx="6095996" cy="6858000"/>
          </a:xfrm>
        </p:spPr>
      </p:sp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A140A5A4-3EA0-4BA3-B0B1-8DB581D0B6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186074"/>
              </p:ext>
            </p:extLst>
          </p:nvPr>
        </p:nvGraphicFramePr>
        <p:xfrm>
          <a:off x="7476276" y="1304366"/>
          <a:ext cx="4071718" cy="407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481">
                  <a:extLst>
                    <a:ext uri="{9D8B030D-6E8A-4147-A177-3AD203B41FA5}">
                      <a16:colId xmlns:a16="http://schemas.microsoft.com/office/drawing/2014/main" val="3034941742"/>
                    </a:ext>
                  </a:extLst>
                </a:gridCol>
                <a:gridCol w="2028237">
                  <a:extLst>
                    <a:ext uri="{9D8B030D-6E8A-4147-A177-3AD203B41FA5}">
                      <a16:colId xmlns:a16="http://schemas.microsoft.com/office/drawing/2014/main" val="3958850280"/>
                    </a:ext>
                  </a:extLst>
                </a:gridCol>
              </a:tblGrid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02439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thank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4,570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09763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flight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434584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63604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262909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love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11931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great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263603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3457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57842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476025"/>
                  </a:ext>
                </a:extLst>
              </a:tr>
              <a:tr h="370156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7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5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FFA3-8E1E-4511-B20B-7752C856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C1F59-A2DC-47DF-BFCC-C8793946BC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EC116-F9EE-4883-AF10-2A5B3806A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75E38-4B96-4167-837C-74479984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1C948-A344-491D-8DB0-86668A8521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Slide">
  <a:themeElements>
    <a:clrScheme name="Custom 1">
      <a:dk1>
        <a:srgbClr val="2E2E7B"/>
      </a:dk1>
      <a:lt1>
        <a:srgbClr val="FFFFFF"/>
      </a:lt1>
      <a:dk2>
        <a:srgbClr val="000000"/>
      </a:dk2>
      <a:lt2>
        <a:srgbClr val="739FAF"/>
      </a:lt2>
      <a:accent1>
        <a:srgbClr val="1F95D9"/>
      </a:accent1>
      <a:accent2>
        <a:srgbClr val="11B7BF"/>
      </a:accent2>
      <a:accent3>
        <a:srgbClr val="0E0E47"/>
      </a:accent3>
      <a:accent4>
        <a:srgbClr val="054F6E"/>
      </a:accent4>
      <a:accent5>
        <a:srgbClr val="093E7D"/>
      </a:accent5>
      <a:accent6>
        <a:srgbClr val="B5B5F1"/>
      </a:accent6>
      <a:hlink>
        <a:srgbClr val="9EF8E5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t">
        <a:noAutofit/>
      </a:bodyPr>
      <a:lstStyle>
        <a:defPPr algn="l">
          <a:spcBef>
            <a:spcPts val="0"/>
          </a:spcBef>
          <a:defRPr sz="1600" spc="-50" dirty="0">
            <a:solidFill>
              <a:schemeClr val="tx2"/>
            </a:solidFill>
            <a:latin typeface="Calibri" panose="020F0502020204030204" pitchFamily="34" charset="0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end360 template 7.28" id="{A4E9A9BF-FE2D-4277-B45D-3614D43076B1}" vid="{1F8C44F3-AA41-4D79-8675-A6BA043B76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2E2E7B"/>
    </a:dk1>
    <a:lt1>
      <a:srgbClr val="FFFFFF"/>
    </a:lt1>
    <a:dk2>
      <a:srgbClr val="000000"/>
    </a:dk2>
    <a:lt2>
      <a:srgbClr val="739FAF"/>
    </a:lt2>
    <a:accent1>
      <a:srgbClr val="1F95D9"/>
    </a:accent1>
    <a:accent2>
      <a:srgbClr val="11B7BF"/>
    </a:accent2>
    <a:accent3>
      <a:srgbClr val="0E0E47"/>
    </a:accent3>
    <a:accent4>
      <a:srgbClr val="054F6E"/>
    </a:accent4>
    <a:accent5>
      <a:srgbClr val="093E7D"/>
    </a:accent5>
    <a:accent6>
      <a:srgbClr val="B5B5F1"/>
    </a:accent6>
    <a:hlink>
      <a:srgbClr val="9EF8E5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2E2E7B"/>
    </a:dk1>
    <a:lt1>
      <a:srgbClr val="FFFFFF"/>
    </a:lt1>
    <a:dk2>
      <a:srgbClr val="000000"/>
    </a:dk2>
    <a:lt2>
      <a:srgbClr val="739FAF"/>
    </a:lt2>
    <a:accent1>
      <a:srgbClr val="1F95D9"/>
    </a:accent1>
    <a:accent2>
      <a:srgbClr val="11B7BF"/>
    </a:accent2>
    <a:accent3>
      <a:srgbClr val="0E0E47"/>
    </a:accent3>
    <a:accent4>
      <a:srgbClr val="054F6E"/>
    </a:accent4>
    <a:accent5>
      <a:srgbClr val="093E7D"/>
    </a:accent5>
    <a:accent6>
      <a:srgbClr val="B5B5F1"/>
    </a:accent6>
    <a:hlink>
      <a:srgbClr val="9EF8E5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2E2E7B"/>
    </a:dk1>
    <a:lt1>
      <a:srgbClr val="FFFFFF"/>
    </a:lt1>
    <a:dk2>
      <a:srgbClr val="000000"/>
    </a:dk2>
    <a:lt2>
      <a:srgbClr val="739FAF"/>
    </a:lt2>
    <a:accent1>
      <a:srgbClr val="1F95D9"/>
    </a:accent1>
    <a:accent2>
      <a:srgbClr val="11B7BF"/>
    </a:accent2>
    <a:accent3>
      <a:srgbClr val="0E0E47"/>
    </a:accent3>
    <a:accent4>
      <a:srgbClr val="054F6E"/>
    </a:accent4>
    <a:accent5>
      <a:srgbClr val="093E7D"/>
    </a:accent5>
    <a:accent6>
      <a:srgbClr val="B5B5F1"/>
    </a:accent6>
    <a:hlink>
      <a:srgbClr val="9EF8E5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rgbClr val="2E2E7B"/>
    </a:dk1>
    <a:lt1>
      <a:srgbClr val="FFFFFF"/>
    </a:lt1>
    <a:dk2>
      <a:srgbClr val="000000"/>
    </a:dk2>
    <a:lt2>
      <a:srgbClr val="739FAF"/>
    </a:lt2>
    <a:accent1>
      <a:srgbClr val="1F95D9"/>
    </a:accent1>
    <a:accent2>
      <a:srgbClr val="11B7BF"/>
    </a:accent2>
    <a:accent3>
      <a:srgbClr val="0E0E47"/>
    </a:accent3>
    <a:accent4>
      <a:srgbClr val="054F6E"/>
    </a:accent4>
    <a:accent5>
      <a:srgbClr val="093E7D"/>
    </a:accent5>
    <a:accent6>
      <a:srgbClr val="B5B5F1"/>
    </a:accent6>
    <a:hlink>
      <a:srgbClr val="9EF8E5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728</Words>
  <Application>Microsoft Office PowerPoint</Application>
  <PresentationFormat>Widescreen</PresentationFormat>
  <Paragraphs>238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Gotham Regular</vt:lpstr>
      <vt:lpstr>News Gothic MT</vt:lpstr>
      <vt:lpstr>Proxima Nova Rg</vt:lpstr>
      <vt:lpstr>Blank Slide</vt:lpstr>
      <vt:lpstr>Exploratory Data Analysis Meet Paradia, Kristin Chen, Aishwarya Bhangale, Wenxi Li </vt:lpstr>
      <vt:lpstr>Training Data</vt:lpstr>
      <vt:lpstr>    Twitter Agent Description</vt:lpstr>
      <vt:lpstr>Most Frequently Used Words By Customers</vt:lpstr>
      <vt:lpstr>Sentiment Analysis</vt:lpstr>
      <vt:lpstr>Apple negative user tweets</vt:lpstr>
      <vt:lpstr>Chipotle negative user tweets</vt:lpstr>
      <vt:lpstr>Southwest Airline positive user tweets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Meet Paradia</dc:title>
  <dc:creator>Meet Paradia</dc:creator>
  <cp:lastModifiedBy>Kristin Chen</cp:lastModifiedBy>
  <cp:revision>7</cp:revision>
  <dcterms:created xsi:type="dcterms:W3CDTF">2022-02-23T20:57:16Z</dcterms:created>
  <dcterms:modified xsi:type="dcterms:W3CDTF">2022-02-24T15:05:31Z</dcterms:modified>
</cp:coreProperties>
</file>