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0" r:id="rId6"/>
    <p:sldId id="266" r:id="rId7"/>
    <p:sldId id="274" r:id="rId8"/>
    <p:sldId id="273" r:id="rId9"/>
    <p:sldId id="269" r:id="rId10"/>
    <p:sldId id="271" r:id="rId11"/>
    <p:sldId id="27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83E86-98D3-4103-87BC-52B162990F0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47240-FA7B-4CF0-A523-2A344270A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over GM as there exists the potential of counterproductive variance due to low co-occurrences for larger values of 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Instead of n-gram precision, uses the information gain from each n-gram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More reliable and better quality than bleu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is scaled by total number of generated tokens to avoid favoring long sentences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is scaled by total number of generated tokens to avoid favoring long sentences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47240-FA7B-4CF0-A523-2A344270A9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90F-12A5-4AEC-9E5F-0E0D688C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011B-142D-492A-A2D9-67E24F7D3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E3CD-DEF2-48EF-9838-FDAEF2F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0C4D-CF74-4687-AD04-5AE501AE6CB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ED8A-9580-496F-B0CD-52FFB9CD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61C-32B5-43E7-AF95-4572021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C26-8943-4E7C-9E41-616C61C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A3885-49C3-4661-A72C-2938B8D5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290A-45CC-4D98-94BD-6F2E278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117-B9D9-486A-A5B0-97C2436F48C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22B4-0500-4130-9806-F4502526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A0AD-4423-42C6-A22A-D5982DE8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3D3AA-FE79-4055-90AA-FDA806413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2518-1F4A-45EC-A4C0-2B12CD08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3855-FFA8-45C6-95E6-60C110A7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0A4F-BCF5-46A0-83C9-9B1B5065C4A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B77C-F510-4501-882F-FDCA74A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76F-3FA4-43CA-8413-B850BF45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5CC-D35F-4009-B86B-D46421CD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2E21-9313-435D-B1C2-C96C34B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0759-BE7A-4EA7-ADBE-7EAA8DD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D778-E55E-4DB2-B0A3-A07B35390CE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703F-A9A1-4346-8000-8D6DE0D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2276-1E06-49E6-AA74-C33FAB53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8E64-9AE0-47BE-BB20-F77A8E7A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FBD1-C0E8-4DAF-9D20-CE2734C2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D18B-336A-4D40-95B1-9F3EF82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D7C6-3A25-4FFE-938A-D4FB7200C9D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02BC-7558-404B-8158-F3907CCB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08C7-E273-45C4-A451-C8EFBAC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2D5-7648-4688-A5AF-4EFB5EB6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BFBA-1C1F-4FB1-839D-525BE4648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ADE79-0671-41B8-8F0F-20DBA4F2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2A25-E6C5-48AB-AC38-6013723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F43-EEA3-45F9-8855-0EF262513405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C9E4-D062-408E-9E37-7BE4F9B3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086F-22E0-4CA4-B218-DE803F97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1798-4B1E-4E6B-B837-31605ACA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C0F9-38B8-40DE-BACB-A215F0387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3384-ADE0-4EE7-BAD7-039BA79F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9A737-865B-40E9-AA94-42EB66EF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38FAA-485A-449F-B600-5C63EAD32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1686D-0DAA-4A81-9FC5-2025692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0D99-081C-4D10-9DC3-352179171829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7388-2FC7-47E7-B46A-9795BA85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D3156-A1C1-4956-825E-2CBE1918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2332-89D9-4C82-A633-4CC0360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95580-AA44-4459-A1FD-C43EAE6A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38F6-62BA-4CBB-904B-5222148AED49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9978E-6974-4D5C-9EFC-FA1DDC64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C870-07DA-4385-89B9-6B392BA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0374E-4715-4F41-8469-E6A1E03F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34D-8643-4DD3-84A8-50868C0B78DE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58B2-C915-4C61-A418-A1A97E1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0A98B-1722-401B-ABF0-7DF51B5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C686-F42F-4BCF-B414-1D17BFCA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C3A8-E29A-44F6-AA8F-BCD5E480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0541-19F5-44B6-A282-D48BCCFE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50B7-AE67-44E2-80D7-1636218C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0AD8-1404-48A3-B6F1-2A9BB72CF2A6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7866-452B-4AB7-BBE0-9F597E38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931B-96B3-428B-B4BF-D6D95807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274-9169-4FC5-B0E2-13D7BC1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91CC-F7E1-4379-87A7-D72307B5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ECD4-15D9-4C92-A1CA-D48449A4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000F-C6A2-4DB0-AA92-AC6E0D2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215D-6D45-406C-B203-3179999A5D76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93A0-BA40-428A-9A98-0B99A1C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1A2A-B6BE-4E6E-B2B6-68F86A83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DF1D9-644C-4350-B699-6B31572F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2603-1177-4455-9ED8-14053171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DEBC-3F9F-419F-B902-41243C8BF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B81C-97DA-4D83-B2BD-E2953548DE3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B54F-AAE6-424E-9BEC-21C7F393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1977-3377-418D-9DD5-218206C8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erplexity-in-language-models-87a196019a94" TargetMode="External"/><Relationship Id="rId2" Type="http://schemas.openxmlformats.org/officeDocument/2006/relationships/hyperlink" Target="https://www.surgehq.ai/blog/how-good-is-your-chatbot-an-introduction-to-perplexity-in-nl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towardsdatascience.com/the-relationship-between-perplexity-and-entropy-in-nlp-f81888775cc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0.0305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paddlenlp.readthedocs.io/en/latest/source/paddlenlp.metrics.distinct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0/11/entropy-a-key-concept-for-all-data-science-beginners/" TargetMode="External"/><Relationship Id="rId13" Type="http://schemas.openxmlformats.org/officeDocument/2006/relationships/hyperlink" Target="https://arxiv.org/pdf/1510.03055.pdf" TargetMode="External"/><Relationship Id="rId3" Type="http://schemas.openxmlformats.org/officeDocument/2006/relationships/hyperlink" Target="https://www.nltk.org/_modules/nltk/translate/nist_score.html" TargetMode="External"/><Relationship Id="rId7" Type="http://schemas.openxmlformats.org/officeDocument/2006/relationships/hyperlink" Target="https://www.surgehq.ai/blog/how-good-is-your-chatbot-an-introduction-to-perplexity-in-nlp" TargetMode="External"/><Relationship Id="rId12" Type="http://schemas.openxmlformats.org/officeDocument/2006/relationships/hyperlink" Target="https://paddlenlp.readthedocs.io/en/latest/source/paddlenlp.metrics.distinct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arxiv.org/pdf/2008.1200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perplexity-in-language-models-87a196019a94" TargetMode="External"/><Relationship Id="rId11" Type="http://schemas.openxmlformats.org/officeDocument/2006/relationships/hyperlink" Target="https://github.com/neural-dialogue-metrics/Distinct-N/blob/master/distinct_n/metrics.py" TargetMode="External"/><Relationship Id="rId5" Type="http://schemas.openxmlformats.org/officeDocument/2006/relationships/hyperlink" Target="https://aclanthology.org/www.mt-archive.info/HLT-2002-Doddington.pdf" TargetMode="External"/><Relationship Id="rId15" Type="http://schemas.openxmlformats.org/officeDocument/2006/relationships/hyperlink" Target="https://towardsdatascience.com/evaluation-metrics-assessing-the-quality-of-nlg-outputs-39749a115ff3" TargetMode="External"/><Relationship Id="rId10" Type="http://schemas.openxmlformats.org/officeDocument/2006/relationships/hyperlink" Target="https://paddlenlp.readthedocs.io/en/latest/source/paddlenlp.metrics.perplexity.html" TargetMode="External"/><Relationship Id="rId4" Type="http://schemas.openxmlformats.org/officeDocument/2006/relationships/hyperlink" Target="https://www2.spsc.tugraz.at/www-archive/AdvancedSignalProcessing/WS06-MachineTranslation/MTEvaluation_Sakir.pdf" TargetMode="External"/><Relationship Id="rId9" Type="http://schemas.openxmlformats.org/officeDocument/2006/relationships/hyperlink" Target="https://medium.com/@oberoiheman/building-a-generative-chat-bot-using-deep-learning-and-nlp-3b6e09d45fe9" TargetMode="External"/><Relationship Id="rId14" Type="http://schemas.openxmlformats.org/officeDocument/2006/relationships/hyperlink" Target="https://arxiv.org/ftp/arxiv/papers/1601/1601.0278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U" TargetMode="External"/><Relationship Id="rId2" Type="http://schemas.openxmlformats.org/officeDocument/2006/relationships/hyperlink" Target="https://github.com/gcunhase/NLPMetrics/blob/master/notebooks/bleu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MshhnrEXlg" TargetMode="External"/><Relationship Id="rId2" Type="http://schemas.openxmlformats.org/officeDocument/2006/relationships/hyperlink" Target="https://towardsdatascience.com/the-ultimate-performance-metric-in-nlp-111df6c6446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FqQbrlEh_b0" TargetMode="External"/><Relationship Id="rId4" Type="http://schemas.openxmlformats.org/officeDocument/2006/relationships/hyperlink" Target="https://en.wikipedia.org/wiki/METE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sl.anthropomatik.kit.edu/pdf/Zhang2004.pdf" TargetMode="External"/><Relationship Id="rId2" Type="http://schemas.openxmlformats.org/officeDocument/2006/relationships/hyperlink" Target="https://www2.spsc.tugraz.at/www-archive/AdvancedSignalProcessing/WS06-MachineTranslation/MTEvaluation_Saki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ftp/arxiv/papers/1601/1601.02789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255-6B50-4588-9652-19340DD94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Metrics for Machine Translation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584F-0435-42FB-AD88-5B6042AA6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 COE Internal updates</a:t>
            </a:r>
          </a:p>
          <a:p>
            <a:r>
              <a:rPr lang="en-US" dirty="0"/>
              <a:t>3/22/2022</a:t>
            </a:r>
          </a:p>
          <a:p>
            <a:r>
              <a:rPr lang="en-US" dirty="0"/>
              <a:t>Meet Paradia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6CA0-29DB-431D-AE2E-63D62186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01FB-E719-43F6-AAE4-B49B483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Entropy and Perplexity Calculations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/>
                  <a:t>How surprised are you to see a variable appear in the recipe (for example chicken)?</a:t>
                </a:r>
              </a:p>
              <a:p>
                <a:r>
                  <a:rPr lang="en-US" sz="1600" dirty="0"/>
                  <a:t>When you are certain that an event will occur (1), your </a:t>
                </a:r>
                <a:r>
                  <a:rPr lang="en-US" sz="1600" b="1" dirty="0"/>
                  <a:t>surprise </a:t>
                </a:r>
                <a:r>
                  <a:rPr lang="en-US" sz="1600" dirty="0"/>
                  <a:t>when it happens is null (0); and when you are certain that an event will </a:t>
                </a:r>
                <a:r>
                  <a:rPr lang="en-US" sz="1600" b="1" dirty="0"/>
                  <a:t>not occur </a:t>
                </a:r>
                <a:r>
                  <a:rPr lang="en-US" sz="1600" dirty="0"/>
                  <a:t>your </a:t>
                </a:r>
                <a:r>
                  <a:rPr lang="en-US" sz="1600" b="1" dirty="0"/>
                  <a:t>surprise </a:t>
                </a:r>
                <a:r>
                  <a:rPr lang="en-US" sz="1600" dirty="0"/>
                  <a:t>when it happens is infinite!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𝑺𝒖𝒓𝒑𝒓𝒊𝒔𝒂𝒍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sz="1600" b="1" dirty="0"/>
              </a:p>
              <a:p>
                <a:r>
                  <a:rPr lang="en-US" sz="1600" dirty="0"/>
                  <a:t>Entropy is the </a:t>
                </a:r>
                <a:r>
                  <a:rPr lang="en-US" sz="1600" b="1" dirty="0"/>
                  <a:t>expected value of surprisal </a:t>
                </a:r>
                <a:r>
                  <a:rPr lang="en-US" sz="1600" dirty="0"/>
                  <a:t>across every possible outcome</a:t>
                </a:r>
              </a:p>
              <a:p>
                <a:r>
                  <a:rPr lang="en-US" sz="1600" b="1" i="1" dirty="0">
                    <a:latin typeface="Cambria Math" panose="02040503050406030204" pitchFamily="18" charset="0"/>
                  </a:rPr>
                  <a:t>Entropy 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sz="1600" b="1" i="1" dirty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𝑷𝒆𝒓𝒑𝒍𝒆𝒙𝒊𝒕𝒚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dirty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sz="1600" b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sz="16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dirty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1" i="1" dirty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sup>
                    </m:sSup>
                  </m:oMath>
                </a14:m>
                <a:endParaRPr lang="en-US" sz="1200" b="1" dirty="0"/>
              </a:p>
              <a:p>
                <a:endParaRPr lang="en-US" sz="1200" b="1" dirty="0"/>
              </a:p>
              <a:p>
                <a:r>
                  <a:rPr lang="en-US" sz="1600" dirty="0"/>
                  <a:t>Interpretations:  Lower Perplexity </a:t>
                </a:r>
                <a:r>
                  <a:rPr lang="en-US" sz="1600" dirty="0">
                    <a:sym typeface="Wingdings" panose="05000000000000000000" pitchFamily="2" charset="2"/>
                  </a:rPr>
                  <a:t> More Certainty  Stronger model</a:t>
                </a: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Used case: dialog generation</a:t>
                </a: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References:</a:t>
                </a:r>
              </a:p>
              <a:p>
                <a:pPr lvl="1"/>
                <a:r>
                  <a:rPr lang="en-US" sz="1200" dirty="0">
                    <a:hlinkClick r:id="rId2"/>
                  </a:rPr>
                  <a:t>https://www.surgehq.ai/blog/how-good-is-your-chatbot-an-introduction-to-perplexity-in-nlp</a:t>
                </a:r>
                <a:endParaRPr lang="en-US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1200" dirty="0">
                    <a:hlinkClick r:id="rId3"/>
                  </a:rPr>
                  <a:t>https://towardsdatascience.com/perplexity-in-language-models-87a196019a94</a:t>
                </a:r>
                <a:endParaRPr lang="en-US" sz="12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1200" dirty="0">
                    <a:hlinkClick r:id="rId4"/>
                  </a:rPr>
                  <a:t>https://towardsdatascience.com/the-relationship-between-perplexity-and-entropy-in-nlp-f81888775ccc</a:t>
                </a:r>
                <a:endParaRPr lang="en-US" sz="1200" dirty="0"/>
              </a:p>
              <a:p>
                <a:endParaRPr lang="en-US" sz="1200" b="1" dirty="0"/>
              </a:p>
              <a:p>
                <a:endParaRPr lang="en-US" sz="1200" b="1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5"/>
                <a:stretch>
                  <a:fillRect l="-174" t="-126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Distinct Score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103019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To capture the textual diversity of the generated text by calculating the number of distinct n-grams</a:t>
                </a:r>
              </a:p>
              <a:p>
                <a:r>
                  <a:rPr lang="en-US" sz="1600" dirty="0"/>
                  <a:t>Used case </a:t>
                </a:r>
                <a:r>
                  <a:rPr lang="en-US" sz="1600" dirty="0">
                    <a:sym typeface="Wingdings" panose="05000000000000000000" pitchFamily="2" charset="2"/>
                  </a:rPr>
                  <a:t> when we need to diversify the outputs</a:t>
                </a: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Good reply ≠ Good model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𝑢𝑛𝑖𝑔𝑟𝑎𝑚𝑠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𝑏𝑖𝑔𝑟𝑎𝑚𝑠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h𝑦𝑝𝑜𝑡h𝑒𝑠𝑖𝑠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𝑡𝑜𝑘𝑒𝑛𝑠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h𝑦𝑝𝑜𝑡h𝑒𝑠𝑖𝑠</m:t>
                        </m:r>
                      </m:den>
                    </m:f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References:</a:t>
                </a:r>
              </a:p>
              <a:p>
                <a:r>
                  <a:rPr lang="en-US" sz="1600" dirty="0">
                    <a:hlinkClick r:id="rId3"/>
                  </a:rPr>
                  <a:t>https://arxiv.org/pdf/1510.03055.pdf</a:t>
                </a:r>
                <a:endParaRPr lang="en-US" sz="1600" dirty="0"/>
              </a:p>
              <a:p>
                <a:r>
                  <a:rPr lang="en-US" sz="1600" dirty="0">
                    <a:hlinkClick r:id="rId4"/>
                  </a:rPr>
                  <a:t>https://paddlenlp.readthedocs.io/en/latest/source/paddlenlp.metrics.distinct.html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966A3DF-94E6-4A4C-8F9A-60ACD198A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103019"/>
              </a:xfrm>
              <a:blipFill>
                <a:blip r:embed="rId5"/>
                <a:stretch>
                  <a:fillRect l="-232"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B5A18D-9022-44CE-93BC-3FBCF5AF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79283"/>
              </p:ext>
            </p:extLst>
          </p:nvPr>
        </p:nvGraphicFramePr>
        <p:xfrm>
          <a:off x="1124800" y="2022867"/>
          <a:ext cx="4734462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31">
                  <a:extLst>
                    <a:ext uri="{9D8B030D-6E8A-4147-A177-3AD203B41FA5}">
                      <a16:colId xmlns:a16="http://schemas.microsoft.com/office/drawing/2014/main" val="1948907323"/>
                    </a:ext>
                  </a:extLst>
                </a:gridCol>
                <a:gridCol w="2367231">
                  <a:extLst>
                    <a:ext uri="{9D8B030D-6E8A-4147-A177-3AD203B41FA5}">
                      <a16:colId xmlns:a16="http://schemas.microsoft.com/office/drawing/2014/main" val="1634661624"/>
                    </a:ext>
                  </a:extLst>
                </a:gridCol>
              </a:tblGrid>
              <a:tr h="222676">
                <a:tc>
                  <a:txBody>
                    <a:bodyPr/>
                    <a:lstStyle/>
                    <a:p>
                      <a:r>
                        <a:rPr lang="en-US" sz="1050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Chatbot Reply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47109"/>
                  </a:ext>
                </a:extLst>
              </a:tr>
              <a:tr h="364380">
                <a:tc>
                  <a:txBody>
                    <a:bodyPr/>
                    <a:lstStyle/>
                    <a:p>
                      <a:r>
                        <a:rPr lang="en-US" sz="1050" dirty="0"/>
                        <a:t>Hello, I missed my flight SW4589 from BWI to DAL, can I get a refund?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Hi, thank you for reaching out to us, we will connect you with an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27818"/>
                  </a:ext>
                </a:extLst>
              </a:tr>
              <a:tr h="506083">
                <a:tc>
                  <a:txBody>
                    <a:bodyPr/>
                    <a:lstStyle/>
                    <a:p>
                      <a:r>
                        <a:rPr lang="en-US" sz="1050" dirty="0"/>
                        <a:t>Terrible service, have been waiting for an agent for 4 hours and no one seems to respond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Hi, thank you for reaching out to us, we will connect you with an agent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40424"/>
                  </a:ext>
                </a:extLst>
              </a:tr>
              <a:tr h="506083">
                <a:tc>
                  <a:txBody>
                    <a:bodyPr/>
                    <a:lstStyle/>
                    <a:p>
                      <a:r>
                        <a:rPr lang="en-US" sz="1050" dirty="0"/>
                        <a:t>Loved the Fajitas! The queso was rich and creamy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Hi, thank you for reaching out to us, we will connect you with an agent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47159"/>
                  </a:ext>
                </a:extLst>
              </a:tr>
            </a:tbl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970CAF-3EE0-4C27-A2A3-45E4B4A1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866"/>
            <a:ext cx="5257800" cy="18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5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sz="1600" dirty="0"/>
              <a:t>NIST:</a:t>
            </a:r>
          </a:p>
          <a:p>
            <a:pPr lvl="1"/>
            <a:r>
              <a:rPr lang="en-US" sz="1200" dirty="0"/>
              <a:t>Source code: </a:t>
            </a:r>
            <a:r>
              <a:rPr lang="en-US" sz="1200" dirty="0">
                <a:hlinkClick r:id="rId3"/>
              </a:rPr>
              <a:t>https://www.nltk.org/_modules/nltk/translate/nist_score.html</a:t>
            </a:r>
            <a:endParaRPr lang="en-US" sz="1200" dirty="0"/>
          </a:p>
          <a:p>
            <a:pPr lvl="1"/>
            <a:r>
              <a:rPr lang="en-US" sz="1200" dirty="0"/>
              <a:t>Theory and formula: </a:t>
            </a:r>
            <a:r>
              <a:rPr lang="en-US" sz="1200" dirty="0">
                <a:hlinkClick r:id="rId4"/>
              </a:rPr>
              <a:t>https://www2.spsc.tugraz.at/www-archive/AdvancedSignalProcessing/WS06-MachineTranslation/MTEvaluation_Sakir.pdf</a:t>
            </a:r>
            <a:endParaRPr lang="en-US" sz="1200" dirty="0"/>
          </a:p>
          <a:p>
            <a:pPr lvl="1"/>
            <a:r>
              <a:rPr lang="en-US" sz="1200" dirty="0"/>
              <a:t>Good research papers: </a:t>
            </a:r>
            <a:r>
              <a:rPr lang="en-US" sz="1200" dirty="0">
                <a:hlinkClick r:id="rId5"/>
              </a:rPr>
              <a:t>https://aclanthology.org/www.mt-archive.info/HLT-2002-Doddington.pdf</a:t>
            </a:r>
            <a:endParaRPr lang="en-US" sz="1200" dirty="0"/>
          </a:p>
          <a:p>
            <a:r>
              <a:rPr lang="en-US" sz="1600" dirty="0"/>
              <a:t>Entropy/ Perplexity:</a:t>
            </a:r>
          </a:p>
          <a:p>
            <a:pPr lvl="1"/>
            <a:r>
              <a:rPr lang="en-US" sz="1200" dirty="0" err="1"/>
              <a:t>Maths</a:t>
            </a:r>
            <a:r>
              <a:rPr lang="en-US" sz="1200" dirty="0"/>
              <a:t> and derivation of formula: </a:t>
            </a:r>
            <a:r>
              <a:rPr lang="en-US" sz="1200" dirty="0">
                <a:hlinkClick r:id="rId6"/>
              </a:rPr>
              <a:t>https://towardsdatascience.com/perplexity-in-language-models-87a196019a94</a:t>
            </a:r>
            <a:endParaRPr lang="en-US" sz="1200" dirty="0"/>
          </a:p>
          <a:p>
            <a:pPr lvl="1"/>
            <a:r>
              <a:rPr lang="en-US" sz="1200" dirty="0"/>
              <a:t>Understanding concept of perplexity with example: </a:t>
            </a:r>
            <a:r>
              <a:rPr lang="en-US" sz="1200" dirty="0">
                <a:hlinkClick r:id="rId7"/>
              </a:rPr>
              <a:t>https://www.surgehq.ai/blog/how-good-is-your-chatbot-an-introduction-to-perplexity-in-nlp</a:t>
            </a:r>
            <a:endParaRPr lang="en-US" sz="1200" dirty="0"/>
          </a:p>
          <a:p>
            <a:pPr lvl="1"/>
            <a:r>
              <a:rPr lang="en-US" sz="1200" dirty="0"/>
              <a:t>Article explaining relation between perplexity and entropy (formula): </a:t>
            </a:r>
            <a:r>
              <a:rPr lang="en-US" sz="1200" dirty="0">
                <a:hlinkClick r:id="rId8"/>
              </a:rPr>
              <a:t>https://www.analyticsvidhya.com/blog/2020/11/entropy-a-key-concept-for-all-data-science-beginners/</a:t>
            </a:r>
            <a:endParaRPr lang="en-US" sz="1200" dirty="0"/>
          </a:p>
          <a:p>
            <a:pPr lvl="1"/>
            <a:r>
              <a:rPr lang="en-US" sz="1200" dirty="0"/>
              <a:t>Code using Perplexity as a metric for chatbot problem: </a:t>
            </a:r>
            <a:r>
              <a:rPr lang="en-US" sz="1200" dirty="0">
                <a:hlinkClick r:id="rId9"/>
              </a:rPr>
              <a:t>https://medium.com/@oberoiheman/building-a-generative-chat-bot-using-deep-learning-and-nlp-3b6e09d45fe9</a:t>
            </a:r>
            <a:endParaRPr lang="en-US" sz="1200" dirty="0"/>
          </a:p>
          <a:p>
            <a:pPr lvl="1"/>
            <a:r>
              <a:rPr lang="en-US" sz="1200" dirty="0" err="1"/>
              <a:t>Paddlenlp.metrics</a:t>
            </a:r>
            <a:r>
              <a:rPr lang="en-US" sz="1200" dirty="0"/>
              <a:t> library: </a:t>
            </a:r>
            <a:r>
              <a:rPr lang="en-US" sz="1200" dirty="0">
                <a:hlinkClick r:id="rId10"/>
              </a:rPr>
              <a:t>https://paddlenlp.readthedocs.io/en/latest/source/paddlenlp.metrics.perplexity.html</a:t>
            </a:r>
            <a:endParaRPr lang="en-US" sz="1200" dirty="0"/>
          </a:p>
          <a:p>
            <a:r>
              <a:rPr lang="en-US" sz="1600" dirty="0"/>
              <a:t>Distinct score:</a:t>
            </a:r>
          </a:p>
          <a:p>
            <a:pPr lvl="1"/>
            <a:r>
              <a:rPr lang="en-US" sz="1200" dirty="0"/>
              <a:t>Source code: </a:t>
            </a:r>
            <a:r>
              <a:rPr lang="en-US" sz="1200" dirty="0">
                <a:hlinkClick r:id="rId11"/>
              </a:rPr>
              <a:t>https://github.com/neural-dialogue-metrics/Distinct-N/blob/master/distinct_n/metrics.py</a:t>
            </a:r>
            <a:endParaRPr lang="en-US" sz="1200" dirty="0"/>
          </a:p>
          <a:p>
            <a:pPr lvl="1"/>
            <a:r>
              <a:rPr lang="en-US" sz="1200" dirty="0" err="1"/>
              <a:t>Paddlenlp.metrics</a:t>
            </a:r>
            <a:r>
              <a:rPr lang="en-US" sz="1200" dirty="0"/>
              <a:t> library: </a:t>
            </a:r>
            <a:r>
              <a:rPr lang="en-US" sz="1200" dirty="0">
                <a:hlinkClick r:id="rId12"/>
              </a:rPr>
              <a:t>https://paddlenlp.readthedocs.io/en/latest/source/paddlenlp.metrics.distinct.html</a:t>
            </a:r>
            <a:endParaRPr lang="en-US" sz="1200" dirty="0"/>
          </a:p>
          <a:p>
            <a:pPr lvl="1"/>
            <a:r>
              <a:rPr lang="en-US" sz="1200" dirty="0"/>
              <a:t>Research paper using distinct score for twitter chatbot: </a:t>
            </a:r>
            <a:r>
              <a:rPr lang="en-US" sz="1200" dirty="0">
                <a:hlinkClick r:id="rId13"/>
              </a:rPr>
              <a:t>https://arxiv.org/pdf/1510.03055.pdf</a:t>
            </a:r>
            <a:endParaRPr lang="en-US" sz="1200" dirty="0"/>
          </a:p>
          <a:p>
            <a:r>
              <a:rPr lang="en-US" sz="1600" dirty="0"/>
              <a:t>Other important links:</a:t>
            </a:r>
          </a:p>
          <a:p>
            <a:pPr lvl="1"/>
            <a:r>
              <a:rPr lang="en-US" sz="1200" dirty="0"/>
              <a:t>Research paper for all metrics: </a:t>
            </a:r>
            <a:r>
              <a:rPr lang="en-US" sz="1200" dirty="0">
                <a:hlinkClick r:id="rId14"/>
              </a:rPr>
              <a:t>https://arxiv.org/ftp/arxiv/papers/1601/1601.02789.pdf</a:t>
            </a:r>
            <a:endParaRPr lang="en-US" sz="1200" dirty="0"/>
          </a:p>
          <a:p>
            <a:pPr lvl="1"/>
            <a:r>
              <a:rPr lang="en-US" sz="1200" dirty="0"/>
              <a:t>Research paper for used cases of metrics: </a:t>
            </a:r>
            <a:r>
              <a:rPr lang="en-US" sz="1200" dirty="0">
                <a:hlinkClick r:id="rId15"/>
              </a:rPr>
              <a:t>https://towardsdatascience.com/evaluation-metrics-assessing-the-quality-of-nlg-outputs-39749a115ff3</a:t>
            </a:r>
            <a:endParaRPr lang="en-US" sz="1200" dirty="0"/>
          </a:p>
          <a:p>
            <a:pPr lvl="1"/>
            <a:r>
              <a:rPr lang="en-US" sz="1200" dirty="0">
                <a:highlight>
                  <a:srgbClr val="FFFF00"/>
                </a:highlight>
              </a:rPr>
              <a:t>Commonly used metrics: </a:t>
            </a:r>
            <a:r>
              <a:rPr lang="en-US" sz="1200" dirty="0">
                <a:highlight>
                  <a:srgbClr val="FFFF00"/>
                </a:highlight>
                <a:hlinkClick r:id="rId16"/>
              </a:rPr>
              <a:t>https://arxiv.org/pdf/2008.12009.pdf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53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Bilingual Evaluation Understudy</a:t>
                </a:r>
              </a:p>
              <a:p>
                <a:r>
                  <a:rPr lang="en-US" sz="1600" dirty="0"/>
                  <a:t>Clips the number of times a word is repeated</a:t>
                </a:r>
              </a:p>
              <a:p>
                <a:r>
                  <a:rPr lang="en-US" sz="1600" dirty="0"/>
                  <a:t>BLEU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𝐶𝑙𝑖𝑝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Use bigrams, trigrams or more to tackle order problems</a:t>
                </a:r>
              </a:p>
              <a:p>
                <a:r>
                  <a:rPr lang="en-US" sz="1600" dirty="0"/>
                  <a:t>Disadvantage: </a:t>
                </a:r>
              </a:p>
              <a:p>
                <a:pPr lvl="1"/>
                <a:r>
                  <a:rPr lang="en-US" sz="1600" dirty="0"/>
                  <a:t>Based on precision and does not take recall into account</a:t>
                </a:r>
              </a:p>
              <a:p>
                <a:pPr lvl="1"/>
                <a:r>
                  <a:rPr lang="en-US" sz="1600" dirty="0"/>
                  <a:t>Semantic similarity not considered</a:t>
                </a:r>
              </a:p>
              <a:p>
                <a:pPr lvl="1"/>
                <a:r>
                  <a:rPr lang="en-US" sz="1600" dirty="0"/>
                  <a:t>Give equal weight to each word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Example: “Thank you for your time”, Summary: “Thank you so much for your time”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References:</a:t>
                </a:r>
              </a:p>
              <a:p>
                <a:r>
                  <a:rPr lang="en-US" sz="1600" dirty="0">
                    <a:hlinkClick r:id="rId2"/>
                  </a:rPr>
                  <a:t>https://github.com/gcunhase/NLPMetrics/blob/master/notebooks/bleu.ipynb</a:t>
                </a:r>
                <a:endParaRPr lang="en-US" sz="1600" dirty="0"/>
              </a:p>
              <a:p>
                <a:r>
                  <a:rPr lang="en-US" sz="1600" dirty="0">
                    <a:hlinkClick r:id="rId3"/>
                  </a:rPr>
                  <a:t>https://en.wikipedia.org/wiki/BLEU</a:t>
                </a:r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5160E43-D6E0-43F6-A9D3-37C4263B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BLEU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08325B-C998-4B06-BBBF-5AA92E94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C68E0A-89FD-42C9-8C6D-B5A1CBA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BF43-40D5-401B-A59D-544BBA3A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ROUGE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Recall Oriented Understudy for </a:t>
                </a:r>
                <a:r>
                  <a:rPr lang="en-US" sz="1600" dirty="0" err="1"/>
                  <a:t>Gisting</a:t>
                </a:r>
                <a:r>
                  <a:rPr lang="en-US" sz="1600" dirty="0"/>
                  <a:t> Evaluation</a:t>
                </a:r>
              </a:p>
              <a:p>
                <a:r>
                  <a:rPr lang="en-US" sz="1600" dirty="0"/>
                  <a:t>Compares generated summary to one or more reference summaries</a:t>
                </a:r>
              </a:p>
              <a:p>
                <a:r>
                  <a:rPr lang="en-US" sz="1600" dirty="0"/>
                  <a:t>ROUGE 1-recall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/>
                      <m:t>Rouge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</m:t>
                    </m:r>
                    <m:r>
                      <m:rPr>
                        <m:nor/>
                      </m:rPr>
                      <a:rPr lang="en-US" sz="1600" dirty="0" smtClean="0"/>
                      <m:t>1−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b="0" dirty="0"/>
                  <a:t>1 word match </a:t>
                </a:r>
                <a:r>
                  <a:rPr lang="en-US" sz="1600" dirty="0"/>
                  <a:t>is called </a:t>
                </a:r>
                <a:r>
                  <a:rPr lang="en-US" sz="1600" i="1" dirty="0"/>
                  <a:t>unigram</a:t>
                </a:r>
                <a:r>
                  <a:rPr lang="en-US" sz="1600" dirty="0"/>
                  <a:t>, we can use </a:t>
                </a:r>
                <a:r>
                  <a:rPr lang="en-US" sz="1600" i="1" dirty="0"/>
                  <a:t>bigrams</a:t>
                </a:r>
                <a:r>
                  <a:rPr lang="en-US" sz="1600" dirty="0"/>
                  <a:t> (2 words) as well</a:t>
                </a:r>
              </a:p>
              <a:p>
                <a:r>
                  <a:rPr lang="en-US" sz="1600" dirty="0"/>
                  <a:t>ROUGE L-recall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L-precision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LCS is Longest common subsequence,  the longest sequence that appears in the same relative order but not necessarily contiguous</a:t>
                </a:r>
              </a:p>
              <a:p>
                <a:r>
                  <a:rPr lang="en-US" sz="1600" dirty="0"/>
                  <a:t>Advantage: Doesn’t depend on consecutive n-gram matches</a:t>
                </a:r>
              </a:p>
              <a:p>
                <a:r>
                  <a:rPr lang="en-US" sz="1600" dirty="0"/>
                  <a:t>Drawback: Cannot match semantics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232" t="-1403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62BAE-C053-4EEA-AEA2-BF63EE4E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9F3C-1EBE-4087-9E69-45D7A1C5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2∗0.71∗1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0.71+1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=0.833</m:t>
                    </m:r>
                  </m:oMath>
                </a14:m>
                <a:endParaRPr lang="en-US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2∗0.6∗0.75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0.6+0.75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=0.667</m:t>
                    </m:r>
                  </m:oMath>
                </a14:m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0" dirty="0"/>
                  <a:t>References:</a:t>
                </a:r>
              </a:p>
              <a:p>
                <a:r>
                  <a:rPr lang="en-US" sz="1600" b="0" dirty="0">
                    <a:hlinkClick r:id="rId2"/>
                  </a:rPr>
                  <a:t>https://towardsdatascience.com/the-ultimate-performance-metric-in-nlp-111df6c64460</a:t>
                </a:r>
                <a:endParaRPr lang="en-US" sz="1600" b="0" dirty="0"/>
              </a:p>
              <a:p>
                <a:r>
                  <a:rPr lang="en-US" sz="1600" b="0" dirty="0">
                    <a:hlinkClick r:id="rId3"/>
                  </a:rPr>
                  <a:t>https://www.youtube.com/watch?v=TMshhnrEXlg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982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E74F-CDCB-46E0-B458-639A9AFD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F731-AFEB-4618-9B25-AB5EBA4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706E03-1906-4FBF-9101-AC1B8BC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860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</p:spPr>
            <p:txBody>
              <a:bodyPr>
                <a:noAutofit/>
              </a:bodyPr>
              <a:lstStyle/>
              <a:p>
                <a:r>
                  <a:rPr lang="en-US" sz="1600" i="0" dirty="0">
                    <a:solidFill>
                      <a:srgbClr val="202122"/>
                    </a:solidFill>
                    <a:effectLst/>
                  </a:rPr>
                  <a:t>Metric for Evaluation of Translation with Explicit Ordering</a:t>
                </a:r>
              </a:p>
              <a:p>
                <a:r>
                  <a:rPr lang="en-US" sz="1600" dirty="0"/>
                  <a:t>METEOR 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METEOR 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/>
                      <m:t>METEOR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Fm</m:t>
                    </m:r>
                    <m:r>
                      <m:rPr>
                        <m:nor/>
                      </m:rPr>
                      <a:rPr lang="en-US" sz="1600" b="0" i="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(9 ∗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Penalty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𝑐h𝑢𝑛𝑘𝑠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𝑠𝑢𝑚𝑚𝑎𝑟𝑦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𝑢𝑛𝑖𝑔𝑟𝑎𝑚𝑠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𝑏𝑒𝑒𝑛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𝑚𝑎𝑝𝑝𝑒𝑑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Chunk is a consecutive set unigrams adjacent in the reference and the summary</a:t>
                </a:r>
              </a:p>
              <a:p>
                <a:r>
                  <a:rPr lang="en-US" sz="1600" dirty="0"/>
                  <a:t>If there are multiple alignments in matches (same word repeated multiple times leading to multiple combinations) we take the alignment with fewest number of chunks</a:t>
                </a:r>
              </a:p>
              <a:p>
                <a:r>
                  <a:rPr lang="en-US" sz="1600" dirty="0"/>
                  <a:t>METEOR score = Fm score * (1 - penalty)</a:t>
                </a:r>
              </a:p>
              <a:p>
                <a:r>
                  <a:rPr lang="en-US" sz="1600" dirty="0">
                    <a:solidFill>
                      <a:srgbClr val="202122"/>
                    </a:solidFill>
                  </a:rPr>
                  <a:t>Advantage: 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Correlates better with human judgement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Takes precision and recall into consideration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Ordering is tackled by using big </a:t>
                </a:r>
                <a:r>
                  <a:rPr lang="en-US" sz="1600" i="1" dirty="0">
                    <a:solidFill>
                      <a:srgbClr val="202122"/>
                    </a:solidFill>
                  </a:rPr>
                  <a:t>chunks </a:t>
                </a:r>
                <a:r>
                  <a:rPr lang="en-US" sz="1600" dirty="0">
                    <a:solidFill>
                      <a:srgbClr val="202122"/>
                    </a:solidFill>
                  </a:rPr>
                  <a:t>of words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Semantic similarity </a:t>
                </a:r>
                <a:endParaRPr lang="en-US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  <a:blipFill>
                <a:blip r:embed="rId2"/>
                <a:stretch>
                  <a:fillRect l="-232" t="-82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3BE3CE8-6168-4522-A396-2511E21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METEOR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8F97B-76CE-4F51-8B44-B2D0FC04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F9562-8B5C-4E48-85B5-26253F96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10∗0.71∗1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9∗0.71+1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=0.963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count(“thank you”, “for your time”) = 2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mapped= 6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0.0185</m:t>
                    </m:r>
                  </m:oMath>
                </a14:m>
                <a:endParaRPr lang="en-US" sz="1500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0.963 * ( 1  -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0.0185</m:t>
                    </m:r>
                  </m:oMath>
                </a14:m>
                <a:r>
                  <a:rPr lang="en-US" sz="1500" dirty="0"/>
                  <a:t>) = 0.9451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  <a:blipFill>
                <a:blip r:embed="rId2"/>
                <a:stretch>
                  <a:fillRect l="-588" t="-1289" b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10∗1∗0.8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9∗1+0.8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=0.816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count(“provide your”, “details”, “please”) = 3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 = 4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500" b="0" dirty="0"/>
                  <a:t>2109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0.816 * ( 1  - 0.2109) = 0.64413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  <a:blipFill>
                <a:blip r:embed="rId3"/>
                <a:stretch>
                  <a:fillRect l="-471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5172-3E7F-4781-95A8-A74CCAAE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DC7F-813E-4689-9810-65D65B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06F120-3B72-411F-8DBC-262CA4C9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21A81-F6EF-4FB4-BA8B-967D2131F6A3}"/>
              </a:ext>
            </a:extLst>
          </p:cNvPr>
          <p:cNvSpPr txBox="1"/>
          <p:nvPr/>
        </p:nvSpPr>
        <p:spPr>
          <a:xfrm>
            <a:off x="838200" y="4731026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https://en.wikipedia.org/wiki/METEOR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https://youtu.be/FqQbrlEh_b0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95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NIST Score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6662EE-66C7-42AD-8E49-C2627C93CD35}"/>
              </a:ext>
            </a:extLst>
          </p:cNvPr>
          <p:cNvSpPr/>
          <p:nvPr/>
        </p:nvSpPr>
        <p:spPr>
          <a:xfrm>
            <a:off x="10152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BLEU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D411F-B4CD-483E-B578-BDBC8F9B81F2}"/>
              </a:ext>
            </a:extLst>
          </p:cNvPr>
          <p:cNvSpPr/>
          <p:nvPr/>
        </p:nvSpPr>
        <p:spPr>
          <a:xfrm>
            <a:off x="89514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D614C-B426-4CCE-9775-E7E98719BF3D}"/>
              </a:ext>
            </a:extLst>
          </p:cNvPr>
          <p:cNvSpPr/>
          <p:nvPr/>
        </p:nvSpPr>
        <p:spPr>
          <a:xfrm>
            <a:off x="63060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information = more weight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73FFB-F947-4F81-8A97-0DB7C80021D9}"/>
              </a:ext>
            </a:extLst>
          </p:cNvPr>
          <p:cNvSpPr/>
          <p:nvPr/>
        </p:nvSpPr>
        <p:spPr>
          <a:xfrm>
            <a:off x="3660600" y="1519200"/>
            <a:ext cx="1490400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mean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EB7CAD-78A0-4949-9D0E-67798C464382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505600" y="1936800"/>
            <a:ext cx="115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C5C6FC-DC29-4A31-9EEA-1B91225E34E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5151000" y="1936800"/>
            <a:ext cx="115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0B985D-4266-44E2-80FB-6D9C50527754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96400" y="1936800"/>
            <a:ext cx="115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9FAE743-4FFF-4886-BC5F-70C0A95A92FA}"/>
              </a:ext>
            </a:extLst>
          </p:cNvPr>
          <p:cNvSpPr txBox="1">
            <a:spLocks/>
          </p:cNvSpPr>
          <p:nvPr/>
        </p:nvSpPr>
        <p:spPr>
          <a:xfrm>
            <a:off x="990600" y="2541599"/>
            <a:ext cx="10515600" cy="321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7DEB21C-4125-48F3-BA62-C6A3D5AF55FB}"/>
              </a:ext>
            </a:extLst>
          </p:cNvPr>
          <p:cNvSpPr txBox="1">
            <a:spLocks/>
          </p:cNvSpPr>
          <p:nvPr/>
        </p:nvSpPr>
        <p:spPr>
          <a:xfrm>
            <a:off x="990600" y="2536083"/>
            <a:ext cx="10515600" cy="3220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Improve BLEU by rewarding the translation of infrequently used words</a:t>
            </a:r>
          </a:p>
          <a:p>
            <a:r>
              <a:rPr lang="en-US" sz="1600" dirty="0"/>
              <a:t>Heavier weights </a:t>
            </a:r>
            <a:r>
              <a:rPr lang="en-US" sz="1600" dirty="0">
                <a:sym typeface="Wingdings" panose="05000000000000000000" pitchFamily="2" charset="2"/>
              </a:rPr>
              <a:t> infrequent words</a:t>
            </a:r>
          </a:p>
          <a:p>
            <a:r>
              <a:rPr lang="en-US" sz="1600" dirty="0">
                <a:sym typeface="Wingdings" panose="05000000000000000000" pitchFamily="2" charset="2"/>
              </a:rPr>
              <a:t>Arithmetic mean over Geometric mean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5" name="Picture 24" descr="Diagram, text, letter&#10;&#10;Description automatically generated">
            <a:extLst>
              <a:ext uri="{FF2B5EF4-FFF2-40B4-BE49-F238E27FC236}">
                <a16:creationId xmlns:a16="http://schemas.microsoft.com/office/drawing/2014/main" id="{066A3FCD-7A3A-4BCD-AD09-A658363A3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8" y="3785845"/>
            <a:ext cx="4692823" cy="17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NIST 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https://aclanthology.org/www.mt-archive.info/HLT-2002-Doddington.pdf</a:t>
            </a:r>
          </a:p>
          <a:p>
            <a:r>
              <a:rPr lang="en-US" sz="1600" dirty="0">
                <a:hlinkClick r:id="rId2"/>
              </a:rPr>
              <a:t>https://www2.spsc.tugraz.at/www-archive/AdvancedSignalProcessing/WS06-MachineTranslation/MTEvaluation_Sakir.pdf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https://isl.anthropomatik.kit.edu/pdf/Zhang2004.pdf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https://arxiv.org/ftp/arxiv/papers/1601/1601.02789.pdf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229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6B34A-879D-4EE6-BC5A-001F491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7B9C-E7F2-482C-A87D-988E6E9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D78235-0A34-41FB-BE2B-2055F9B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Entropy and Perplexity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4C19-ED65-42E0-81EE-DEA2BF98F835}"/>
              </a:ext>
            </a:extLst>
          </p:cNvPr>
          <p:cNvSpPr txBox="1">
            <a:spLocks/>
          </p:cNvSpPr>
          <p:nvPr/>
        </p:nvSpPr>
        <p:spPr>
          <a:xfrm>
            <a:off x="838200" y="12300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6A3DF-94E6-4A4C-8F9A-60ACD19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Definitions:</a:t>
            </a:r>
          </a:p>
          <a:p>
            <a:pPr lvl="1"/>
            <a:r>
              <a:rPr lang="en-US" sz="1200" dirty="0"/>
              <a:t>Entropy: Amount of information contained in the variable</a:t>
            </a:r>
          </a:p>
          <a:p>
            <a:pPr lvl="1"/>
            <a:r>
              <a:rPr lang="en-US" sz="1200" dirty="0"/>
              <a:t>Perplexity: Amount of randomness in the variable.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r>
              <a:rPr lang="en-US" sz="1600" dirty="0"/>
              <a:t>Tasty recipes:</a:t>
            </a:r>
          </a:p>
          <a:p>
            <a:pPr lvl="1"/>
            <a:r>
              <a:rPr lang="en-US" sz="1200" dirty="0"/>
              <a:t>Take 1: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Pears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Chili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Lemon, Pears, Shrimp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Chili, Shrimp, Lemon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Take 2: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Pears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Butter, Lemon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Chicken, Lemon, Pears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dirty="0"/>
              <a:t>Chili, Shrimp, Lemon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sz="1600" dirty="0"/>
          </a:p>
        </p:txBody>
      </p:sp>
      <p:pic>
        <p:nvPicPr>
          <p:cNvPr id="17" name="Picture 16" descr="Table&#10;&#10;Description automatically generated with medium confidence">
            <a:extLst>
              <a:ext uri="{FF2B5EF4-FFF2-40B4-BE49-F238E27FC236}">
                <a16:creationId xmlns:a16="http://schemas.microsoft.com/office/drawing/2014/main" id="{B0A5ED05-475D-4636-9687-3C196CB4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2" y="2763176"/>
            <a:ext cx="7818798" cy="990686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E917ED0-D562-4CAE-9982-F7D425C1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2" y="4153247"/>
            <a:ext cx="7826418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1482</Words>
  <Application>Microsoft Office PowerPoint</Application>
  <PresentationFormat>Widescreen</PresentationFormat>
  <Paragraphs>208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Performance Metrics for Machine Translation model</vt:lpstr>
      <vt:lpstr>BLEU Metric</vt:lpstr>
      <vt:lpstr>ROUGE Metric</vt:lpstr>
      <vt:lpstr>Examples</vt:lpstr>
      <vt:lpstr>METEOR Metric</vt:lpstr>
      <vt:lpstr>Examples</vt:lpstr>
      <vt:lpstr>NIST Score</vt:lpstr>
      <vt:lpstr>NIST References</vt:lpstr>
      <vt:lpstr>Entropy and Perplexity</vt:lpstr>
      <vt:lpstr>Entropy and Perplexity Calculations</vt:lpstr>
      <vt:lpstr>Distinct Score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for Seq2Seq model</dc:title>
  <dc:creator>Meet Paradia</dc:creator>
  <cp:lastModifiedBy>Meet Paradia</cp:lastModifiedBy>
  <cp:revision>10</cp:revision>
  <dcterms:created xsi:type="dcterms:W3CDTF">2022-03-22T11:31:12Z</dcterms:created>
  <dcterms:modified xsi:type="dcterms:W3CDTF">2022-04-19T21:01:32Z</dcterms:modified>
</cp:coreProperties>
</file>