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B0604020202020204" charset="0"/>
      <p:regular r:id="rId14"/>
    </p:embeddedFont>
    <p:embeddedFont>
      <p:font typeface="Oswald" panose="00000500000000000000" pitchFamily="2" charset="0"/>
      <p:regular r:id="rId15"/>
      <p:bold r:id="rId16"/>
    </p:embeddedFont>
    <p:embeddedFont>
      <p:font typeface="Oswald Medium" panose="00000600000000000000" pitchFamily="2" charset="0"/>
      <p:regular r:id="rId17"/>
      <p:bold r:id="rId18"/>
    </p:embeddedFont>
    <p:embeddedFont>
      <p:font typeface="Oswald SemiBold" panose="00000700000000000000"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3B16C9-A94F-4B71-AA93-A609E63BE447}">
  <a:tblStyle styleId="{043B16C9-A94F-4B71-AA93-A609E63BE4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01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09934fb03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09934fb03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09934fb03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09934fb0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d7c88b56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d7c88b56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ec5cbd3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ec5cbd3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09934fb0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09934fb0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047deb11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047deb11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047deb11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047deb11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09934fb03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09934fb0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09934fb03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09934fb0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509934fb03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509934fb0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ncbi.nlm.nih.gov/geo/query/acc.cgi?acc=GSE18463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Capstone 3</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Unsupervised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24" name="Google Shape;12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KMeans and GMM clustering algorithms identified the distinct experiment groups with reasonable accuracies. This reflects that there are distinct differences in the transcriptome across different experimental conditions.</a:t>
            </a:r>
            <a:endParaRPr/>
          </a:p>
          <a:p>
            <a:pPr marL="0" lvl="0" indent="0" algn="l" rtl="0">
              <a:spcBef>
                <a:spcPts val="1200"/>
              </a:spcBef>
              <a:spcAft>
                <a:spcPts val="0"/>
              </a:spcAft>
              <a:buNone/>
            </a:pPr>
            <a:r>
              <a:rPr lang="en"/>
              <a:t>More specifically, middle-aged (6-mo) mice treated with resveratrol is differentiable from middle-aged mice without intervention. The distinction among old mice, however, is not as clear.</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Outlook</a:t>
            </a:r>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500">
              <a:latin typeface="Oswald Medium"/>
              <a:ea typeface="Oswald Medium"/>
              <a:cs typeface="Oswald Medium"/>
              <a:sym typeface="Oswald Medium"/>
            </a:endParaRPr>
          </a:p>
          <a:p>
            <a:pPr marL="0" lvl="0" indent="0" algn="l" rtl="0">
              <a:spcBef>
                <a:spcPts val="1200"/>
              </a:spcBef>
              <a:spcAft>
                <a:spcPts val="0"/>
              </a:spcAft>
              <a:buNone/>
            </a:pPr>
            <a:r>
              <a:rPr lang="en" sz="1900">
                <a:solidFill>
                  <a:srgbClr val="D1D5DB"/>
                </a:solidFill>
                <a:latin typeface="Oswald Medium"/>
                <a:ea typeface="Oswald Medium"/>
                <a:cs typeface="Oswald Medium"/>
                <a:sym typeface="Oswald Medium"/>
              </a:rPr>
              <a:t>While the findings obtained from mice may have limited relevance to humans, comprehending the molecular mechanisms of reproductive aging can still provide valuable insights into human health. The significance of reproductive health has grown as more women are choosing to delay childbirth compared to previous years.</a:t>
            </a:r>
            <a:endParaRPr sz="1900">
              <a:solidFill>
                <a:srgbClr val="D1D5DB"/>
              </a:solidFill>
              <a:latin typeface="Oswald Medium"/>
              <a:ea typeface="Oswald Medium"/>
              <a:cs typeface="Oswald Medium"/>
              <a:sym typeface="Oswald Medium"/>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66" name="Google Shape;66;p14"/>
          <p:cNvSpPr txBox="1">
            <a:spLocks noGrp="1"/>
          </p:cNvSpPr>
          <p:nvPr>
            <p:ph type="body" idx="1"/>
          </p:nvPr>
        </p:nvSpPr>
        <p:spPr>
          <a:xfrm>
            <a:off x="409650" y="1122075"/>
            <a:ext cx="5148000" cy="3283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As we age, changes occur in the way our genes are expressed. These patterns of gene expression, referred to as the aging transcriptome, are studied to unravel the molecular mechanisms of the aging process.</a:t>
            </a:r>
            <a:endParaRPr/>
          </a:p>
          <a:p>
            <a:pPr marL="0" lvl="0" indent="0" algn="l" rtl="0">
              <a:spcBef>
                <a:spcPts val="1200"/>
              </a:spcBef>
              <a:spcAft>
                <a:spcPts val="0"/>
              </a:spcAft>
              <a:buNone/>
            </a:pPr>
            <a:r>
              <a:rPr lang="en"/>
              <a:t>A way gene expression changes is through </a:t>
            </a:r>
            <a:r>
              <a:rPr lang="en" u="sng"/>
              <a:t>epigenetics</a:t>
            </a:r>
            <a:r>
              <a:rPr lang="en"/>
              <a:t>, which are chemical modification (e.g., methylation) on the DNA that can switch a gene on or off.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67" name="Google Shape;67;p14"/>
          <p:cNvPicPr preferRelativeResize="0"/>
          <p:nvPr/>
        </p:nvPicPr>
        <p:blipFill>
          <a:blip r:embed="rId3">
            <a:alphaModFix/>
          </a:blip>
          <a:stretch>
            <a:fillRect/>
          </a:stretch>
        </p:blipFill>
        <p:spPr>
          <a:xfrm>
            <a:off x="5982125" y="1263888"/>
            <a:ext cx="2170700" cy="299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Potential life prolonging benefit of resveratrol</a:t>
            </a:r>
            <a:endParaRPr/>
          </a:p>
        </p:txBody>
      </p:sp>
      <p:sp>
        <p:nvSpPr>
          <p:cNvPr id="73" name="Google Shape;73;p1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Resveratrol, a compound found in the skin of red grapes, have been shown to have lifespan prolonging effects in organisms such as </a:t>
            </a:r>
            <a:r>
              <a:rPr lang="en" i="1"/>
              <a:t>C. </a:t>
            </a:r>
            <a:r>
              <a:rPr lang="en"/>
              <a:t>elegans and mice.</a:t>
            </a:r>
            <a:endParaRPr/>
          </a:p>
          <a:p>
            <a:pPr marL="457200" lvl="0" indent="-342900" algn="l" rtl="0">
              <a:spcBef>
                <a:spcPts val="0"/>
              </a:spcBef>
              <a:spcAft>
                <a:spcPts val="0"/>
              </a:spcAft>
              <a:buSzPts val="1800"/>
              <a:buAutoNum type="arabicPeriod"/>
            </a:pPr>
            <a:r>
              <a:rPr lang="en"/>
              <a:t>Resveratrol exerts its effects is via SIRT1, an enzyme that modifies gene expression through epigenetics.</a:t>
            </a:r>
            <a:endParaRPr/>
          </a:p>
          <a:p>
            <a:pPr marL="457200" lvl="0" indent="0" algn="l" rtl="0">
              <a:spcBef>
                <a:spcPts val="1200"/>
              </a:spcBef>
              <a:spcAft>
                <a:spcPts val="1200"/>
              </a:spcAft>
              <a:buNone/>
            </a:pPr>
            <a:endParaRPr/>
          </a:p>
        </p:txBody>
      </p:sp>
      <p:pic>
        <p:nvPicPr>
          <p:cNvPr id="74" name="Google Shape;74;p15"/>
          <p:cNvPicPr preferRelativeResize="0"/>
          <p:nvPr/>
        </p:nvPicPr>
        <p:blipFill>
          <a:blip r:embed="rId3">
            <a:alphaModFix/>
          </a:blip>
          <a:stretch>
            <a:fillRect/>
          </a:stretch>
        </p:blipFill>
        <p:spPr>
          <a:xfrm>
            <a:off x="4801475" y="1247500"/>
            <a:ext cx="4117351" cy="28821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Aging and infertility</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Aging-associated infertility is partially contributed by altered gene expression.</a:t>
            </a:r>
            <a:endParaRPr/>
          </a:p>
          <a:p>
            <a:pPr marL="0" lvl="0" indent="0" algn="l" rtl="0">
              <a:spcBef>
                <a:spcPts val="1200"/>
              </a:spcBef>
              <a:spcAft>
                <a:spcPts val="0"/>
              </a:spcAft>
              <a:buNone/>
            </a:pPr>
            <a:r>
              <a:rPr lang="en"/>
              <a:t>This analysis sought to examine the aging transcriptome and whether resveratrol can reprogram the aging transcriptome.</a:t>
            </a:r>
            <a:endParaRPr/>
          </a:p>
          <a:p>
            <a:pPr marL="0" lvl="0" indent="0" algn="l" rtl="0">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a:t>
            </a:r>
            <a:endParaRPr/>
          </a:p>
        </p:txBody>
      </p:sp>
      <p:sp>
        <p:nvSpPr>
          <p:cNvPr id="86" name="Google Shape;86;p17"/>
          <p:cNvSpPr txBox="1">
            <a:spLocks noGrp="1"/>
          </p:cNvSpPr>
          <p:nvPr>
            <p:ph type="body" idx="1"/>
          </p:nvPr>
        </p:nvSpPr>
        <p:spPr>
          <a:xfrm>
            <a:off x="311700" y="1948100"/>
            <a:ext cx="8520600" cy="2088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900"/>
              <a:t>Can resveratrol reverse aging-related gene expression in mice oocytes (e.g., egg cells)?</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232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Experimental conditions: </a:t>
            </a:r>
            <a:endParaRPr/>
          </a:p>
        </p:txBody>
      </p:sp>
      <p:pic>
        <p:nvPicPr>
          <p:cNvPr id="92" name="Google Shape;92;p18"/>
          <p:cNvPicPr preferRelativeResize="0"/>
          <p:nvPr/>
        </p:nvPicPr>
        <p:blipFill>
          <a:blip r:embed="rId3">
            <a:alphaModFix/>
          </a:blip>
          <a:stretch>
            <a:fillRect/>
          </a:stretch>
        </p:blipFill>
        <p:spPr>
          <a:xfrm>
            <a:off x="469101" y="3463425"/>
            <a:ext cx="8205786" cy="1569800"/>
          </a:xfrm>
          <a:prstGeom prst="rect">
            <a:avLst/>
          </a:prstGeom>
          <a:noFill/>
          <a:ln>
            <a:noFill/>
          </a:ln>
        </p:spPr>
      </p:pic>
      <p:graphicFrame>
        <p:nvGraphicFramePr>
          <p:cNvPr id="93" name="Google Shape;93;p18"/>
          <p:cNvGraphicFramePr/>
          <p:nvPr/>
        </p:nvGraphicFramePr>
        <p:xfrm>
          <a:off x="1960275" y="892525"/>
          <a:ext cx="3000000" cy="3000000"/>
        </p:xfrm>
        <a:graphic>
          <a:graphicData uri="http://schemas.openxmlformats.org/drawingml/2006/table">
            <a:tbl>
              <a:tblPr>
                <a:noFill/>
                <a:tableStyleId>{043B16C9-A94F-4B71-AA93-A609E63BE447}</a:tableStyleId>
              </a:tblPr>
              <a:tblGrid>
                <a:gridCol w="1558475">
                  <a:extLst>
                    <a:ext uri="{9D8B030D-6E8A-4147-A177-3AD203B41FA5}">
                      <a16:colId xmlns:a16="http://schemas.microsoft.com/office/drawing/2014/main" val="20000"/>
                    </a:ext>
                  </a:extLst>
                </a:gridCol>
                <a:gridCol w="1558475">
                  <a:extLst>
                    <a:ext uri="{9D8B030D-6E8A-4147-A177-3AD203B41FA5}">
                      <a16:colId xmlns:a16="http://schemas.microsoft.com/office/drawing/2014/main" val="20001"/>
                    </a:ext>
                  </a:extLst>
                </a:gridCol>
                <a:gridCol w="1558475">
                  <a:extLst>
                    <a:ext uri="{9D8B030D-6E8A-4147-A177-3AD203B41FA5}">
                      <a16:colId xmlns:a16="http://schemas.microsoft.com/office/drawing/2014/main" val="20002"/>
                    </a:ext>
                  </a:extLst>
                </a:gridCol>
              </a:tblGrid>
              <a:tr h="352050">
                <a:tc>
                  <a:txBody>
                    <a:bodyPr/>
                    <a:lstStyle/>
                    <a:p>
                      <a:pPr marL="0" lvl="0" indent="0" algn="ctr" rtl="0">
                        <a:spcBef>
                          <a:spcPts val="0"/>
                        </a:spcBef>
                        <a:spcAft>
                          <a:spcPts val="0"/>
                        </a:spcAft>
                        <a:buNone/>
                      </a:pPr>
                      <a:r>
                        <a:rPr lang="en" sz="1300" b="1">
                          <a:solidFill>
                            <a:schemeClr val="dk1"/>
                          </a:solidFill>
                        </a:rPr>
                        <a:t>Group name</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Age (months)</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Resveratrol?</a:t>
                      </a:r>
                      <a:endParaRPr sz="1300" b="1">
                        <a:solidFill>
                          <a:schemeClr val="dk1"/>
                        </a:solidFill>
                      </a:endParaRPr>
                    </a:p>
                  </a:txBody>
                  <a:tcPr marL="91425" marR="91425" marT="91425" marB="91425"/>
                </a:tc>
                <a:extLst>
                  <a:ext uri="{0D108BD9-81ED-4DB2-BD59-A6C34878D82A}">
                    <a16:rowId xmlns:a16="http://schemas.microsoft.com/office/drawing/2014/main" val="10000"/>
                  </a:ext>
                </a:extLst>
              </a:tr>
              <a:tr h="352050">
                <a:tc>
                  <a:txBody>
                    <a:bodyPr/>
                    <a:lstStyle/>
                    <a:p>
                      <a:pPr marL="0" lvl="0" indent="0" algn="ctr" rtl="0">
                        <a:spcBef>
                          <a:spcPts val="0"/>
                        </a:spcBef>
                        <a:spcAft>
                          <a:spcPts val="0"/>
                        </a:spcAft>
                        <a:buNone/>
                      </a:pPr>
                      <a:r>
                        <a:rPr lang="en" sz="1300" b="1">
                          <a:solidFill>
                            <a:schemeClr val="dk1"/>
                          </a:solidFill>
                        </a:rPr>
                        <a:t>YWT</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2</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a:t>
                      </a:r>
                      <a:endParaRPr sz="1300" b="1">
                        <a:solidFill>
                          <a:schemeClr val="dk1"/>
                        </a:solidFill>
                      </a:endParaRPr>
                    </a:p>
                  </a:txBody>
                  <a:tcPr marL="91425" marR="91425" marT="91425" marB="91425"/>
                </a:tc>
                <a:extLst>
                  <a:ext uri="{0D108BD9-81ED-4DB2-BD59-A6C34878D82A}">
                    <a16:rowId xmlns:a16="http://schemas.microsoft.com/office/drawing/2014/main" val="10001"/>
                  </a:ext>
                </a:extLst>
              </a:tr>
              <a:tr h="352050">
                <a:tc>
                  <a:txBody>
                    <a:bodyPr/>
                    <a:lstStyle/>
                    <a:p>
                      <a:pPr marL="0" lvl="0" indent="0" algn="ctr" rtl="0">
                        <a:spcBef>
                          <a:spcPts val="0"/>
                        </a:spcBef>
                        <a:spcAft>
                          <a:spcPts val="0"/>
                        </a:spcAft>
                        <a:buNone/>
                      </a:pPr>
                      <a:r>
                        <a:rPr lang="en" sz="1300" b="1">
                          <a:solidFill>
                            <a:schemeClr val="dk1"/>
                          </a:solidFill>
                        </a:rPr>
                        <a:t>MWTC</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6</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a:t>
                      </a:r>
                      <a:endParaRPr sz="1300" b="1">
                        <a:solidFill>
                          <a:schemeClr val="dk1"/>
                        </a:solidFill>
                      </a:endParaRPr>
                    </a:p>
                  </a:txBody>
                  <a:tcPr marL="91425" marR="91425" marT="91425" marB="91425"/>
                </a:tc>
                <a:extLst>
                  <a:ext uri="{0D108BD9-81ED-4DB2-BD59-A6C34878D82A}">
                    <a16:rowId xmlns:a16="http://schemas.microsoft.com/office/drawing/2014/main" val="10002"/>
                  </a:ext>
                </a:extLst>
              </a:tr>
              <a:tr h="352050">
                <a:tc>
                  <a:txBody>
                    <a:bodyPr/>
                    <a:lstStyle/>
                    <a:p>
                      <a:pPr marL="0" lvl="0" indent="0" algn="ctr" rtl="0">
                        <a:spcBef>
                          <a:spcPts val="0"/>
                        </a:spcBef>
                        <a:spcAft>
                          <a:spcPts val="0"/>
                        </a:spcAft>
                        <a:buNone/>
                      </a:pPr>
                      <a:r>
                        <a:rPr lang="en" sz="1300" b="1">
                          <a:solidFill>
                            <a:schemeClr val="dk1"/>
                          </a:solidFill>
                        </a:rPr>
                        <a:t>MWTR</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6</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a:t>
                      </a:r>
                      <a:endParaRPr sz="1300" b="1">
                        <a:solidFill>
                          <a:schemeClr val="dk1"/>
                        </a:solidFill>
                      </a:endParaRPr>
                    </a:p>
                  </a:txBody>
                  <a:tcPr marL="91425" marR="91425" marT="91425" marB="91425"/>
                </a:tc>
                <a:extLst>
                  <a:ext uri="{0D108BD9-81ED-4DB2-BD59-A6C34878D82A}">
                    <a16:rowId xmlns:a16="http://schemas.microsoft.com/office/drawing/2014/main" val="10003"/>
                  </a:ext>
                </a:extLst>
              </a:tr>
              <a:tr h="352050">
                <a:tc>
                  <a:txBody>
                    <a:bodyPr/>
                    <a:lstStyle/>
                    <a:p>
                      <a:pPr marL="0" lvl="0" indent="0" algn="ctr" rtl="0">
                        <a:spcBef>
                          <a:spcPts val="0"/>
                        </a:spcBef>
                        <a:spcAft>
                          <a:spcPts val="0"/>
                        </a:spcAft>
                        <a:buNone/>
                      </a:pPr>
                      <a:r>
                        <a:rPr lang="en" sz="1300" b="1">
                          <a:solidFill>
                            <a:schemeClr val="dk1"/>
                          </a:solidFill>
                        </a:rPr>
                        <a:t>OWTC</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10</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a:t>
                      </a:r>
                      <a:endParaRPr sz="1300" b="1">
                        <a:solidFill>
                          <a:schemeClr val="dk1"/>
                        </a:solidFill>
                      </a:endParaRPr>
                    </a:p>
                  </a:txBody>
                  <a:tcPr marL="91425" marR="91425" marT="91425" marB="91425"/>
                </a:tc>
                <a:extLst>
                  <a:ext uri="{0D108BD9-81ED-4DB2-BD59-A6C34878D82A}">
                    <a16:rowId xmlns:a16="http://schemas.microsoft.com/office/drawing/2014/main" val="10004"/>
                  </a:ext>
                </a:extLst>
              </a:tr>
              <a:tr h="352050">
                <a:tc>
                  <a:txBody>
                    <a:bodyPr/>
                    <a:lstStyle/>
                    <a:p>
                      <a:pPr marL="0" lvl="0" indent="0" algn="ctr" rtl="0">
                        <a:spcBef>
                          <a:spcPts val="0"/>
                        </a:spcBef>
                        <a:spcAft>
                          <a:spcPts val="0"/>
                        </a:spcAft>
                        <a:buNone/>
                      </a:pPr>
                      <a:r>
                        <a:rPr lang="en" sz="1300" b="1">
                          <a:solidFill>
                            <a:schemeClr val="dk1"/>
                          </a:solidFill>
                        </a:rPr>
                        <a:t>OWTR</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10</a:t>
                      </a:r>
                      <a:endParaRPr sz="1300" b="1">
                        <a:solidFill>
                          <a:schemeClr val="dk1"/>
                        </a:solidFill>
                      </a:endParaRPr>
                    </a:p>
                  </a:txBody>
                  <a:tcPr marL="91425" marR="91425" marT="91425" marB="91425"/>
                </a:tc>
                <a:tc>
                  <a:txBody>
                    <a:bodyPr/>
                    <a:lstStyle/>
                    <a:p>
                      <a:pPr marL="0" lvl="0" indent="0" algn="ctr" rtl="0">
                        <a:spcBef>
                          <a:spcPts val="0"/>
                        </a:spcBef>
                        <a:spcAft>
                          <a:spcPts val="0"/>
                        </a:spcAft>
                        <a:buNone/>
                      </a:pPr>
                      <a:r>
                        <a:rPr lang="en" sz="1300" b="1">
                          <a:solidFill>
                            <a:schemeClr val="dk1"/>
                          </a:solidFill>
                        </a:rPr>
                        <a:t>+</a:t>
                      </a:r>
                      <a:endParaRPr sz="1300" b="1">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gene expression levels under different experimental conditions</a:t>
            </a:r>
            <a:endParaRPr/>
          </a:p>
        </p:txBody>
      </p:sp>
      <p:pic>
        <p:nvPicPr>
          <p:cNvPr id="99" name="Google Shape;99;p19"/>
          <p:cNvPicPr preferRelativeResize="0"/>
          <p:nvPr/>
        </p:nvPicPr>
        <p:blipFill>
          <a:blip r:embed="rId3">
            <a:alphaModFix/>
          </a:blip>
          <a:stretch>
            <a:fillRect/>
          </a:stretch>
        </p:blipFill>
        <p:spPr>
          <a:xfrm>
            <a:off x="1410125" y="2294200"/>
            <a:ext cx="6979475" cy="1988450"/>
          </a:xfrm>
          <a:prstGeom prst="rect">
            <a:avLst/>
          </a:prstGeom>
          <a:noFill/>
          <a:ln>
            <a:noFill/>
          </a:ln>
        </p:spPr>
      </p:pic>
      <p:sp>
        <p:nvSpPr>
          <p:cNvPr id="100" name="Google Shape;100;p19"/>
          <p:cNvSpPr/>
          <p:nvPr/>
        </p:nvSpPr>
        <p:spPr>
          <a:xfrm>
            <a:off x="1018250" y="2751525"/>
            <a:ext cx="277500" cy="1694400"/>
          </a:xfrm>
          <a:prstGeom prst="down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3C47D"/>
              </a:solidFill>
            </a:endParaRPr>
          </a:p>
        </p:txBody>
      </p:sp>
      <p:sp>
        <p:nvSpPr>
          <p:cNvPr id="101" name="Google Shape;101;p19"/>
          <p:cNvSpPr/>
          <p:nvPr/>
        </p:nvSpPr>
        <p:spPr>
          <a:xfrm>
            <a:off x="2308200" y="1917200"/>
            <a:ext cx="5682300" cy="2337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txBox="1"/>
          <p:nvPr/>
        </p:nvSpPr>
        <p:spPr>
          <a:xfrm>
            <a:off x="163275" y="3290925"/>
            <a:ext cx="101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Average"/>
                <a:ea typeface="Average"/>
                <a:cs typeface="Average"/>
                <a:sym typeface="Average"/>
              </a:rPr>
              <a:t>Oocyte samples</a:t>
            </a:r>
            <a:endParaRPr b="1">
              <a:solidFill>
                <a:schemeClr val="dk1"/>
              </a:solidFill>
              <a:latin typeface="Average"/>
              <a:ea typeface="Average"/>
              <a:cs typeface="Average"/>
              <a:sym typeface="Average"/>
            </a:endParaRPr>
          </a:p>
        </p:txBody>
      </p:sp>
      <p:sp>
        <p:nvSpPr>
          <p:cNvPr id="103" name="Google Shape;103;p19"/>
          <p:cNvSpPr txBox="1"/>
          <p:nvPr/>
        </p:nvSpPr>
        <p:spPr>
          <a:xfrm>
            <a:off x="4414125" y="1517000"/>
            <a:ext cx="114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Average"/>
                <a:ea typeface="Average"/>
                <a:cs typeface="Average"/>
                <a:sym typeface="Average"/>
              </a:rPr>
              <a:t>Genes</a:t>
            </a:r>
            <a:endParaRPr b="1">
              <a:solidFill>
                <a:schemeClr val="dk1"/>
              </a:solidFill>
              <a:latin typeface="Average"/>
              <a:ea typeface="Average"/>
              <a:cs typeface="Average"/>
              <a:sym typeface="Average"/>
            </a:endParaRPr>
          </a:p>
        </p:txBody>
      </p:sp>
      <p:sp>
        <p:nvSpPr>
          <p:cNvPr id="104" name="Google Shape;104;p19"/>
          <p:cNvSpPr txBox="1"/>
          <p:nvPr/>
        </p:nvSpPr>
        <p:spPr>
          <a:xfrm>
            <a:off x="512075" y="4681725"/>
            <a:ext cx="86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verage"/>
                <a:ea typeface="Average"/>
                <a:cs typeface="Average"/>
                <a:sym typeface="Average"/>
              </a:rPr>
              <a:t>Source: </a:t>
            </a:r>
            <a:r>
              <a:rPr lang="en" sz="1100" u="sng">
                <a:solidFill>
                  <a:schemeClr val="hlink"/>
                </a:solidFill>
                <a:hlinkClick r:id="rId4"/>
              </a:rPr>
              <a:t>https://www.ncbi.nlm.nih.gov/geo/query/acc.cgi?acc=GSE184635</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a:t>
            </a:r>
            <a:endParaRPr/>
          </a:p>
        </p:txBody>
      </p:sp>
      <p:sp>
        <p:nvSpPr>
          <p:cNvPr id="110" name="Google Shape;110;p20"/>
          <p:cNvSpPr txBox="1">
            <a:spLocks noGrp="1"/>
          </p:cNvSpPr>
          <p:nvPr>
            <p:ph type="body" idx="1"/>
          </p:nvPr>
        </p:nvSpPr>
        <p:spPr>
          <a:xfrm>
            <a:off x="7097000" y="1017725"/>
            <a:ext cx="1914900" cy="338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Umap plot based on mice oocyte transcriptome data.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111" name="Google Shape;111;p20"/>
          <p:cNvGraphicFramePr/>
          <p:nvPr/>
        </p:nvGraphicFramePr>
        <p:xfrm>
          <a:off x="7193338" y="2460475"/>
          <a:ext cx="3000000" cy="3000000"/>
        </p:xfrm>
        <a:graphic>
          <a:graphicData uri="http://schemas.openxmlformats.org/drawingml/2006/table">
            <a:tbl>
              <a:tblPr>
                <a:noFill/>
                <a:tableStyleId>{043B16C9-A94F-4B71-AA93-A609E63BE447}</a:tableStyleId>
              </a:tblPr>
              <a:tblGrid>
                <a:gridCol w="546125">
                  <a:extLst>
                    <a:ext uri="{9D8B030D-6E8A-4147-A177-3AD203B41FA5}">
                      <a16:colId xmlns:a16="http://schemas.microsoft.com/office/drawing/2014/main" val="20000"/>
                    </a:ext>
                  </a:extLst>
                </a:gridCol>
                <a:gridCol w="656450">
                  <a:extLst>
                    <a:ext uri="{9D8B030D-6E8A-4147-A177-3AD203B41FA5}">
                      <a16:colId xmlns:a16="http://schemas.microsoft.com/office/drawing/2014/main" val="20001"/>
                    </a:ext>
                  </a:extLst>
                </a:gridCol>
                <a:gridCol w="519650">
                  <a:extLst>
                    <a:ext uri="{9D8B030D-6E8A-4147-A177-3AD203B41FA5}">
                      <a16:colId xmlns:a16="http://schemas.microsoft.com/office/drawing/2014/main" val="20002"/>
                    </a:ext>
                  </a:extLst>
                </a:gridCol>
              </a:tblGrid>
              <a:tr h="255225">
                <a:tc>
                  <a:txBody>
                    <a:bodyPr/>
                    <a:lstStyle/>
                    <a:p>
                      <a:pPr marL="0" lvl="0" indent="0" algn="l" rtl="0">
                        <a:spcBef>
                          <a:spcPts val="0"/>
                        </a:spcBef>
                        <a:spcAft>
                          <a:spcPts val="0"/>
                        </a:spcAft>
                        <a:buNone/>
                      </a:pPr>
                      <a:r>
                        <a:rPr lang="en" sz="700" b="1">
                          <a:solidFill>
                            <a:schemeClr val="dk1"/>
                          </a:solidFill>
                        </a:rPr>
                        <a:t>Legend</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Age (months)</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Resveratrol?</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55225">
                <a:tc>
                  <a:txBody>
                    <a:bodyPr/>
                    <a:lstStyle/>
                    <a:p>
                      <a:pPr marL="0" lvl="0" indent="0" algn="ctr" rtl="0">
                        <a:spcBef>
                          <a:spcPts val="0"/>
                        </a:spcBef>
                        <a:spcAft>
                          <a:spcPts val="0"/>
                        </a:spcAft>
                        <a:buNone/>
                      </a:pPr>
                      <a:r>
                        <a:rPr lang="en" sz="700" b="1">
                          <a:solidFill>
                            <a:schemeClr val="dk1"/>
                          </a:solidFill>
                        </a:rPr>
                        <a:t>YWT</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2</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55225">
                <a:tc>
                  <a:txBody>
                    <a:bodyPr/>
                    <a:lstStyle/>
                    <a:p>
                      <a:pPr marL="0" lvl="0" indent="0" algn="ctr" rtl="0">
                        <a:spcBef>
                          <a:spcPts val="0"/>
                        </a:spcBef>
                        <a:spcAft>
                          <a:spcPts val="0"/>
                        </a:spcAft>
                        <a:buNone/>
                      </a:pPr>
                      <a:r>
                        <a:rPr lang="en" sz="700" b="1">
                          <a:solidFill>
                            <a:schemeClr val="dk1"/>
                          </a:solidFill>
                        </a:rPr>
                        <a:t>MWTC</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6</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5225">
                <a:tc>
                  <a:txBody>
                    <a:bodyPr/>
                    <a:lstStyle/>
                    <a:p>
                      <a:pPr marL="0" lvl="0" indent="0" algn="ctr" rtl="0">
                        <a:spcBef>
                          <a:spcPts val="0"/>
                        </a:spcBef>
                        <a:spcAft>
                          <a:spcPts val="0"/>
                        </a:spcAft>
                        <a:buNone/>
                      </a:pPr>
                      <a:r>
                        <a:rPr lang="en" sz="700" b="1">
                          <a:solidFill>
                            <a:schemeClr val="dk1"/>
                          </a:solidFill>
                        </a:rPr>
                        <a:t>MWTR</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6</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55225">
                <a:tc>
                  <a:txBody>
                    <a:bodyPr/>
                    <a:lstStyle/>
                    <a:p>
                      <a:pPr marL="0" lvl="0" indent="0" algn="ctr" rtl="0">
                        <a:spcBef>
                          <a:spcPts val="0"/>
                        </a:spcBef>
                        <a:spcAft>
                          <a:spcPts val="0"/>
                        </a:spcAft>
                        <a:buNone/>
                      </a:pPr>
                      <a:r>
                        <a:rPr lang="en" sz="700" b="1">
                          <a:solidFill>
                            <a:schemeClr val="dk1"/>
                          </a:solidFill>
                        </a:rPr>
                        <a:t>OWTC</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10</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55225">
                <a:tc>
                  <a:txBody>
                    <a:bodyPr/>
                    <a:lstStyle/>
                    <a:p>
                      <a:pPr marL="0" lvl="0" indent="0" algn="ctr" rtl="0">
                        <a:spcBef>
                          <a:spcPts val="0"/>
                        </a:spcBef>
                        <a:spcAft>
                          <a:spcPts val="0"/>
                        </a:spcAft>
                        <a:buNone/>
                      </a:pPr>
                      <a:r>
                        <a:rPr lang="en" sz="700" b="1">
                          <a:solidFill>
                            <a:schemeClr val="dk1"/>
                          </a:solidFill>
                        </a:rPr>
                        <a:t>OWTR</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10</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700" b="1">
                          <a:solidFill>
                            <a:schemeClr val="dk1"/>
                          </a:solidFill>
                        </a:rPr>
                        <a:t>+</a:t>
                      </a:r>
                      <a:endParaRPr sz="700" b="1">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12" name="Google Shape;112;p20"/>
          <p:cNvPicPr preferRelativeResize="0"/>
          <p:nvPr/>
        </p:nvPicPr>
        <p:blipFill>
          <a:blip r:embed="rId3">
            <a:alphaModFix/>
          </a:blip>
          <a:stretch>
            <a:fillRect/>
          </a:stretch>
        </p:blipFill>
        <p:spPr>
          <a:xfrm>
            <a:off x="152400" y="1170125"/>
            <a:ext cx="6792199" cy="35020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Agglomerative Clustering: </a:t>
            </a:r>
            <a:endParaRPr/>
          </a:p>
        </p:txBody>
      </p:sp>
      <p:graphicFrame>
        <p:nvGraphicFramePr>
          <p:cNvPr id="118" name="Google Shape;118;p21"/>
          <p:cNvGraphicFramePr/>
          <p:nvPr/>
        </p:nvGraphicFramePr>
        <p:xfrm>
          <a:off x="952500" y="1767925"/>
          <a:ext cx="3000000" cy="3000000"/>
        </p:xfrm>
        <a:graphic>
          <a:graphicData uri="http://schemas.openxmlformats.org/drawingml/2006/table">
            <a:tbl>
              <a:tblPr>
                <a:noFill/>
                <a:tableStyleId>{043B16C9-A94F-4B71-AA93-A609E63BE447}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1200"/>
                        </a:spcAft>
                        <a:buNone/>
                      </a:pPr>
                      <a:r>
                        <a:rPr lang="en" sz="1550">
                          <a:solidFill>
                            <a:srgbClr val="D4D4D4"/>
                          </a:solidFill>
                          <a:latin typeface="Oswald SemiBold"/>
                          <a:ea typeface="Oswald SemiBold"/>
                          <a:cs typeface="Oswald SemiBold"/>
                          <a:sym typeface="Oswald SemiBold"/>
                        </a:rPr>
                        <a:t>Adjusted Rand Index</a:t>
                      </a:r>
                      <a:endParaRPr/>
                    </a:p>
                  </a:txBody>
                  <a:tcPr marL="91425" marR="91425" marT="91425" marB="91425"/>
                </a:tc>
                <a:tc>
                  <a:txBody>
                    <a:bodyPr/>
                    <a:lstStyle/>
                    <a:p>
                      <a:pPr marL="0" lvl="0" indent="0" algn="l" rtl="0">
                        <a:lnSpc>
                          <a:spcPct val="115000"/>
                        </a:lnSpc>
                        <a:spcBef>
                          <a:spcPts val="0"/>
                        </a:spcBef>
                        <a:spcAft>
                          <a:spcPts val="1200"/>
                        </a:spcAft>
                        <a:buNone/>
                      </a:pPr>
                      <a:r>
                        <a:rPr lang="en" sz="1550">
                          <a:solidFill>
                            <a:srgbClr val="D4D4D4"/>
                          </a:solidFill>
                          <a:latin typeface="Oswald SemiBold"/>
                          <a:ea typeface="Oswald SemiBold"/>
                          <a:cs typeface="Oswald SemiBold"/>
                          <a:sym typeface="Oswald SemiBold"/>
                        </a:rPr>
                        <a:t>Silhouette score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solidFill>
                            <a:schemeClr val="dk1"/>
                          </a:solidFill>
                        </a:rPr>
                        <a:t>KMeans</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0.77</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0.54</a:t>
                      </a:r>
                      <a:endParaRPr b="1">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dk1"/>
                          </a:solidFill>
                        </a:rPr>
                        <a:t>Hierarchical - Ward</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0.41</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0.49</a:t>
                      </a:r>
                      <a:endParaRPr b="1">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dk1"/>
                          </a:solidFill>
                        </a:rPr>
                        <a:t>GMM</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0.76</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0.54</a:t>
                      </a:r>
                      <a:endParaRPr b="1">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On-screen Show (16:9)</PresentationFormat>
  <Paragraphs>75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Oswald Medium</vt:lpstr>
      <vt:lpstr>Oswald SemiBold</vt:lpstr>
      <vt:lpstr>Oswald</vt:lpstr>
      <vt:lpstr>Average</vt:lpstr>
      <vt:lpstr>Arial</vt:lpstr>
      <vt:lpstr>Slate</vt:lpstr>
      <vt:lpstr>Capstone 3</vt:lpstr>
      <vt:lpstr>Background</vt:lpstr>
      <vt:lpstr>Background: Potential life prolonging benefit of resveratrol</vt:lpstr>
      <vt:lpstr>Aging and infertility</vt:lpstr>
      <vt:lpstr>Research Question</vt:lpstr>
      <vt:lpstr>Experimental conditions: </vt:lpstr>
      <vt:lpstr>Dataset: gene expression levels under different experimental conditions</vt:lpstr>
      <vt:lpstr>Data visualization</vt:lpstr>
      <vt:lpstr>Agglomerative Clustering: </vt:lpstr>
      <vt:lpstr>Conclusion</vt:lpstr>
      <vt:lpstr>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3</dc:title>
  <dc:creator>Kristin</dc:creator>
  <cp:lastModifiedBy>Kristin Tsui</cp:lastModifiedBy>
  <cp:revision>1</cp:revision>
  <dcterms:modified xsi:type="dcterms:W3CDTF">2023-06-13T18:02:00Z</dcterms:modified>
</cp:coreProperties>
</file>