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Oswald Medium"/>
      <p:regular r:id="rId18"/>
      <p:bold r:id="rId19"/>
    </p:embeddedFont>
    <p:embeddedFont>
      <p:font typeface="Average"/>
      <p:regular r:id="rId20"/>
    </p:embeddedFont>
    <p:embeddedFont>
      <p:font typeface="Oswald SemiBold"/>
      <p:regular r:id="rId21"/>
      <p:bold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4F5E17-91D0-4F86-ADF8-98ABBFD19F17}">
  <a:tblStyle styleId="{0D4F5E17-91D0-4F86-ADF8-98ABBFD19F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5.xml"/><Relationship Id="rId22" Type="http://schemas.openxmlformats.org/officeDocument/2006/relationships/font" Target="fonts/OswaldSemiBold-bold.fntdata"/><Relationship Id="rId10" Type="http://schemas.openxmlformats.org/officeDocument/2006/relationships/slide" Target="slides/slide4.xml"/><Relationship Id="rId21" Type="http://schemas.openxmlformats.org/officeDocument/2006/relationships/font" Target="fonts/OswaldSemiBold-regular.fntdata"/><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swaldMedium-bold.fntdata"/><Relationship Id="rId6" Type="http://schemas.openxmlformats.org/officeDocument/2006/relationships/notesMaster" Target="notesMasters/notesMaster1.xml"/><Relationship Id="rId18" Type="http://schemas.openxmlformats.org/officeDocument/2006/relationships/font" Target="fonts/OswaldMedium-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09934fb0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09934fb0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09934fb0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09934fb0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d7c88b5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d7c88b5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ec5cbd3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ec5cbd3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09934fb0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09934fb0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047deb1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047deb1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047deb1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047deb1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09934fb0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09934fb0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09934fb0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09934fb0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09934fb0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09934fb0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ncbi.nlm.nih.gov/geo/query/acc.cgi?acc=GSE18463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role of resveratrol on aging transcriptome in oocytes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Unsupervised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and GMM clustering algorithms identified the distinct </a:t>
            </a:r>
            <a:r>
              <a:rPr lang="en"/>
              <a:t>experiment</a:t>
            </a:r>
            <a:r>
              <a:rPr lang="en"/>
              <a:t> groups with reasonable accuracies. This reflects that there are distinct differences in the transcriptome across different experimental conditions.</a:t>
            </a:r>
            <a:endParaRPr/>
          </a:p>
          <a:p>
            <a:pPr indent="0" lvl="0" marL="0" rtl="0" algn="l">
              <a:spcBef>
                <a:spcPts val="1200"/>
              </a:spcBef>
              <a:spcAft>
                <a:spcPts val="0"/>
              </a:spcAft>
              <a:buNone/>
            </a:pPr>
            <a:r>
              <a:rPr lang="en"/>
              <a:t>More specifically, middle-aged (6-mo) mice treated with resveratrol is differentiable from middle-aged mice without intervention. The distinction among old mice, however, is not as clear.</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Outlook</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500">
              <a:latin typeface="Oswald Medium"/>
              <a:ea typeface="Oswald Medium"/>
              <a:cs typeface="Oswald Medium"/>
              <a:sym typeface="Oswald Medium"/>
            </a:endParaRPr>
          </a:p>
          <a:p>
            <a:pPr indent="0" lvl="0" marL="0" rtl="0" algn="l">
              <a:spcBef>
                <a:spcPts val="1200"/>
              </a:spcBef>
              <a:spcAft>
                <a:spcPts val="0"/>
              </a:spcAft>
              <a:buNone/>
            </a:pPr>
            <a:r>
              <a:rPr lang="en" sz="1900">
                <a:solidFill>
                  <a:srgbClr val="D1D5DB"/>
                </a:solidFill>
                <a:latin typeface="Oswald Medium"/>
                <a:ea typeface="Oswald Medium"/>
                <a:cs typeface="Oswald Medium"/>
                <a:sym typeface="Oswald Medium"/>
              </a:rPr>
              <a:t>While the findings obtained from mice may have limited relevance to humans, comprehending the molecular mechanisms of reproductive aging can still provide valuable insights into human health. The significance of reproductive health has grown as more women are choosing to delay childbirth compared to previous years.</a:t>
            </a:r>
            <a:endParaRPr sz="1900">
              <a:solidFill>
                <a:srgbClr val="D1D5DB"/>
              </a:solidFill>
              <a:latin typeface="Oswald Medium"/>
              <a:ea typeface="Oswald Medium"/>
              <a:cs typeface="Oswald Medium"/>
              <a:sym typeface="Oswald Medium"/>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409650" y="1122075"/>
            <a:ext cx="5148000" cy="3283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As we age, changes occur in the way our g</a:t>
            </a:r>
            <a:r>
              <a:rPr lang="en"/>
              <a:t>enes are expressed. These patterns of gene expression, referred to as the aging transcriptome, are studied to unravel the molecular mechanisms of the aging process.</a:t>
            </a:r>
            <a:endParaRPr/>
          </a:p>
          <a:p>
            <a:pPr indent="0" lvl="0" marL="0" rtl="0" algn="l">
              <a:spcBef>
                <a:spcPts val="1200"/>
              </a:spcBef>
              <a:spcAft>
                <a:spcPts val="0"/>
              </a:spcAft>
              <a:buNone/>
            </a:pPr>
            <a:r>
              <a:rPr lang="en"/>
              <a:t>A way gene expression changes is through </a:t>
            </a:r>
            <a:r>
              <a:rPr lang="en" u="sng"/>
              <a:t>epigenetics</a:t>
            </a:r>
            <a:r>
              <a:rPr lang="en"/>
              <a:t>, which are chemical modification (e.g., methylation) on the DNA that can switch a gene on or off.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5982125" y="1263888"/>
            <a:ext cx="2170700" cy="299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Potential life prolonging benefit of resveratrol</a:t>
            </a:r>
            <a:endParaRPr/>
          </a:p>
        </p:txBody>
      </p:sp>
      <p:sp>
        <p:nvSpPr>
          <p:cNvPr id="73" name="Google Shape;73;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Resveratrol, a compound </a:t>
            </a:r>
            <a:r>
              <a:rPr lang="en"/>
              <a:t>found</a:t>
            </a:r>
            <a:r>
              <a:rPr lang="en"/>
              <a:t> in the skin of red grapes, have been shown to have lifespan prolonging effects in organisms such as </a:t>
            </a:r>
            <a:r>
              <a:rPr i="1" lang="en"/>
              <a:t>C. </a:t>
            </a:r>
            <a:r>
              <a:rPr lang="en"/>
              <a:t>elegans and mice.</a:t>
            </a:r>
            <a:endParaRPr/>
          </a:p>
          <a:p>
            <a:pPr indent="-342900" lvl="0" marL="457200" rtl="0" algn="l">
              <a:spcBef>
                <a:spcPts val="0"/>
              </a:spcBef>
              <a:spcAft>
                <a:spcPts val="0"/>
              </a:spcAft>
              <a:buSzPts val="1800"/>
              <a:buAutoNum type="arabicPeriod"/>
            </a:pPr>
            <a:r>
              <a:rPr lang="en"/>
              <a:t>Resveratrol exerts its effects is via SIRT1, an enzyme that modifies gene expression through epigenetics.</a:t>
            </a:r>
            <a:endParaRPr/>
          </a:p>
          <a:p>
            <a:pPr indent="0" lvl="0" marL="457200" rtl="0" algn="l">
              <a:spcBef>
                <a:spcPts val="120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4801475" y="1247500"/>
            <a:ext cx="4117351" cy="28821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Aging and infertility</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Aging-associated infertility is partially contributed by altered gene expression.</a:t>
            </a:r>
            <a:endParaRPr/>
          </a:p>
          <a:p>
            <a:pPr indent="0" lvl="0" marL="0" rtl="0" algn="l">
              <a:spcBef>
                <a:spcPts val="1200"/>
              </a:spcBef>
              <a:spcAft>
                <a:spcPts val="0"/>
              </a:spcAft>
              <a:buNone/>
            </a:pPr>
            <a:r>
              <a:rPr lang="en"/>
              <a:t>This analysis sought to examine the aging transcriptome and whether resveratrol can reprogram the aging transcriptome.</a:t>
            </a:r>
            <a:endParaRPr/>
          </a:p>
          <a:p>
            <a:pPr indent="0" lvl="0" marL="0" rtl="0" algn="l">
              <a:spcBef>
                <a:spcPts val="1200"/>
              </a:spcBef>
              <a:spcAft>
                <a:spcPts val="12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
        <p:nvSpPr>
          <p:cNvPr id="86" name="Google Shape;86;p17"/>
          <p:cNvSpPr txBox="1"/>
          <p:nvPr>
            <p:ph idx="1" type="body"/>
          </p:nvPr>
        </p:nvSpPr>
        <p:spPr>
          <a:xfrm>
            <a:off x="311700" y="1948100"/>
            <a:ext cx="8520600" cy="2088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t>C</a:t>
            </a:r>
            <a:r>
              <a:rPr lang="en" sz="2900"/>
              <a:t>an resveratrol reverse aging-related gene expression in mice oocytes (e.g., egg cells)?</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3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conditions: </a:t>
            </a:r>
            <a:endParaRPr/>
          </a:p>
        </p:txBody>
      </p:sp>
      <p:pic>
        <p:nvPicPr>
          <p:cNvPr id="92" name="Google Shape;92;p18"/>
          <p:cNvPicPr preferRelativeResize="0"/>
          <p:nvPr/>
        </p:nvPicPr>
        <p:blipFill>
          <a:blip r:embed="rId3">
            <a:alphaModFix/>
          </a:blip>
          <a:stretch>
            <a:fillRect/>
          </a:stretch>
        </p:blipFill>
        <p:spPr>
          <a:xfrm>
            <a:off x="469101" y="3463425"/>
            <a:ext cx="8205786" cy="1569800"/>
          </a:xfrm>
          <a:prstGeom prst="rect">
            <a:avLst/>
          </a:prstGeom>
          <a:noFill/>
          <a:ln>
            <a:noFill/>
          </a:ln>
        </p:spPr>
      </p:pic>
      <p:graphicFrame>
        <p:nvGraphicFramePr>
          <p:cNvPr id="93" name="Google Shape;93;p18"/>
          <p:cNvGraphicFramePr/>
          <p:nvPr/>
        </p:nvGraphicFramePr>
        <p:xfrm>
          <a:off x="1960275" y="892525"/>
          <a:ext cx="3000000" cy="3000000"/>
        </p:xfrm>
        <a:graphic>
          <a:graphicData uri="http://schemas.openxmlformats.org/drawingml/2006/table">
            <a:tbl>
              <a:tblPr>
                <a:noFill/>
                <a:tableStyleId>{0D4F5E17-91D0-4F86-ADF8-98ABBFD19F17}</a:tableStyleId>
              </a:tblPr>
              <a:tblGrid>
                <a:gridCol w="1558475"/>
                <a:gridCol w="1558475"/>
                <a:gridCol w="1558475"/>
              </a:tblGrid>
              <a:tr h="352050">
                <a:tc>
                  <a:txBody>
                    <a:bodyPr/>
                    <a:lstStyle/>
                    <a:p>
                      <a:pPr indent="0" lvl="0" marL="0" rtl="0" algn="ctr">
                        <a:spcBef>
                          <a:spcPts val="0"/>
                        </a:spcBef>
                        <a:spcAft>
                          <a:spcPts val="0"/>
                        </a:spcAft>
                        <a:buNone/>
                      </a:pPr>
                      <a:r>
                        <a:rPr b="1" lang="en" sz="1300">
                          <a:solidFill>
                            <a:schemeClr val="dk1"/>
                          </a:solidFill>
                        </a:rPr>
                        <a:t>Group name</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 sz="1300">
                          <a:solidFill>
                            <a:schemeClr val="dk1"/>
                          </a:solidFill>
                        </a:rPr>
                        <a:t>Age (months)</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 sz="1300">
                          <a:solidFill>
                            <a:schemeClr val="dk1"/>
                          </a:solidFill>
                        </a:rPr>
                        <a:t>Resveratrol?</a:t>
                      </a:r>
                      <a:endParaRPr b="1" sz="1300">
                        <a:solidFill>
                          <a:schemeClr val="dk1"/>
                        </a:solidFill>
                      </a:endParaRPr>
                    </a:p>
                  </a:txBody>
                  <a:tcPr marT="91425" marB="91425" marR="91425" marL="91425"/>
                </a:tc>
              </a:tr>
              <a:tr h="352050">
                <a:tc>
                  <a:txBody>
                    <a:bodyPr/>
                    <a:lstStyle/>
                    <a:p>
                      <a:pPr indent="0" lvl="0" marL="0" rtl="0" algn="ctr">
                        <a:spcBef>
                          <a:spcPts val="0"/>
                        </a:spcBef>
                        <a:spcAft>
                          <a:spcPts val="0"/>
                        </a:spcAft>
                        <a:buNone/>
                      </a:pPr>
                      <a:r>
                        <a:rPr b="1" lang="en" sz="1300">
                          <a:solidFill>
                            <a:schemeClr val="dk1"/>
                          </a:solidFill>
                        </a:rPr>
                        <a:t>YWT</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 sz="1300">
                          <a:solidFill>
                            <a:schemeClr val="dk1"/>
                          </a:solidFill>
                        </a:rPr>
                        <a:t>2</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 sz="1300">
                          <a:solidFill>
                            <a:schemeClr val="dk1"/>
                          </a:solidFill>
                        </a:rPr>
                        <a:t>-</a:t>
                      </a:r>
                      <a:endParaRPr b="1" sz="1300">
                        <a:solidFill>
                          <a:schemeClr val="dk1"/>
                        </a:solidFill>
                      </a:endParaRPr>
                    </a:p>
                  </a:txBody>
                  <a:tcPr marT="91425" marB="91425" marR="91425" marL="91425"/>
                </a:tc>
              </a:tr>
              <a:tr h="352050">
                <a:tc>
                  <a:txBody>
                    <a:bodyPr/>
                    <a:lstStyle/>
                    <a:p>
                      <a:pPr indent="0" lvl="0" marL="0" rtl="0" algn="ctr">
                        <a:spcBef>
                          <a:spcPts val="0"/>
                        </a:spcBef>
                        <a:spcAft>
                          <a:spcPts val="0"/>
                        </a:spcAft>
                        <a:buNone/>
                      </a:pPr>
                      <a:r>
                        <a:rPr b="1" lang="en" sz="1300">
                          <a:solidFill>
                            <a:schemeClr val="dk1"/>
                          </a:solidFill>
                        </a:rPr>
                        <a:t>MWTC</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 sz="1300">
                          <a:solidFill>
                            <a:schemeClr val="dk1"/>
                          </a:solidFill>
                        </a:rPr>
                        <a:t>6</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 sz="1300">
                          <a:solidFill>
                            <a:schemeClr val="dk1"/>
                          </a:solidFill>
                        </a:rPr>
                        <a:t>-</a:t>
                      </a:r>
                      <a:endParaRPr b="1" sz="1300">
                        <a:solidFill>
                          <a:schemeClr val="dk1"/>
                        </a:solidFill>
                      </a:endParaRPr>
                    </a:p>
                  </a:txBody>
                  <a:tcPr marT="91425" marB="91425" marR="91425" marL="91425"/>
                </a:tc>
              </a:tr>
              <a:tr h="352050">
                <a:tc>
                  <a:txBody>
                    <a:bodyPr/>
                    <a:lstStyle/>
                    <a:p>
                      <a:pPr indent="0" lvl="0" marL="0" rtl="0" algn="ctr">
                        <a:spcBef>
                          <a:spcPts val="0"/>
                        </a:spcBef>
                        <a:spcAft>
                          <a:spcPts val="0"/>
                        </a:spcAft>
                        <a:buNone/>
                      </a:pPr>
                      <a:r>
                        <a:rPr b="1" lang="en" sz="1300">
                          <a:solidFill>
                            <a:schemeClr val="dk1"/>
                          </a:solidFill>
                        </a:rPr>
                        <a:t>MWTR</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 sz="1300">
                          <a:solidFill>
                            <a:schemeClr val="dk1"/>
                          </a:solidFill>
                        </a:rPr>
                        <a:t>6</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 sz="1300">
                          <a:solidFill>
                            <a:schemeClr val="dk1"/>
                          </a:solidFill>
                        </a:rPr>
                        <a:t>+</a:t>
                      </a:r>
                      <a:endParaRPr b="1" sz="1300">
                        <a:solidFill>
                          <a:schemeClr val="dk1"/>
                        </a:solidFill>
                      </a:endParaRPr>
                    </a:p>
                  </a:txBody>
                  <a:tcPr marT="91425" marB="91425" marR="91425" marL="91425"/>
                </a:tc>
              </a:tr>
              <a:tr h="352050">
                <a:tc>
                  <a:txBody>
                    <a:bodyPr/>
                    <a:lstStyle/>
                    <a:p>
                      <a:pPr indent="0" lvl="0" marL="0" rtl="0" algn="ctr">
                        <a:spcBef>
                          <a:spcPts val="0"/>
                        </a:spcBef>
                        <a:spcAft>
                          <a:spcPts val="0"/>
                        </a:spcAft>
                        <a:buNone/>
                      </a:pPr>
                      <a:r>
                        <a:rPr b="1" lang="en" sz="1300">
                          <a:solidFill>
                            <a:schemeClr val="dk1"/>
                          </a:solidFill>
                        </a:rPr>
                        <a:t>OWTC</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 sz="1300">
                          <a:solidFill>
                            <a:schemeClr val="dk1"/>
                          </a:solidFill>
                        </a:rPr>
                        <a:t>10</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 sz="1300">
                          <a:solidFill>
                            <a:schemeClr val="dk1"/>
                          </a:solidFill>
                        </a:rPr>
                        <a:t>-</a:t>
                      </a:r>
                      <a:endParaRPr b="1" sz="1300">
                        <a:solidFill>
                          <a:schemeClr val="dk1"/>
                        </a:solidFill>
                      </a:endParaRPr>
                    </a:p>
                  </a:txBody>
                  <a:tcPr marT="91425" marB="91425" marR="91425" marL="91425"/>
                </a:tc>
              </a:tr>
              <a:tr h="352050">
                <a:tc>
                  <a:txBody>
                    <a:bodyPr/>
                    <a:lstStyle/>
                    <a:p>
                      <a:pPr indent="0" lvl="0" marL="0" rtl="0" algn="ctr">
                        <a:spcBef>
                          <a:spcPts val="0"/>
                        </a:spcBef>
                        <a:spcAft>
                          <a:spcPts val="0"/>
                        </a:spcAft>
                        <a:buNone/>
                      </a:pPr>
                      <a:r>
                        <a:rPr b="1" lang="en" sz="1300">
                          <a:solidFill>
                            <a:schemeClr val="dk1"/>
                          </a:solidFill>
                        </a:rPr>
                        <a:t>OWTR</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 sz="1300">
                          <a:solidFill>
                            <a:schemeClr val="dk1"/>
                          </a:solidFill>
                        </a:rPr>
                        <a:t>10</a:t>
                      </a:r>
                      <a:endParaRPr b="1" sz="1300">
                        <a:solidFill>
                          <a:schemeClr val="dk1"/>
                        </a:solidFill>
                      </a:endParaRPr>
                    </a:p>
                  </a:txBody>
                  <a:tcPr marT="91425" marB="91425" marR="91425" marL="91425"/>
                </a:tc>
                <a:tc>
                  <a:txBody>
                    <a:bodyPr/>
                    <a:lstStyle/>
                    <a:p>
                      <a:pPr indent="0" lvl="0" marL="0" rtl="0" algn="ctr">
                        <a:spcBef>
                          <a:spcPts val="0"/>
                        </a:spcBef>
                        <a:spcAft>
                          <a:spcPts val="0"/>
                        </a:spcAft>
                        <a:buNone/>
                      </a:pPr>
                      <a:r>
                        <a:rPr b="1" lang="en" sz="1300">
                          <a:solidFill>
                            <a:schemeClr val="dk1"/>
                          </a:solidFill>
                        </a:rPr>
                        <a:t>+</a:t>
                      </a:r>
                      <a:endParaRPr b="1" sz="1300">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gene expression levels under different experimental conditions</a:t>
            </a:r>
            <a:endParaRPr/>
          </a:p>
        </p:txBody>
      </p:sp>
      <p:pic>
        <p:nvPicPr>
          <p:cNvPr id="99" name="Google Shape;99;p19"/>
          <p:cNvPicPr preferRelativeResize="0"/>
          <p:nvPr/>
        </p:nvPicPr>
        <p:blipFill>
          <a:blip r:embed="rId3">
            <a:alphaModFix/>
          </a:blip>
          <a:stretch>
            <a:fillRect/>
          </a:stretch>
        </p:blipFill>
        <p:spPr>
          <a:xfrm>
            <a:off x="1410125" y="2294200"/>
            <a:ext cx="6979475" cy="1988450"/>
          </a:xfrm>
          <a:prstGeom prst="rect">
            <a:avLst/>
          </a:prstGeom>
          <a:noFill/>
          <a:ln>
            <a:noFill/>
          </a:ln>
        </p:spPr>
      </p:pic>
      <p:sp>
        <p:nvSpPr>
          <p:cNvPr id="100" name="Google Shape;100;p19"/>
          <p:cNvSpPr/>
          <p:nvPr/>
        </p:nvSpPr>
        <p:spPr>
          <a:xfrm>
            <a:off x="1018250" y="2751525"/>
            <a:ext cx="277500" cy="1694400"/>
          </a:xfrm>
          <a:prstGeom prst="down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C47D"/>
              </a:solidFill>
            </a:endParaRPr>
          </a:p>
        </p:txBody>
      </p:sp>
      <p:sp>
        <p:nvSpPr>
          <p:cNvPr id="101" name="Google Shape;101;p19"/>
          <p:cNvSpPr/>
          <p:nvPr/>
        </p:nvSpPr>
        <p:spPr>
          <a:xfrm>
            <a:off x="2308200" y="1917200"/>
            <a:ext cx="5682300" cy="2337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nvSpPr>
        <p:spPr>
          <a:xfrm>
            <a:off x="163275" y="3290925"/>
            <a:ext cx="101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verage"/>
                <a:ea typeface="Average"/>
                <a:cs typeface="Average"/>
                <a:sym typeface="Average"/>
              </a:rPr>
              <a:t>Oocyte samples</a:t>
            </a:r>
            <a:endParaRPr b="1">
              <a:solidFill>
                <a:schemeClr val="dk1"/>
              </a:solidFill>
              <a:latin typeface="Average"/>
              <a:ea typeface="Average"/>
              <a:cs typeface="Average"/>
              <a:sym typeface="Average"/>
            </a:endParaRPr>
          </a:p>
        </p:txBody>
      </p:sp>
      <p:sp>
        <p:nvSpPr>
          <p:cNvPr id="103" name="Google Shape;103;p19"/>
          <p:cNvSpPr txBox="1"/>
          <p:nvPr/>
        </p:nvSpPr>
        <p:spPr>
          <a:xfrm>
            <a:off x="4414125" y="1517000"/>
            <a:ext cx="11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verage"/>
                <a:ea typeface="Average"/>
                <a:cs typeface="Average"/>
                <a:sym typeface="Average"/>
              </a:rPr>
              <a:t>Genes</a:t>
            </a:r>
            <a:endParaRPr b="1">
              <a:solidFill>
                <a:schemeClr val="dk1"/>
              </a:solidFill>
              <a:latin typeface="Average"/>
              <a:ea typeface="Average"/>
              <a:cs typeface="Average"/>
              <a:sym typeface="Average"/>
            </a:endParaRPr>
          </a:p>
        </p:txBody>
      </p:sp>
      <p:sp>
        <p:nvSpPr>
          <p:cNvPr id="104" name="Google Shape;104;p19"/>
          <p:cNvSpPr txBox="1"/>
          <p:nvPr/>
        </p:nvSpPr>
        <p:spPr>
          <a:xfrm>
            <a:off x="512075" y="4681725"/>
            <a:ext cx="86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Source: </a:t>
            </a:r>
            <a:r>
              <a:rPr lang="en" sz="1100" u="sng">
                <a:solidFill>
                  <a:schemeClr val="hlink"/>
                </a:solidFill>
                <a:hlinkClick r:id="rId4"/>
              </a:rPr>
              <a:t>https://www.ncbi.nlm.nih.gov/geo/query/acc.cgi?acc=GSE184635</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sp>
        <p:nvSpPr>
          <p:cNvPr id="110" name="Google Shape;110;p20"/>
          <p:cNvSpPr txBox="1"/>
          <p:nvPr>
            <p:ph idx="1" type="body"/>
          </p:nvPr>
        </p:nvSpPr>
        <p:spPr>
          <a:xfrm>
            <a:off x="7097000" y="1017725"/>
            <a:ext cx="1914900" cy="33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Umap plot based on mice oocyte transcriptome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11" name="Google Shape;111;p20"/>
          <p:cNvGraphicFramePr/>
          <p:nvPr/>
        </p:nvGraphicFramePr>
        <p:xfrm>
          <a:off x="7193338" y="2460475"/>
          <a:ext cx="3000000" cy="3000000"/>
        </p:xfrm>
        <a:graphic>
          <a:graphicData uri="http://schemas.openxmlformats.org/drawingml/2006/table">
            <a:tbl>
              <a:tblPr>
                <a:noFill/>
                <a:tableStyleId>{0D4F5E17-91D0-4F86-ADF8-98ABBFD19F17}</a:tableStyleId>
              </a:tblPr>
              <a:tblGrid>
                <a:gridCol w="546125"/>
                <a:gridCol w="656450"/>
                <a:gridCol w="519650"/>
              </a:tblGrid>
              <a:tr h="255225">
                <a:tc>
                  <a:txBody>
                    <a:bodyPr/>
                    <a:lstStyle/>
                    <a:p>
                      <a:pPr indent="0" lvl="0" marL="0" rtl="0" algn="l">
                        <a:spcBef>
                          <a:spcPts val="0"/>
                        </a:spcBef>
                        <a:spcAft>
                          <a:spcPts val="0"/>
                        </a:spcAft>
                        <a:buNone/>
                      </a:pPr>
                      <a:r>
                        <a:rPr b="1" lang="en" sz="700">
                          <a:solidFill>
                            <a:schemeClr val="dk1"/>
                          </a:solidFill>
                        </a:rPr>
                        <a:t>Legend</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rPr>
                        <a:t>Age (months)</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rPr>
                        <a:t>Resveratrol?</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5225">
                <a:tc>
                  <a:txBody>
                    <a:bodyPr/>
                    <a:lstStyle/>
                    <a:p>
                      <a:pPr indent="0" lvl="0" marL="0" rtl="0" algn="ctr">
                        <a:spcBef>
                          <a:spcPts val="0"/>
                        </a:spcBef>
                        <a:spcAft>
                          <a:spcPts val="0"/>
                        </a:spcAft>
                        <a:buNone/>
                      </a:pPr>
                      <a:r>
                        <a:rPr b="1" lang="en" sz="700">
                          <a:solidFill>
                            <a:schemeClr val="dk1"/>
                          </a:solidFill>
                        </a:rPr>
                        <a:t>YWT</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rPr>
                        <a:t>2</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rPr>
                        <a:t>-</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5225">
                <a:tc>
                  <a:txBody>
                    <a:bodyPr/>
                    <a:lstStyle/>
                    <a:p>
                      <a:pPr indent="0" lvl="0" marL="0" rtl="0" algn="ctr">
                        <a:spcBef>
                          <a:spcPts val="0"/>
                        </a:spcBef>
                        <a:spcAft>
                          <a:spcPts val="0"/>
                        </a:spcAft>
                        <a:buNone/>
                      </a:pPr>
                      <a:r>
                        <a:rPr b="1" lang="en" sz="700">
                          <a:solidFill>
                            <a:schemeClr val="dk1"/>
                          </a:solidFill>
                        </a:rPr>
                        <a:t>MWTC</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rPr>
                        <a:t>6</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rPr>
                        <a:t>-</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5225">
                <a:tc>
                  <a:txBody>
                    <a:bodyPr/>
                    <a:lstStyle/>
                    <a:p>
                      <a:pPr indent="0" lvl="0" marL="0" rtl="0" algn="ctr">
                        <a:spcBef>
                          <a:spcPts val="0"/>
                        </a:spcBef>
                        <a:spcAft>
                          <a:spcPts val="0"/>
                        </a:spcAft>
                        <a:buNone/>
                      </a:pPr>
                      <a:r>
                        <a:rPr b="1" lang="en" sz="700">
                          <a:solidFill>
                            <a:schemeClr val="dk1"/>
                          </a:solidFill>
                        </a:rPr>
                        <a:t>MWTR</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rPr>
                        <a:t>6</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rPr>
                        <a:t>+</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5225">
                <a:tc>
                  <a:txBody>
                    <a:bodyPr/>
                    <a:lstStyle/>
                    <a:p>
                      <a:pPr indent="0" lvl="0" marL="0" rtl="0" algn="ctr">
                        <a:spcBef>
                          <a:spcPts val="0"/>
                        </a:spcBef>
                        <a:spcAft>
                          <a:spcPts val="0"/>
                        </a:spcAft>
                        <a:buNone/>
                      </a:pPr>
                      <a:r>
                        <a:rPr b="1" lang="en" sz="700">
                          <a:solidFill>
                            <a:schemeClr val="dk1"/>
                          </a:solidFill>
                        </a:rPr>
                        <a:t>OWTC</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rPr>
                        <a:t>10</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rPr>
                        <a:t>-</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5225">
                <a:tc>
                  <a:txBody>
                    <a:bodyPr/>
                    <a:lstStyle/>
                    <a:p>
                      <a:pPr indent="0" lvl="0" marL="0" rtl="0" algn="ctr">
                        <a:spcBef>
                          <a:spcPts val="0"/>
                        </a:spcBef>
                        <a:spcAft>
                          <a:spcPts val="0"/>
                        </a:spcAft>
                        <a:buNone/>
                      </a:pPr>
                      <a:r>
                        <a:rPr b="1" lang="en" sz="700">
                          <a:solidFill>
                            <a:schemeClr val="dk1"/>
                          </a:solidFill>
                        </a:rPr>
                        <a:t>OWTR</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rPr>
                        <a:t>10</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chemeClr val="dk1"/>
                          </a:solidFill>
                        </a:rPr>
                        <a:t>+</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12" name="Google Shape;112;p20"/>
          <p:cNvPicPr preferRelativeResize="0"/>
          <p:nvPr/>
        </p:nvPicPr>
        <p:blipFill>
          <a:blip r:embed="rId3">
            <a:alphaModFix/>
          </a:blip>
          <a:stretch>
            <a:fillRect/>
          </a:stretch>
        </p:blipFill>
        <p:spPr>
          <a:xfrm>
            <a:off x="152400" y="1170125"/>
            <a:ext cx="6792199" cy="35020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Agglomerative Clustering: </a:t>
            </a:r>
            <a:endParaRPr/>
          </a:p>
        </p:txBody>
      </p:sp>
      <p:graphicFrame>
        <p:nvGraphicFramePr>
          <p:cNvPr id="118" name="Google Shape;118;p21"/>
          <p:cNvGraphicFramePr/>
          <p:nvPr/>
        </p:nvGraphicFramePr>
        <p:xfrm>
          <a:off x="952500" y="1767925"/>
          <a:ext cx="3000000" cy="3000000"/>
        </p:xfrm>
        <a:graphic>
          <a:graphicData uri="http://schemas.openxmlformats.org/drawingml/2006/table">
            <a:tbl>
              <a:tblPr>
                <a:noFill/>
                <a:tableStyleId>{0D4F5E17-91D0-4F86-ADF8-98ABBFD19F17}</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1200"/>
                        </a:spcAft>
                        <a:buNone/>
                      </a:pPr>
                      <a:r>
                        <a:rPr lang="en" sz="1550">
                          <a:solidFill>
                            <a:srgbClr val="D4D4D4"/>
                          </a:solidFill>
                          <a:latin typeface="Oswald SemiBold"/>
                          <a:ea typeface="Oswald SemiBold"/>
                          <a:cs typeface="Oswald SemiBold"/>
                          <a:sym typeface="Oswald SemiBold"/>
                        </a:rPr>
                        <a:t>Adjusted Rand Index</a:t>
                      </a:r>
                      <a:endParaRPr/>
                    </a:p>
                  </a:txBody>
                  <a:tcPr marT="91425" marB="91425" marR="91425" marL="91425"/>
                </a:tc>
                <a:tc>
                  <a:txBody>
                    <a:bodyPr/>
                    <a:lstStyle/>
                    <a:p>
                      <a:pPr indent="0" lvl="0" marL="0" rtl="0" algn="l">
                        <a:lnSpc>
                          <a:spcPct val="115000"/>
                        </a:lnSpc>
                        <a:spcBef>
                          <a:spcPts val="0"/>
                        </a:spcBef>
                        <a:spcAft>
                          <a:spcPts val="1200"/>
                        </a:spcAft>
                        <a:buNone/>
                      </a:pPr>
                      <a:r>
                        <a:rPr lang="en" sz="1550">
                          <a:solidFill>
                            <a:srgbClr val="D4D4D4"/>
                          </a:solidFill>
                          <a:latin typeface="Oswald SemiBold"/>
                          <a:ea typeface="Oswald SemiBold"/>
                          <a:cs typeface="Oswald SemiBold"/>
                          <a:sym typeface="Oswald SemiBold"/>
                        </a:rPr>
                        <a:t>S</a:t>
                      </a:r>
                      <a:r>
                        <a:rPr lang="en" sz="1550">
                          <a:solidFill>
                            <a:srgbClr val="D4D4D4"/>
                          </a:solidFill>
                          <a:latin typeface="Oswald SemiBold"/>
                          <a:ea typeface="Oswald SemiBold"/>
                          <a:cs typeface="Oswald SemiBold"/>
                          <a:sym typeface="Oswald SemiBold"/>
                        </a:rPr>
                        <a:t>ilhouette score</a:t>
                      </a:r>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KMeans</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0.77</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0.54</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Hierarchical - Ward</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0.41</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0.49</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GMM</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0.76</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0.54</a:t>
                      </a:r>
                      <a:endParaRPr b="1">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