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60" r:id="rId5"/>
    <p:sldId id="259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6C438-8515-4609-A600-E932841D35E7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264A6-1FAD-4064-AFEA-84B8226DC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5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82C9-9D59-9495-0AC4-9C46F50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3470-46AB-3125-799A-9A3154F65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2704-8C86-5F87-3B40-181D9AAB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4B5B-BE57-4940-BCFB-743408592FC7}" type="datetime1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ECAE-5A9A-FFAD-020E-B82CD462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4696D-C998-076D-28C0-6AE47E4F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64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61A8-78DC-49E9-4C59-9E6CA03D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80B28-8F6D-4FD8-EC34-27671F69F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37B7-66BE-718F-8D02-5BE1FEB8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0BAF-2DD4-41CC-875C-01D322E819C5}" type="datetime1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04EA-61CD-BB32-669A-E84E32D8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764E-B262-6506-6AA1-9B4A0574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0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7C5A6-B08E-F753-E38F-C89532BAC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D386B-8FC1-F0C0-C214-0AEBCF116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FAE62-F13F-B923-B003-CD40D17D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B48-DC2E-4C73-8F1B-3DAD12418249}" type="datetime1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BCEF-470D-CC34-F05A-04ECF573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8602-A0AD-D73D-1258-73FE4121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9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4CE9-41AC-63DE-1565-5DB02316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F405-28EE-EDBA-941D-7A376FB0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9D57-2C5C-FF47-34E2-B42002BA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4747-8974-4F74-B674-814456792F56}" type="datetime1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F2180-4F5A-88F2-5830-3A01267C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8FAD4-6ED8-5D1A-0446-0A8ABA06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3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0B37-91C3-265A-52D6-2B727A4B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2907D-F3CE-B1D2-B841-437D9B48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192B-0249-0ABE-05F5-F4D125D5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0EB3-58BD-414F-A1EA-DBBA2069436B}" type="datetime1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B3B9-A33B-3911-F60F-284F6952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1CFA-BC61-0B6D-0490-B931C900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3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4AC7-916E-8B60-2F2E-BD78E453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59D9-C9D2-F1E1-978B-8D5080E90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C7D52-68B6-FCEB-D31A-84053A96D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3C751-9D92-BF44-EDC7-CEEF25B4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B8CC-B1AD-4903-98D4-DE1EE75453FC}" type="datetime1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61FD0-1874-FA74-405D-8FE80937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84207-41BD-D647-89DA-114230AE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1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7BF4-E408-4863-BDF5-85A54170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A9E3E-9B99-303A-1D18-F078DE72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595C1-22CD-6FA5-F08A-88F6D39A1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9CE7D-B789-45ED-81F4-D0C073074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438A7-77FE-4FF8-F856-42EC5543E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92700-C632-7A67-5A05-F510E987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7141-4218-41B1-B8BF-BDBF4D52E09F}" type="datetime1">
              <a:rPr lang="en-GB" smtClean="0"/>
              <a:t>15/06/2025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96C6D-2A82-5294-D0F7-8EDC0BAB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C1093-90B0-B670-14E6-81F2E3E2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5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9A95-7F84-8DBA-DFB6-330357B7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0F781-CC02-73E1-FFFE-F17AE629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4E7B-A1EB-4CFE-B6E1-99681E21536F}" type="datetime1">
              <a:rPr lang="en-GB" smtClean="0"/>
              <a:t>15/06/2025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967E1-D97C-877C-ECBD-EE7DA0D8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0E899-6C67-DC56-E00F-8D6BF72A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58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180DA-78C3-51E6-DFB2-B892574F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E84D-7457-4463-B0A6-86B565DED510}" type="datetime1">
              <a:rPr lang="en-GB" smtClean="0"/>
              <a:t>15/06/2025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B9260-1AF7-8A55-76EF-1B5F2DA4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1872D-C683-DF40-7D1C-117F955A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40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7215-85BB-939C-3F1F-95F0FE56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AB4D-F272-5FE7-7779-C8EE03ED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B14E8-D0C5-47D1-9DBC-A52FC38B2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3095-7C7A-53EB-A900-3A2B9D18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B145-11E8-4F27-87A4-1C54EA4A99E8}" type="datetime1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EE90-35B9-2FFC-262A-3B42B20C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CB9AB-F10F-E04A-1AEB-BAE77D58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95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A404-7951-8E66-6B49-39D7949C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2C128-67C7-DF85-9F5E-961475CCE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4DEB8-1CF8-814E-7C5C-D44C2258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93ABF-2C50-1F9A-2721-3E59CEBB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A642-7F44-460F-9EE9-840B453B7B73}" type="datetime1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A9448-9355-EA42-72F3-11DF14EC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A3737-40A0-A575-B915-35D75EBD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8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EB701-1703-19DF-D87A-49ED9483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A99C2-E3BE-D7E6-4839-69A99F73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F9ADC-3D4E-88CC-ED14-8A614827F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604C5-4D3F-4602-B6BE-DD3DC016DDEB}" type="datetime1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45CD-373B-E31E-4E23-633435BF7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8153-DE36-AD56-AE9F-D40FB96E0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6AA1C-1DCD-40A4-A241-7ED776613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83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2007-7DF7-32A8-F5EC-62243CD03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741" y="1102908"/>
            <a:ext cx="10768518" cy="2934071"/>
          </a:xfrm>
        </p:spPr>
        <p:txBody>
          <a:bodyPr>
            <a:normAutofit/>
          </a:bodyPr>
          <a:lstStyle/>
          <a:p>
            <a:r>
              <a:rPr lang="en-GB" sz="4800" dirty="0"/>
              <a:t>Card Fraud Data: Fraud detection analysis based on merchant category, location, transaction time, and amount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B5035-0F8E-EBCE-EBAD-33F74472C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3943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GB" sz="3500" dirty="0"/>
              <a:t>Individual assignment</a:t>
            </a:r>
          </a:p>
          <a:p>
            <a:r>
              <a:rPr lang="en-GB" dirty="0"/>
              <a:t>Kristina Kazlauskaitė</a:t>
            </a:r>
          </a:p>
          <a:p>
            <a:endParaRPr lang="en-GB" dirty="0"/>
          </a:p>
          <a:p>
            <a:r>
              <a:rPr lang="en-GB" dirty="0"/>
              <a:t>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47605-BF78-A7F3-6487-06D9C3CE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4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BD11-FEA8-6E66-4F56-EF555603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D30A-E872-36FA-6CAC-4A3EB99F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Dataset</a:t>
            </a:r>
            <a:r>
              <a:rPr lang="en-GB" dirty="0"/>
              <a:t>: Card fraud data (1.2M+ transaction records)</a:t>
            </a:r>
          </a:p>
          <a:p>
            <a:r>
              <a:rPr lang="en-GB" b="1" dirty="0"/>
              <a:t>Goal</a:t>
            </a:r>
            <a:r>
              <a:rPr lang="en-GB" dirty="0"/>
              <a:t>: identify fraud characteristics using </a:t>
            </a:r>
            <a:r>
              <a:rPr lang="en-GB" dirty="0" err="1"/>
              <a:t>PySpark</a:t>
            </a:r>
            <a:r>
              <a:rPr lang="en-GB" dirty="0"/>
              <a:t> for big data processing. To examine fraud patterns across multiple features, including merchant categories, transaction amounts, geographic distribution, and time of day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F13C2-1198-7123-682B-27B9D8B9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5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F629-0BAA-D1FB-61C4-0F42C682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E2051-B425-1BD0-D7A2-E80DD7383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Parallel data processing </a:t>
            </a:r>
            <a:r>
              <a:rPr lang="en-GB" dirty="0"/>
              <a:t>with </a:t>
            </a:r>
            <a:r>
              <a:rPr lang="en-GB" dirty="0" err="1"/>
              <a:t>PySpark</a:t>
            </a:r>
            <a:r>
              <a:rPr lang="en-GB" dirty="0"/>
              <a:t> </a:t>
            </a:r>
            <a:r>
              <a:rPr lang="en-GB" dirty="0" err="1"/>
              <a:t>DataFrames</a:t>
            </a:r>
            <a:endParaRPr lang="en-GB" dirty="0"/>
          </a:p>
          <a:p>
            <a:r>
              <a:rPr lang="en-GB" b="1" dirty="0"/>
              <a:t>Statistical aggregation </a:t>
            </a:r>
            <a:r>
              <a:rPr lang="en-GB" dirty="0"/>
              <a:t>and grouping</a:t>
            </a:r>
          </a:p>
          <a:p>
            <a:r>
              <a:rPr lang="en-GB" b="1" dirty="0"/>
              <a:t>Time-series analysis </a:t>
            </a:r>
            <a:r>
              <a:rPr lang="en-GB" dirty="0"/>
              <a:t>for temporal patterns</a:t>
            </a:r>
          </a:p>
          <a:p>
            <a:r>
              <a:rPr lang="en-GB" b="1" dirty="0"/>
              <a:t>Geographic analysis </a:t>
            </a:r>
            <a:r>
              <a:rPr lang="en-GB" dirty="0"/>
              <a:t>for location-based insights</a:t>
            </a:r>
          </a:p>
          <a:p>
            <a:r>
              <a:rPr lang="en-GB" b="1" dirty="0"/>
              <a:t>Data visualization </a:t>
            </a:r>
            <a:r>
              <a:rPr lang="en-GB" dirty="0"/>
              <a:t>for result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E8153-6374-B51C-8488-279F03C1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7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DE6-6AB1-0239-B262-AE6A7C1F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40E0-13D1-D8BF-D608-FD8EB75C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fraud_analysis.py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Java setup configuration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Spark session initialization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Data loading and preprocessing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Fraud analysis functions: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analyze_fraud_by_category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analyze_fraud_amounts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analyze_geographic_patterns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analyze_time_patterns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Visualization generation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Summary table generation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39DC2-A16E-BFE1-F10C-A281F44B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4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052D-B303-0A68-3586-DD729F50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6224-F908-4593-0AB7-39D18759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6573" cy="4351338"/>
          </a:xfrm>
        </p:spPr>
        <p:txBody>
          <a:bodyPr/>
          <a:lstStyle/>
          <a:p>
            <a:r>
              <a:rPr lang="en-GB" dirty="0"/>
              <a:t>Fraud rate: 0.58%</a:t>
            </a:r>
          </a:p>
          <a:p>
            <a:r>
              <a:rPr lang="en-GB" dirty="0"/>
              <a:t>Fraudulent transactions are 8 times larger than legitimate ones.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27F78-1B37-CBAC-B645-45C03A4C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5</a:t>
            </a:fld>
            <a:endParaRPr lang="en-GB"/>
          </a:p>
        </p:txBody>
      </p:sp>
      <p:pic>
        <p:nvPicPr>
          <p:cNvPr id="9" name="Picture 8" descr="A graph showing a red and green rectangle&#10;&#10;Description automatically generated">
            <a:extLst>
              <a:ext uri="{FF2B5EF4-FFF2-40B4-BE49-F238E27FC236}">
                <a16:creationId xmlns:a16="http://schemas.microsoft.com/office/drawing/2014/main" id="{0ED7AC06-CA50-23F3-A31F-C969871D9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773" y="949187"/>
            <a:ext cx="7205487" cy="540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8BED1-EED4-89B0-82AB-203335585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5B94-862C-E173-9ABB-DC5D4608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CB89-996A-4833-76A0-6DF2114D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787"/>
            <a:ext cx="10515600" cy="4669176"/>
          </a:xfrm>
        </p:spPr>
        <p:txBody>
          <a:bodyPr/>
          <a:lstStyle/>
          <a:p>
            <a:r>
              <a:rPr lang="en-GB" dirty="0"/>
              <a:t> Highest risk categories: Shopping NET, </a:t>
            </a:r>
            <a:r>
              <a:rPr lang="en-GB" dirty="0" err="1"/>
              <a:t>Misc</a:t>
            </a:r>
            <a:r>
              <a:rPr lang="en-GB" dirty="0"/>
              <a:t> NET, Grocery POS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7D396-269F-9575-B916-E278A4F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0EDAC75-4C4B-0A6B-B513-0E7EDBA01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82" y="2429677"/>
            <a:ext cx="8288236" cy="410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5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7BB6-80B3-6DDC-4B0F-8DFB56BB3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AE6A-1C7F-1D09-98F9-83F38B20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AB72-F678-0EBD-04AF-31528731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787"/>
            <a:ext cx="10515600" cy="4669176"/>
          </a:xfrm>
        </p:spPr>
        <p:txBody>
          <a:bodyPr/>
          <a:lstStyle/>
          <a:p>
            <a:r>
              <a:rPr lang="en-GB" dirty="0"/>
              <a:t> Top states by fraud rate: Rhode Island, Alaska, Nevada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73ED-9EB2-D714-3E44-8E8B8EA7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 descr="A graph of blue rectangular bars with numbers&#10;&#10;Description automatically generated">
            <a:extLst>
              <a:ext uri="{FF2B5EF4-FFF2-40B4-BE49-F238E27FC236}">
                <a16:creationId xmlns:a16="http://schemas.microsoft.com/office/drawing/2014/main" id="{CD50BFBF-0C37-F3A5-71D8-312D118A7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97" y="2041842"/>
            <a:ext cx="7539205" cy="44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126E4-1FB4-877C-0EB3-83DCD4AF9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A40B-355B-EAC4-F594-BACACEB2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7809-93CA-796B-2FEC-A9D5D1011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787"/>
            <a:ext cx="10515600" cy="4669176"/>
          </a:xfrm>
        </p:spPr>
        <p:txBody>
          <a:bodyPr/>
          <a:lstStyle/>
          <a:p>
            <a:r>
              <a:rPr lang="en-GB" dirty="0"/>
              <a:t>Peak fraud hours: 22:00-23:00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63949-4977-4270-CE82-71025D34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AA1C-1DCD-40A4-A241-7ED776613596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 descr="A graph showing a fraud rate&#10;&#10;Description automatically generated">
            <a:extLst>
              <a:ext uri="{FF2B5EF4-FFF2-40B4-BE49-F238E27FC236}">
                <a16:creationId xmlns:a16="http://schemas.microsoft.com/office/drawing/2014/main" id="{7492D25D-F5FD-9B4D-5609-080C71FCD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7" y="1995069"/>
            <a:ext cx="10392383" cy="44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2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226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Office Theme</vt:lpstr>
      <vt:lpstr>Card Fraud Data: Fraud detection analysis based on merchant category, location, transaction time, and amount</vt:lpstr>
      <vt:lpstr>Task overview</vt:lpstr>
      <vt:lpstr>Method and approach</vt:lpstr>
      <vt:lpstr>Implementation</vt:lpstr>
      <vt:lpstr>Results I</vt:lpstr>
      <vt:lpstr>Results II</vt:lpstr>
      <vt:lpstr>Results III</vt:lpstr>
      <vt:lpstr>Results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Kristina Kazlauskaitė</dc:creator>
  <cp:lastModifiedBy>Kristina Kazlauskaitė</cp:lastModifiedBy>
  <cp:revision>77</cp:revision>
  <dcterms:created xsi:type="dcterms:W3CDTF">2025-06-03T16:34:38Z</dcterms:created>
  <dcterms:modified xsi:type="dcterms:W3CDTF">2025-06-15T12:19:19Z</dcterms:modified>
</cp:coreProperties>
</file>