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0" r:id="rId5"/>
    <p:sldId id="269" r:id="rId6"/>
    <p:sldId id="261" r:id="rId7"/>
    <p:sldId id="271" r:id="rId8"/>
    <p:sldId id="270" r:id="rId9"/>
    <p:sldId id="262" r:id="rId10"/>
    <p:sldId id="272" r:id="rId11"/>
    <p:sldId id="258" r:id="rId12"/>
    <p:sldId id="276" r:id="rId13"/>
    <p:sldId id="277" r:id="rId14"/>
    <p:sldId id="278" r:id="rId15"/>
    <p:sldId id="267" r:id="rId16"/>
    <p:sldId id="259" r:id="rId17"/>
    <p:sldId id="275" r:id="rId18"/>
    <p:sldId id="268" r:id="rId19"/>
    <p:sldId id="274" r:id="rId20"/>
    <p:sldId id="263"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6"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265E-5A53-4659-BBAE-DD9EBBCFC5F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A15FFD27-71C7-4A49-BD7E-AF0E1F70B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C612BBC-3DFE-4A30-89CC-7F33F7172AB9}"/>
              </a:ext>
            </a:extLst>
          </p:cNvPr>
          <p:cNvSpPr>
            <a:spLocks noGrp="1"/>
          </p:cNvSpPr>
          <p:nvPr>
            <p:ph type="dt" sz="half" idx="10"/>
          </p:nvPr>
        </p:nvSpPr>
        <p:spPr/>
        <p:txBody>
          <a:bodyPr/>
          <a:lstStyle/>
          <a:p>
            <a:fld id="{EEF5EFD6-80F4-4987-BF7C-0413151203BB}" type="datetimeFigureOut">
              <a:rPr lang="en-GB" smtClean="0"/>
              <a:t>03/10/2023</a:t>
            </a:fld>
            <a:endParaRPr lang="en-GB"/>
          </a:p>
        </p:txBody>
      </p:sp>
      <p:sp>
        <p:nvSpPr>
          <p:cNvPr id="5" name="Footer Placeholder 4">
            <a:extLst>
              <a:ext uri="{FF2B5EF4-FFF2-40B4-BE49-F238E27FC236}">
                <a16:creationId xmlns:a16="http://schemas.microsoft.com/office/drawing/2014/main" id="{12C843E2-47D4-42C4-9CB4-BD30D33B559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41C50E4-BF58-41E5-B816-19E4D248E5A2}"/>
              </a:ext>
            </a:extLst>
          </p:cNvPr>
          <p:cNvSpPr>
            <a:spLocks noGrp="1"/>
          </p:cNvSpPr>
          <p:nvPr>
            <p:ph type="sldNum" sz="quarter" idx="12"/>
          </p:nvPr>
        </p:nvSpPr>
        <p:spPr/>
        <p:txBody>
          <a:bodyPr/>
          <a:lstStyle/>
          <a:p>
            <a:fld id="{3BC88B2B-2D3C-46A4-92C4-0F428ADD3692}" type="slidenum">
              <a:rPr lang="en-GB" smtClean="0"/>
              <a:t>‹#›</a:t>
            </a:fld>
            <a:endParaRPr lang="en-GB"/>
          </a:p>
        </p:txBody>
      </p:sp>
    </p:spTree>
    <p:extLst>
      <p:ext uri="{BB962C8B-B14F-4D97-AF65-F5344CB8AC3E}">
        <p14:creationId xmlns:p14="http://schemas.microsoft.com/office/powerpoint/2010/main" val="1791598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6D85-077A-4B2C-AD6B-87D3DEEB64AC}"/>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DC56527-D7CC-462E-9589-16DA0E908A5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D3B6EB3-4A09-4044-A609-9F0264942DED}"/>
              </a:ext>
            </a:extLst>
          </p:cNvPr>
          <p:cNvSpPr>
            <a:spLocks noGrp="1"/>
          </p:cNvSpPr>
          <p:nvPr>
            <p:ph type="dt" sz="half" idx="10"/>
          </p:nvPr>
        </p:nvSpPr>
        <p:spPr/>
        <p:txBody>
          <a:bodyPr/>
          <a:lstStyle/>
          <a:p>
            <a:fld id="{EEF5EFD6-80F4-4987-BF7C-0413151203BB}" type="datetimeFigureOut">
              <a:rPr lang="en-GB" smtClean="0"/>
              <a:t>03/10/2023</a:t>
            </a:fld>
            <a:endParaRPr lang="en-GB"/>
          </a:p>
        </p:txBody>
      </p:sp>
      <p:sp>
        <p:nvSpPr>
          <p:cNvPr id="5" name="Footer Placeholder 4">
            <a:extLst>
              <a:ext uri="{FF2B5EF4-FFF2-40B4-BE49-F238E27FC236}">
                <a16:creationId xmlns:a16="http://schemas.microsoft.com/office/drawing/2014/main" id="{78F01D3E-1B6F-478A-9A60-FE124734A76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91FF54-B1E1-44BD-8471-57205F8F9EED}"/>
              </a:ext>
            </a:extLst>
          </p:cNvPr>
          <p:cNvSpPr>
            <a:spLocks noGrp="1"/>
          </p:cNvSpPr>
          <p:nvPr>
            <p:ph type="sldNum" sz="quarter" idx="12"/>
          </p:nvPr>
        </p:nvSpPr>
        <p:spPr/>
        <p:txBody>
          <a:bodyPr/>
          <a:lstStyle/>
          <a:p>
            <a:fld id="{3BC88B2B-2D3C-46A4-92C4-0F428ADD3692}" type="slidenum">
              <a:rPr lang="en-GB" smtClean="0"/>
              <a:t>‹#›</a:t>
            </a:fld>
            <a:endParaRPr lang="en-GB"/>
          </a:p>
        </p:txBody>
      </p:sp>
    </p:spTree>
    <p:extLst>
      <p:ext uri="{BB962C8B-B14F-4D97-AF65-F5344CB8AC3E}">
        <p14:creationId xmlns:p14="http://schemas.microsoft.com/office/powerpoint/2010/main" val="265430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15D0C-A284-492D-ABAA-5A3C159F13F8}"/>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904BC32-513A-4992-9336-381E025DDB0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B3AD414-1C1C-42C2-B17A-0C6AD1582440}"/>
              </a:ext>
            </a:extLst>
          </p:cNvPr>
          <p:cNvSpPr>
            <a:spLocks noGrp="1"/>
          </p:cNvSpPr>
          <p:nvPr>
            <p:ph type="dt" sz="half" idx="10"/>
          </p:nvPr>
        </p:nvSpPr>
        <p:spPr/>
        <p:txBody>
          <a:bodyPr/>
          <a:lstStyle/>
          <a:p>
            <a:fld id="{EEF5EFD6-80F4-4987-BF7C-0413151203BB}" type="datetimeFigureOut">
              <a:rPr lang="en-GB" smtClean="0"/>
              <a:t>03/10/2023</a:t>
            </a:fld>
            <a:endParaRPr lang="en-GB"/>
          </a:p>
        </p:txBody>
      </p:sp>
      <p:sp>
        <p:nvSpPr>
          <p:cNvPr id="5" name="Footer Placeholder 4">
            <a:extLst>
              <a:ext uri="{FF2B5EF4-FFF2-40B4-BE49-F238E27FC236}">
                <a16:creationId xmlns:a16="http://schemas.microsoft.com/office/drawing/2014/main" id="{2A80BE65-1D36-4B07-8A72-BBB43298C9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71C218F-9755-4181-BC39-2A6C5763ACF2}"/>
              </a:ext>
            </a:extLst>
          </p:cNvPr>
          <p:cNvSpPr>
            <a:spLocks noGrp="1"/>
          </p:cNvSpPr>
          <p:nvPr>
            <p:ph type="sldNum" sz="quarter" idx="12"/>
          </p:nvPr>
        </p:nvSpPr>
        <p:spPr/>
        <p:txBody>
          <a:bodyPr/>
          <a:lstStyle/>
          <a:p>
            <a:fld id="{3BC88B2B-2D3C-46A4-92C4-0F428ADD3692}" type="slidenum">
              <a:rPr lang="en-GB" smtClean="0"/>
              <a:t>‹#›</a:t>
            </a:fld>
            <a:endParaRPr lang="en-GB"/>
          </a:p>
        </p:txBody>
      </p:sp>
    </p:spTree>
    <p:extLst>
      <p:ext uri="{BB962C8B-B14F-4D97-AF65-F5344CB8AC3E}">
        <p14:creationId xmlns:p14="http://schemas.microsoft.com/office/powerpoint/2010/main" val="1583125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B34EF-D84F-43C5-A22C-794017C2181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04001A7B-7E68-4984-AAEA-5972E00C7CD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C1A3D4A-F124-4D65-B793-45DF2D78DEF1}"/>
              </a:ext>
            </a:extLst>
          </p:cNvPr>
          <p:cNvSpPr>
            <a:spLocks noGrp="1"/>
          </p:cNvSpPr>
          <p:nvPr>
            <p:ph type="dt" sz="half" idx="10"/>
          </p:nvPr>
        </p:nvSpPr>
        <p:spPr/>
        <p:txBody>
          <a:bodyPr/>
          <a:lstStyle/>
          <a:p>
            <a:fld id="{EEF5EFD6-80F4-4987-BF7C-0413151203BB}" type="datetimeFigureOut">
              <a:rPr lang="en-GB" smtClean="0"/>
              <a:t>03/10/2023</a:t>
            </a:fld>
            <a:endParaRPr lang="en-GB"/>
          </a:p>
        </p:txBody>
      </p:sp>
      <p:sp>
        <p:nvSpPr>
          <p:cNvPr id="5" name="Footer Placeholder 4">
            <a:extLst>
              <a:ext uri="{FF2B5EF4-FFF2-40B4-BE49-F238E27FC236}">
                <a16:creationId xmlns:a16="http://schemas.microsoft.com/office/drawing/2014/main" id="{5E6F3B2C-E760-4041-9564-123EB2103FE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1CB242-DEA3-44CD-ABCC-6B089F1BA695}"/>
              </a:ext>
            </a:extLst>
          </p:cNvPr>
          <p:cNvSpPr>
            <a:spLocks noGrp="1"/>
          </p:cNvSpPr>
          <p:nvPr>
            <p:ph type="sldNum" sz="quarter" idx="12"/>
          </p:nvPr>
        </p:nvSpPr>
        <p:spPr/>
        <p:txBody>
          <a:bodyPr/>
          <a:lstStyle/>
          <a:p>
            <a:fld id="{3BC88B2B-2D3C-46A4-92C4-0F428ADD3692}" type="slidenum">
              <a:rPr lang="en-GB" smtClean="0"/>
              <a:t>‹#›</a:t>
            </a:fld>
            <a:endParaRPr lang="en-GB"/>
          </a:p>
        </p:txBody>
      </p:sp>
    </p:spTree>
    <p:extLst>
      <p:ext uri="{BB962C8B-B14F-4D97-AF65-F5344CB8AC3E}">
        <p14:creationId xmlns:p14="http://schemas.microsoft.com/office/powerpoint/2010/main" val="215361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FB99C-395E-4AA9-B346-E592B437EAF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FFF72AB-8519-48A3-AB9D-E2C769340D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B977FB1-530A-405E-B478-F798F4D9A1F8}"/>
              </a:ext>
            </a:extLst>
          </p:cNvPr>
          <p:cNvSpPr>
            <a:spLocks noGrp="1"/>
          </p:cNvSpPr>
          <p:nvPr>
            <p:ph type="dt" sz="half" idx="10"/>
          </p:nvPr>
        </p:nvSpPr>
        <p:spPr/>
        <p:txBody>
          <a:bodyPr/>
          <a:lstStyle/>
          <a:p>
            <a:fld id="{EEF5EFD6-80F4-4987-BF7C-0413151203BB}" type="datetimeFigureOut">
              <a:rPr lang="en-GB" smtClean="0"/>
              <a:t>03/10/2023</a:t>
            </a:fld>
            <a:endParaRPr lang="en-GB"/>
          </a:p>
        </p:txBody>
      </p:sp>
      <p:sp>
        <p:nvSpPr>
          <p:cNvPr id="5" name="Footer Placeholder 4">
            <a:extLst>
              <a:ext uri="{FF2B5EF4-FFF2-40B4-BE49-F238E27FC236}">
                <a16:creationId xmlns:a16="http://schemas.microsoft.com/office/drawing/2014/main" id="{DFC85450-B411-43FB-A65D-D697E541F1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BD8F14C-E6A1-4B33-BAE9-7111BA64A505}"/>
              </a:ext>
            </a:extLst>
          </p:cNvPr>
          <p:cNvSpPr>
            <a:spLocks noGrp="1"/>
          </p:cNvSpPr>
          <p:nvPr>
            <p:ph type="sldNum" sz="quarter" idx="12"/>
          </p:nvPr>
        </p:nvSpPr>
        <p:spPr/>
        <p:txBody>
          <a:bodyPr/>
          <a:lstStyle/>
          <a:p>
            <a:fld id="{3BC88B2B-2D3C-46A4-92C4-0F428ADD3692}" type="slidenum">
              <a:rPr lang="en-GB" smtClean="0"/>
              <a:t>‹#›</a:t>
            </a:fld>
            <a:endParaRPr lang="en-GB"/>
          </a:p>
        </p:txBody>
      </p:sp>
    </p:spTree>
    <p:extLst>
      <p:ext uri="{BB962C8B-B14F-4D97-AF65-F5344CB8AC3E}">
        <p14:creationId xmlns:p14="http://schemas.microsoft.com/office/powerpoint/2010/main" val="3592247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35FE4-2E89-4B6E-824E-7128A3CC1C4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CF2977B-4BBE-4011-8271-87DBE3244A6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E40BAEC-39CF-4CDC-ABDC-95CDEC1E8FB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F809839F-3211-4EC6-A00A-6138460FCA62}"/>
              </a:ext>
            </a:extLst>
          </p:cNvPr>
          <p:cNvSpPr>
            <a:spLocks noGrp="1"/>
          </p:cNvSpPr>
          <p:nvPr>
            <p:ph type="dt" sz="half" idx="10"/>
          </p:nvPr>
        </p:nvSpPr>
        <p:spPr/>
        <p:txBody>
          <a:bodyPr/>
          <a:lstStyle/>
          <a:p>
            <a:fld id="{EEF5EFD6-80F4-4987-BF7C-0413151203BB}" type="datetimeFigureOut">
              <a:rPr lang="en-GB" smtClean="0"/>
              <a:t>03/10/2023</a:t>
            </a:fld>
            <a:endParaRPr lang="en-GB"/>
          </a:p>
        </p:txBody>
      </p:sp>
      <p:sp>
        <p:nvSpPr>
          <p:cNvPr id="6" name="Footer Placeholder 5">
            <a:extLst>
              <a:ext uri="{FF2B5EF4-FFF2-40B4-BE49-F238E27FC236}">
                <a16:creationId xmlns:a16="http://schemas.microsoft.com/office/drawing/2014/main" id="{EA0017BF-D693-4C02-A74C-2A399ABB18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BA58299-0145-41B8-99D7-0DCB87FFCDC3}"/>
              </a:ext>
            </a:extLst>
          </p:cNvPr>
          <p:cNvSpPr>
            <a:spLocks noGrp="1"/>
          </p:cNvSpPr>
          <p:nvPr>
            <p:ph type="sldNum" sz="quarter" idx="12"/>
          </p:nvPr>
        </p:nvSpPr>
        <p:spPr/>
        <p:txBody>
          <a:bodyPr/>
          <a:lstStyle/>
          <a:p>
            <a:fld id="{3BC88B2B-2D3C-46A4-92C4-0F428ADD3692}" type="slidenum">
              <a:rPr lang="en-GB" smtClean="0"/>
              <a:t>‹#›</a:t>
            </a:fld>
            <a:endParaRPr lang="en-GB"/>
          </a:p>
        </p:txBody>
      </p:sp>
    </p:spTree>
    <p:extLst>
      <p:ext uri="{BB962C8B-B14F-4D97-AF65-F5344CB8AC3E}">
        <p14:creationId xmlns:p14="http://schemas.microsoft.com/office/powerpoint/2010/main" val="192764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E077-9A6B-490C-9CD8-26643A9D881E}"/>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C479DE29-B241-45E1-B973-E7A3D7FB6C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E959BD-0AC1-43CD-A021-6982EBFD1A8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8FCE1C1E-9F8E-4CAB-AAE7-E1F270851D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63F727E-D36E-4A96-9B95-95B098FDC2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4E1C2F3-3503-4BD5-BCF6-73FC8E301AAA}"/>
              </a:ext>
            </a:extLst>
          </p:cNvPr>
          <p:cNvSpPr>
            <a:spLocks noGrp="1"/>
          </p:cNvSpPr>
          <p:nvPr>
            <p:ph type="dt" sz="half" idx="10"/>
          </p:nvPr>
        </p:nvSpPr>
        <p:spPr/>
        <p:txBody>
          <a:bodyPr/>
          <a:lstStyle/>
          <a:p>
            <a:fld id="{EEF5EFD6-80F4-4987-BF7C-0413151203BB}" type="datetimeFigureOut">
              <a:rPr lang="en-GB" smtClean="0"/>
              <a:t>03/10/2023</a:t>
            </a:fld>
            <a:endParaRPr lang="en-GB"/>
          </a:p>
        </p:txBody>
      </p:sp>
      <p:sp>
        <p:nvSpPr>
          <p:cNvPr id="8" name="Footer Placeholder 7">
            <a:extLst>
              <a:ext uri="{FF2B5EF4-FFF2-40B4-BE49-F238E27FC236}">
                <a16:creationId xmlns:a16="http://schemas.microsoft.com/office/drawing/2014/main" id="{30FC5724-6F99-4050-8811-F4DCB2A018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247334D-ED8C-4E5D-9803-ACE096D9B7A7}"/>
              </a:ext>
            </a:extLst>
          </p:cNvPr>
          <p:cNvSpPr>
            <a:spLocks noGrp="1"/>
          </p:cNvSpPr>
          <p:nvPr>
            <p:ph type="sldNum" sz="quarter" idx="12"/>
          </p:nvPr>
        </p:nvSpPr>
        <p:spPr/>
        <p:txBody>
          <a:bodyPr/>
          <a:lstStyle/>
          <a:p>
            <a:fld id="{3BC88B2B-2D3C-46A4-92C4-0F428ADD3692}" type="slidenum">
              <a:rPr lang="en-GB" smtClean="0"/>
              <a:t>‹#›</a:t>
            </a:fld>
            <a:endParaRPr lang="en-GB"/>
          </a:p>
        </p:txBody>
      </p:sp>
    </p:spTree>
    <p:extLst>
      <p:ext uri="{BB962C8B-B14F-4D97-AF65-F5344CB8AC3E}">
        <p14:creationId xmlns:p14="http://schemas.microsoft.com/office/powerpoint/2010/main" val="95698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73B5F-6A59-46B1-A65D-8AE9B35FDDD8}"/>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14D4ACF8-97B5-4801-A95F-2A2447FF0F92}"/>
              </a:ext>
            </a:extLst>
          </p:cNvPr>
          <p:cNvSpPr>
            <a:spLocks noGrp="1"/>
          </p:cNvSpPr>
          <p:nvPr>
            <p:ph type="dt" sz="half" idx="10"/>
          </p:nvPr>
        </p:nvSpPr>
        <p:spPr/>
        <p:txBody>
          <a:bodyPr/>
          <a:lstStyle/>
          <a:p>
            <a:fld id="{EEF5EFD6-80F4-4987-BF7C-0413151203BB}" type="datetimeFigureOut">
              <a:rPr lang="en-GB" smtClean="0"/>
              <a:t>03/10/2023</a:t>
            </a:fld>
            <a:endParaRPr lang="en-GB"/>
          </a:p>
        </p:txBody>
      </p:sp>
      <p:sp>
        <p:nvSpPr>
          <p:cNvPr id="4" name="Footer Placeholder 3">
            <a:extLst>
              <a:ext uri="{FF2B5EF4-FFF2-40B4-BE49-F238E27FC236}">
                <a16:creationId xmlns:a16="http://schemas.microsoft.com/office/drawing/2014/main" id="{E66E402C-8288-4DD7-A4F0-ED62C217B27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3C72A7C-60D3-4142-8B7A-42D6079A1EF8}"/>
              </a:ext>
            </a:extLst>
          </p:cNvPr>
          <p:cNvSpPr>
            <a:spLocks noGrp="1"/>
          </p:cNvSpPr>
          <p:nvPr>
            <p:ph type="sldNum" sz="quarter" idx="12"/>
          </p:nvPr>
        </p:nvSpPr>
        <p:spPr/>
        <p:txBody>
          <a:bodyPr/>
          <a:lstStyle/>
          <a:p>
            <a:fld id="{3BC88B2B-2D3C-46A4-92C4-0F428ADD3692}" type="slidenum">
              <a:rPr lang="en-GB" smtClean="0"/>
              <a:t>‹#›</a:t>
            </a:fld>
            <a:endParaRPr lang="en-GB"/>
          </a:p>
        </p:txBody>
      </p:sp>
    </p:spTree>
    <p:extLst>
      <p:ext uri="{BB962C8B-B14F-4D97-AF65-F5344CB8AC3E}">
        <p14:creationId xmlns:p14="http://schemas.microsoft.com/office/powerpoint/2010/main" val="157725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909B33-8870-40F5-BAE9-DDA58AA89C91}"/>
              </a:ext>
            </a:extLst>
          </p:cNvPr>
          <p:cNvSpPr>
            <a:spLocks noGrp="1"/>
          </p:cNvSpPr>
          <p:nvPr>
            <p:ph type="dt" sz="half" idx="10"/>
          </p:nvPr>
        </p:nvSpPr>
        <p:spPr/>
        <p:txBody>
          <a:bodyPr/>
          <a:lstStyle/>
          <a:p>
            <a:fld id="{EEF5EFD6-80F4-4987-BF7C-0413151203BB}" type="datetimeFigureOut">
              <a:rPr lang="en-GB" smtClean="0"/>
              <a:t>03/10/2023</a:t>
            </a:fld>
            <a:endParaRPr lang="en-GB"/>
          </a:p>
        </p:txBody>
      </p:sp>
      <p:sp>
        <p:nvSpPr>
          <p:cNvPr id="3" name="Footer Placeholder 2">
            <a:extLst>
              <a:ext uri="{FF2B5EF4-FFF2-40B4-BE49-F238E27FC236}">
                <a16:creationId xmlns:a16="http://schemas.microsoft.com/office/drawing/2014/main" id="{1555A6D9-8A06-43C5-9BB2-2B46A4F3228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C6BCA01-4B55-44C9-957C-BFD8FEA10E94}"/>
              </a:ext>
            </a:extLst>
          </p:cNvPr>
          <p:cNvSpPr>
            <a:spLocks noGrp="1"/>
          </p:cNvSpPr>
          <p:nvPr>
            <p:ph type="sldNum" sz="quarter" idx="12"/>
          </p:nvPr>
        </p:nvSpPr>
        <p:spPr/>
        <p:txBody>
          <a:bodyPr/>
          <a:lstStyle/>
          <a:p>
            <a:fld id="{3BC88B2B-2D3C-46A4-92C4-0F428ADD3692}" type="slidenum">
              <a:rPr lang="en-GB" smtClean="0"/>
              <a:t>‹#›</a:t>
            </a:fld>
            <a:endParaRPr lang="en-GB"/>
          </a:p>
        </p:txBody>
      </p:sp>
    </p:spTree>
    <p:extLst>
      <p:ext uri="{BB962C8B-B14F-4D97-AF65-F5344CB8AC3E}">
        <p14:creationId xmlns:p14="http://schemas.microsoft.com/office/powerpoint/2010/main" val="300027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A5129-824F-48D2-9A95-E709808870C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F533D463-C27C-4733-87BE-F49EF728F3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1775FB44-5598-4AFB-8B9C-9F20BB3291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95D22C9-3029-457C-A763-537DC71D6F3A}"/>
              </a:ext>
            </a:extLst>
          </p:cNvPr>
          <p:cNvSpPr>
            <a:spLocks noGrp="1"/>
          </p:cNvSpPr>
          <p:nvPr>
            <p:ph type="dt" sz="half" idx="10"/>
          </p:nvPr>
        </p:nvSpPr>
        <p:spPr/>
        <p:txBody>
          <a:bodyPr/>
          <a:lstStyle/>
          <a:p>
            <a:fld id="{EEF5EFD6-80F4-4987-BF7C-0413151203BB}" type="datetimeFigureOut">
              <a:rPr lang="en-GB" smtClean="0"/>
              <a:t>03/10/2023</a:t>
            </a:fld>
            <a:endParaRPr lang="en-GB"/>
          </a:p>
        </p:txBody>
      </p:sp>
      <p:sp>
        <p:nvSpPr>
          <p:cNvPr id="6" name="Footer Placeholder 5">
            <a:extLst>
              <a:ext uri="{FF2B5EF4-FFF2-40B4-BE49-F238E27FC236}">
                <a16:creationId xmlns:a16="http://schemas.microsoft.com/office/drawing/2014/main" id="{4B6632B8-85BA-405F-BBAB-73D8F75C30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5C2E70-4C66-4CA6-A851-A68D7A8BB1AB}"/>
              </a:ext>
            </a:extLst>
          </p:cNvPr>
          <p:cNvSpPr>
            <a:spLocks noGrp="1"/>
          </p:cNvSpPr>
          <p:nvPr>
            <p:ph type="sldNum" sz="quarter" idx="12"/>
          </p:nvPr>
        </p:nvSpPr>
        <p:spPr/>
        <p:txBody>
          <a:bodyPr/>
          <a:lstStyle/>
          <a:p>
            <a:fld id="{3BC88B2B-2D3C-46A4-92C4-0F428ADD3692}" type="slidenum">
              <a:rPr lang="en-GB" smtClean="0"/>
              <a:t>‹#›</a:t>
            </a:fld>
            <a:endParaRPr lang="en-GB"/>
          </a:p>
        </p:txBody>
      </p:sp>
    </p:spTree>
    <p:extLst>
      <p:ext uri="{BB962C8B-B14F-4D97-AF65-F5344CB8AC3E}">
        <p14:creationId xmlns:p14="http://schemas.microsoft.com/office/powerpoint/2010/main" val="2979236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F1F9F-5F87-4EE7-B537-A8DF0BED67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34B03BDC-59E6-4A21-B4A9-CE72761CD8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FAFF141-B3E4-420B-B6C6-2E14B11AC2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74C4802-CC31-4B07-905F-382F03378785}"/>
              </a:ext>
            </a:extLst>
          </p:cNvPr>
          <p:cNvSpPr>
            <a:spLocks noGrp="1"/>
          </p:cNvSpPr>
          <p:nvPr>
            <p:ph type="dt" sz="half" idx="10"/>
          </p:nvPr>
        </p:nvSpPr>
        <p:spPr/>
        <p:txBody>
          <a:bodyPr/>
          <a:lstStyle/>
          <a:p>
            <a:fld id="{EEF5EFD6-80F4-4987-BF7C-0413151203BB}" type="datetimeFigureOut">
              <a:rPr lang="en-GB" smtClean="0"/>
              <a:t>03/10/2023</a:t>
            </a:fld>
            <a:endParaRPr lang="en-GB"/>
          </a:p>
        </p:txBody>
      </p:sp>
      <p:sp>
        <p:nvSpPr>
          <p:cNvPr id="6" name="Footer Placeholder 5">
            <a:extLst>
              <a:ext uri="{FF2B5EF4-FFF2-40B4-BE49-F238E27FC236}">
                <a16:creationId xmlns:a16="http://schemas.microsoft.com/office/drawing/2014/main" id="{AAF29E37-2441-4ACF-8BE2-7F0D6346196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480094-16C3-4491-B3EE-52CF27E48629}"/>
              </a:ext>
            </a:extLst>
          </p:cNvPr>
          <p:cNvSpPr>
            <a:spLocks noGrp="1"/>
          </p:cNvSpPr>
          <p:nvPr>
            <p:ph type="sldNum" sz="quarter" idx="12"/>
          </p:nvPr>
        </p:nvSpPr>
        <p:spPr/>
        <p:txBody>
          <a:bodyPr/>
          <a:lstStyle/>
          <a:p>
            <a:fld id="{3BC88B2B-2D3C-46A4-92C4-0F428ADD3692}" type="slidenum">
              <a:rPr lang="en-GB" smtClean="0"/>
              <a:t>‹#›</a:t>
            </a:fld>
            <a:endParaRPr lang="en-GB"/>
          </a:p>
        </p:txBody>
      </p:sp>
    </p:spTree>
    <p:extLst>
      <p:ext uri="{BB962C8B-B14F-4D97-AF65-F5344CB8AC3E}">
        <p14:creationId xmlns:p14="http://schemas.microsoft.com/office/powerpoint/2010/main" val="4156739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CBF22E-1F88-4ABA-80E3-C195464FB9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1601F89-CD25-430B-8F3A-18B2D6EA25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A4264CC-55D6-4754-86BF-5D1DBA0F18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F5EFD6-80F4-4987-BF7C-0413151203BB}" type="datetimeFigureOut">
              <a:rPr lang="en-GB" smtClean="0"/>
              <a:t>03/10/2023</a:t>
            </a:fld>
            <a:endParaRPr lang="en-GB"/>
          </a:p>
        </p:txBody>
      </p:sp>
      <p:sp>
        <p:nvSpPr>
          <p:cNvPr id="5" name="Footer Placeholder 4">
            <a:extLst>
              <a:ext uri="{FF2B5EF4-FFF2-40B4-BE49-F238E27FC236}">
                <a16:creationId xmlns:a16="http://schemas.microsoft.com/office/drawing/2014/main" id="{42872D99-3F93-44E3-AA99-687A2E29BF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72127A8-4DE2-4D23-BD34-BA437B4BC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C88B2B-2D3C-46A4-92C4-0F428ADD3692}" type="slidenum">
              <a:rPr lang="en-GB" smtClean="0"/>
              <a:t>‹#›</a:t>
            </a:fld>
            <a:endParaRPr lang="en-GB"/>
          </a:p>
        </p:txBody>
      </p:sp>
    </p:spTree>
    <p:extLst>
      <p:ext uri="{BB962C8B-B14F-4D97-AF65-F5344CB8AC3E}">
        <p14:creationId xmlns:p14="http://schemas.microsoft.com/office/powerpoint/2010/main" val="29068340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7B4CB-8C9F-47B2-9BDF-6430170BBA2B}"/>
              </a:ext>
            </a:extLst>
          </p:cNvPr>
          <p:cNvSpPr>
            <a:spLocks noGrp="1"/>
          </p:cNvSpPr>
          <p:nvPr>
            <p:ph type="ctrTitle"/>
          </p:nvPr>
        </p:nvSpPr>
        <p:spPr/>
        <p:txBody>
          <a:bodyPr/>
          <a:lstStyle/>
          <a:p>
            <a:pPr algn="l" fontAlgn="base"/>
            <a:r>
              <a:rPr lang="en-GB" b="1" i="0" dirty="0">
                <a:solidFill>
                  <a:srgbClr val="FF0000"/>
                </a:solidFill>
                <a:effectLst/>
                <a:latin typeface="Source Sans 3"/>
              </a:rPr>
              <a:t>SQL Query Optimizations</a:t>
            </a:r>
          </a:p>
        </p:txBody>
      </p:sp>
    </p:spTree>
    <p:extLst>
      <p:ext uri="{BB962C8B-B14F-4D97-AF65-F5344CB8AC3E}">
        <p14:creationId xmlns:p14="http://schemas.microsoft.com/office/powerpoint/2010/main" val="843702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3B02-95B3-401F-A541-86CC002DDFF6}"/>
              </a:ext>
            </a:extLst>
          </p:cNvPr>
          <p:cNvSpPr>
            <a:spLocks noGrp="1"/>
          </p:cNvSpPr>
          <p:nvPr>
            <p:ph type="title"/>
          </p:nvPr>
        </p:nvSpPr>
        <p:spPr/>
        <p:txBody>
          <a:bodyPr/>
          <a:lstStyle/>
          <a:p>
            <a:r>
              <a:rPr lang="en-GB" b="1" i="0" dirty="0">
                <a:solidFill>
                  <a:srgbClr val="FF0000"/>
                </a:solidFill>
                <a:effectLst/>
                <a:latin typeface="Nunito" pitchFamily="2" charset="0"/>
              </a:rPr>
              <a:t>Keep </a:t>
            </a:r>
            <a:r>
              <a:rPr lang="en-GB" b="1" i="0" dirty="0">
                <a:solidFill>
                  <a:srgbClr val="00B0F0"/>
                </a:solidFill>
                <a:effectLst/>
                <a:latin typeface="Nunito" pitchFamily="2" charset="0"/>
              </a:rPr>
              <a:t>Wild</a:t>
            </a:r>
            <a:r>
              <a:rPr lang="en-GB" b="1" i="0" dirty="0">
                <a:solidFill>
                  <a:srgbClr val="FF0000"/>
                </a:solidFill>
                <a:effectLst/>
                <a:latin typeface="Nunito" pitchFamily="2" charset="0"/>
              </a:rPr>
              <a:t> cards at the End of Phrases</a:t>
            </a:r>
            <a:endParaRPr lang="en-GB" dirty="0"/>
          </a:p>
        </p:txBody>
      </p:sp>
      <p:sp>
        <p:nvSpPr>
          <p:cNvPr id="3" name="Content Placeholder 2">
            <a:extLst>
              <a:ext uri="{FF2B5EF4-FFF2-40B4-BE49-F238E27FC236}">
                <a16:creationId xmlns:a16="http://schemas.microsoft.com/office/drawing/2014/main" id="{15DC7013-C563-4184-80BA-1A1BAC57E395}"/>
              </a:ext>
            </a:extLst>
          </p:cNvPr>
          <p:cNvSpPr>
            <a:spLocks noGrp="1"/>
          </p:cNvSpPr>
          <p:nvPr>
            <p:ph idx="1"/>
          </p:nvPr>
        </p:nvSpPr>
        <p:spPr/>
        <p:txBody>
          <a:bodyPr/>
          <a:lstStyle/>
          <a:p>
            <a:r>
              <a:rPr lang="en-GB" dirty="0">
                <a:latin typeface="Nunito" pitchFamily="2" charset="0"/>
              </a:rPr>
              <a:t>Write a short paragraph how this can optimise the query in positive and negative way ?</a:t>
            </a:r>
            <a:endParaRPr lang="en-GB" dirty="0"/>
          </a:p>
          <a:p>
            <a:endParaRPr lang="en-GB" dirty="0"/>
          </a:p>
        </p:txBody>
      </p:sp>
    </p:spTree>
    <p:extLst>
      <p:ext uri="{BB962C8B-B14F-4D97-AF65-F5344CB8AC3E}">
        <p14:creationId xmlns:p14="http://schemas.microsoft.com/office/powerpoint/2010/main" val="3612420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64C3A-8B9A-4B47-ACC4-F3972B98AC94}"/>
              </a:ext>
            </a:extLst>
          </p:cNvPr>
          <p:cNvSpPr>
            <a:spLocks noGrp="1"/>
          </p:cNvSpPr>
          <p:nvPr>
            <p:ph type="title"/>
          </p:nvPr>
        </p:nvSpPr>
        <p:spPr/>
        <p:txBody>
          <a:bodyPr/>
          <a:lstStyle/>
          <a:p>
            <a:r>
              <a:rPr lang="en-GB" b="1" i="0" dirty="0">
                <a:solidFill>
                  <a:srgbClr val="FF0000"/>
                </a:solidFill>
                <a:effectLst/>
                <a:latin typeface="Nunito" pitchFamily="2" charset="0"/>
              </a:rPr>
              <a:t>Use </a:t>
            </a:r>
            <a:r>
              <a:rPr lang="en-GB" b="1" i="0" dirty="0">
                <a:solidFill>
                  <a:srgbClr val="00B0F0"/>
                </a:solidFill>
                <a:effectLst/>
                <a:latin typeface="Nunito" pitchFamily="2" charset="0"/>
              </a:rPr>
              <a:t>Where</a:t>
            </a:r>
            <a:r>
              <a:rPr lang="en-GB" b="1" i="0" dirty="0">
                <a:solidFill>
                  <a:srgbClr val="FF0000"/>
                </a:solidFill>
                <a:effectLst/>
                <a:latin typeface="Nunito" pitchFamily="2" charset="0"/>
              </a:rPr>
              <a:t> Clause instead of </a:t>
            </a:r>
            <a:r>
              <a:rPr lang="en-GB" b="1" i="0" dirty="0">
                <a:solidFill>
                  <a:srgbClr val="00B0F0"/>
                </a:solidFill>
                <a:effectLst/>
                <a:latin typeface="Nunito" pitchFamily="2" charset="0"/>
              </a:rPr>
              <a:t>having</a:t>
            </a:r>
            <a:endParaRPr lang="en-GB" dirty="0">
              <a:solidFill>
                <a:srgbClr val="00B0F0"/>
              </a:solidFill>
            </a:endParaRPr>
          </a:p>
        </p:txBody>
      </p:sp>
      <p:sp>
        <p:nvSpPr>
          <p:cNvPr id="3" name="Content Placeholder 2">
            <a:extLst>
              <a:ext uri="{FF2B5EF4-FFF2-40B4-BE49-F238E27FC236}">
                <a16:creationId xmlns:a16="http://schemas.microsoft.com/office/drawing/2014/main" id="{2584F116-FFC7-4B62-B046-EBCA169A5C84}"/>
              </a:ext>
            </a:extLst>
          </p:cNvPr>
          <p:cNvSpPr>
            <a:spLocks noGrp="1"/>
          </p:cNvSpPr>
          <p:nvPr>
            <p:ph idx="1"/>
          </p:nvPr>
        </p:nvSpPr>
        <p:spPr/>
        <p:txBody>
          <a:bodyPr>
            <a:normAutofit fontScale="92500" lnSpcReduction="10000"/>
          </a:bodyPr>
          <a:lstStyle/>
          <a:p>
            <a:pPr algn="l" fontAlgn="base"/>
            <a:r>
              <a:rPr lang="en-GB" b="0" i="0" dirty="0">
                <a:solidFill>
                  <a:srgbClr val="273239"/>
                </a:solidFill>
                <a:effectLst/>
                <a:latin typeface="Nunito" pitchFamily="2" charset="0"/>
              </a:rPr>
              <a:t>The use of the Where clause instead of Having enhances the efficiency to a great extent. Where queries execute more quickly than having. </a:t>
            </a:r>
          </a:p>
          <a:p>
            <a:endParaRPr lang="en-GB" dirty="0"/>
          </a:p>
          <a:p>
            <a:pPr algn="l" fontAlgn="base"/>
            <a:r>
              <a:rPr lang="en-GB" b="0" i="0" dirty="0">
                <a:solidFill>
                  <a:srgbClr val="273239"/>
                </a:solidFill>
                <a:effectLst/>
                <a:latin typeface="Nunito" pitchFamily="2" charset="0"/>
              </a:rPr>
              <a:t>For Example:</a:t>
            </a:r>
          </a:p>
          <a:p>
            <a:pPr algn="l" fontAlgn="base">
              <a:buFont typeface="Arial" panose="020B0604020202020204" pitchFamily="34" charset="0"/>
              <a:buChar char="•"/>
            </a:pPr>
            <a:r>
              <a:rPr lang="en-GB" b="0" i="1" dirty="0">
                <a:solidFill>
                  <a:srgbClr val="273239"/>
                </a:solidFill>
                <a:effectLst/>
                <a:latin typeface="Nunito" pitchFamily="2" charset="0"/>
              </a:rPr>
              <a:t>SELECT name FROM </a:t>
            </a:r>
            <a:r>
              <a:rPr lang="en-GB" b="0" i="1" dirty="0" err="1">
                <a:solidFill>
                  <a:srgbClr val="273239"/>
                </a:solidFill>
                <a:effectLst/>
                <a:latin typeface="Nunito" pitchFamily="2" charset="0"/>
              </a:rPr>
              <a:t>table_name</a:t>
            </a:r>
            <a:r>
              <a:rPr lang="en-GB" b="0" i="1" dirty="0">
                <a:solidFill>
                  <a:srgbClr val="273239"/>
                </a:solidFill>
                <a:effectLst/>
                <a:latin typeface="Nunito" pitchFamily="2" charset="0"/>
              </a:rPr>
              <a:t> WHERE age&gt;=18;</a:t>
            </a:r>
            <a:r>
              <a:rPr lang="en-GB" b="0" i="0" dirty="0">
                <a:solidFill>
                  <a:srgbClr val="273239"/>
                </a:solidFill>
                <a:effectLst/>
                <a:latin typeface="Nunito" pitchFamily="2" charset="0"/>
              </a:rPr>
              <a:t> – results in displaying only those names whose age is greater than or equal to 18 whereas</a:t>
            </a:r>
          </a:p>
          <a:p>
            <a:pPr algn="l" fontAlgn="base">
              <a:buFont typeface="Arial" panose="020B0604020202020204" pitchFamily="34" charset="0"/>
              <a:buChar char="•"/>
            </a:pPr>
            <a:r>
              <a:rPr lang="en-GB" b="0" i="1" dirty="0">
                <a:solidFill>
                  <a:srgbClr val="273239"/>
                </a:solidFill>
                <a:effectLst/>
                <a:latin typeface="Nunito" pitchFamily="2" charset="0"/>
              </a:rPr>
              <a:t>SELECT age COUNT(A) AS Students FROM </a:t>
            </a:r>
            <a:r>
              <a:rPr lang="en-GB" b="0" i="1" dirty="0" err="1">
                <a:solidFill>
                  <a:srgbClr val="273239"/>
                </a:solidFill>
                <a:effectLst/>
                <a:latin typeface="Nunito" pitchFamily="2" charset="0"/>
              </a:rPr>
              <a:t>table_name</a:t>
            </a:r>
            <a:r>
              <a:rPr lang="en-GB" b="0" i="1" dirty="0">
                <a:solidFill>
                  <a:srgbClr val="273239"/>
                </a:solidFill>
                <a:effectLst/>
                <a:latin typeface="Nunito" pitchFamily="2" charset="0"/>
              </a:rPr>
              <a:t>  GROUP BY age HAVING COUNT(A)&gt;1;</a:t>
            </a:r>
            <a:r>
              <a:rPr lang="en-GB" b="0" i="0" dirty="0">
                <a:solidFill>
                  <a:srgbClr val="273239"/>
                </a:solidFill>
                <a:effectLst/>
                <a:latin typeface="Nunito" pitchFamily="2" charset="0"/>
              </a:rPr>
              <a:t> – results in first renames the row and then displaying only those values which pass the condition</a:t>
            </a:r>
          </a:p>
          <a:p>
            <a:endParaRPr lang="en-GB" dirty="0"/>
          </a:p>
        </p:txBody>
      </p:sp>
    </p:spTree>
    <p:extLst>
      <p:ext uri="{BB962C8B-B14F-4D97-AF65-F5344CB8AC3E}">
        <p14:creationId xmlns:p14="http://schemas.microsoft.com/office/powerpoint/2010/main" val="1304317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72F2F81-001C-3766-DCF6-EC08D71A06C2}"/>
              </a:ext>
            </a:extLst>
          </p:cNvPr>
          <p:cNvSpPr>
            <a:spLocks noGrp="1"/>
          </p:cNvSpPr>
          <p:nvPr>
            <p:ph type="title"/>
          </p:nvPr>
        </p:nvSpPr>
        <p:spPr>
          <a:xfrm>
            <a:off x="838200" y="365125"/>
            <a:ext cx="10515600" cy="1325563"/>
          </a:xfrm>
        </p:spPr>
        <p:txBody>
          <a:bodyPr/>
          <a:lstStyle/>
          <a:p>
            <a:r>
              <a:rPr lang="en-GB" b="1" i="0" dirty="0">
                <a:solidFill>
                  <a:srgbClr val="FF0000"/>
                </a:solidFill>
                <a:effectLst/>
                <a:latin typeface="Nunito" pitchFamily="2" charset="0"/>
              </a:rPr>
              <a:t>Use </a:t>
            </a:r>
            <a:r>
              <a:rPr lang="en-GB" b="1" i="0" dirty="0">
                <a:solidFill>
                  <a:srgbClr val="00B0F0"/>
                </a:solidFill>
                <a:effectLst/>
                <a:latin typeface="Nunito" pitchFamily="2" charset="0"/>
              </a:rPr>
              <a:t>Where</a:t>
            </a:r>
            <a:r>
              <a:rPr lang="en-GB" b="1" i="0" dirty="0">
                <a:solidFill>
                  <a:srgbClr val="FF0000"/>
                </a:solidFill>
                <a:effectLst/>
                <a:latin typeface="Nunito" pitchFamily="2" charset="0"/>
              </a:rPr>
              <a:t> Clause instead of </a:t>
            </a:r>
            <a:r>
              <a:rPr lang="en-GB" b="1" i="0" dirty="0">
                <a:solidFill>
                  <a:srgbClr val="00B0F0"/>
                </a:solidFill>
                <a:effectLst/>
                <a:latin typeface="Nunito" pitchFamily="2" charset="0"/>
              </a:rPr>
              <a:t>having</a:t>
            </a:r>
            <a:endParaRPr lang="en-GB" dirty="0">
              <a:solidFill>
                <a:srgbClr val="00B0F0"/>
              </a:solidFill>
            </a:endParaRPr>
          </a:p>
        </p:txBody>
      </p:sp>
      <p:pic>
        <p:nvPicPr>
          <p:cNvPr id="6" name="Picture 5">
            <a:extLst>
              <a:ext uri="{FF2B5EF4-FFF2-40B4-BE49-F238E27FC236}">
                <a16:creationId xmlns:a16="http://schemas.microsoft.com/office/drawing/2014/main" id="{ED70673C-0540-9902-E4DD-25FADD651F51}"/>
              </a:ext>
            </a:extLst>
          </p:cNvPr>
          <p:cNvPicPr>
            <a:picLocks noChangeAspect="1"/>
          </p:cNvPicPr>
          <p:nvPr/>
        </p:nvPicPr>
        <p:blipFill>
          <a:blip r:embed="rId2"/>
          <a:stretch>
            <a:fillRect/>
          </a:stretch>
        </p:blipFill>
        <p:spPr>
          <a:xfrm>
            <a:off x="538162" y="2085975"/>
            <a:ext cx="5038725" cy="4076700"/>
          </a:xfrm>
          <a:prstGeom prst="rect">
            <a:avLst/>
          </a:prstGeom>
        </p:spPr>
      </p:pic>
      <p:pic>
        <p:nvPicPr>
          <p:cNvPr id="8" name="Picture 7">
            <a:extLst>
              <a:ext uri="{FF2B5EF4-FFF2-40B4-BE49-F238E27FC236}">
                <a16:creationId xmlns:a16="http://schemas.microsoft.com/office/drawing/2014/main" id="{A178D1D7-7F5D-BD8E-B500-49CC0C011B14}"/>
              </a:ext>
            </a:extLst>
          </p:cNvPr>
          <p:cNvPicPr>
            <a:picLocks noChangeAspect="1"/>
          </p:cNvPicPr>
          <p:nvPr/>
        </p:nvPicPr>
        <p:blipFill>
          <a:blip r:embed="rId3"/>
          <a:stretch>
            <a:fillRect/>
          </a:stretch>
        </p:blipFill>
        <p:spPr>
          <a:xfrm>
            <a:off x="5795962" y="2162175"/>
            <a:ext cx="5762625" cy="3924300"/>
          </a:xfrm>
          <a:prstGeom prst="rect">
            <a:avLst/>
          </a:prstGeom>
        </p:spPr>
      </p:pic>
    </p:spTree>
    <p:extLst>
      <p:ext uri="{BB962C8B-B14F-4D97-AF65-F5344CB8AC3E}">
        <p14:creationId xmlns:p14="http://schemas.microsoft.com/office/powerpoint/2010/main" val="3933147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ADFB4A-E3E8-4FC8-7845-95C336CA07FA}"/>
              </a:ext>
            </a:extLst>
          </p:cNvPr>
          <p:cNvPicPr>
            <a:picLocks noChangeAspect="1"/>
          </p:cNvPicPr>
          <p:nvPr/>
        </p:nvPicPr>
        <p:blipFill>
          <a:blip r:embed="rId2"/>
          <a:stretch>
            <a:fillRect/>
          </a:stretch>
        </p:blipFill>
        <p:spPr>
          <a:xfrm>
            <a:off x="485775" y="2233612"/>
            <a:ext cx="5905500" cy="3705225"/>
          </a:xfrm>
          <a:prstGeom prst="rect">
            <a:avLst/>
          </a:prstGeom>
        </p:spPr>
      </p:pic>
      <p:sp>
        <p:nvSpPr>
          <p:cNvPr id="6" name="Title 1">
            <a:extLst>
              <a:ext uri="{FF2B5EF4-FFF2-40B4-BE49-F238E27FC236}">
                <a16:creationId xmlns:a16="http://schemas.microsoft.com/office/drawing/2014/main" id="{5ECB4524-54C8-99FC-ACB9-277AB96EC301}"/>
              </a:ext>
            </a:extLst>
          </p:cNvPr>
          <p:cNvSpPr>
            <a:spLocks noGrp="1"/>
          </p:cNvSpPr>
          <p:nvPr>
            <p:ph type="title"/>
          </p:nvPr>
        </p:nvSpPr>
        <p:spPr>
          <a:xfrm>
            <a:off x="838200" y="365125"/>
            <a:ext cx="10515600" cy="1325563"/>
          </a:xfrm>
        </p:spPr>
        <p:txBody>
          <a:bodyPr/>
          <a:lstStyle/>
          <a:p>
            <a:r>
              <a:rPr lang="en-GB" b="1" i="0" dirty="0">
                <a:solidFill>
                  <a:srgbClr val="FF0000"/>
                </a:solidFill>
                <a:effectLst/>
                <a:latin typeface="Nunito" pitchFamily="2" charset="0"/>
              </a:rPr>
              <a:t>Use </a:t>
            </a:r>
            <a:r>
              <a:rPr lang="en-GB" b="1" i="0" dirty="0">
                <a:solidFill>
                  <a:srgbClr val="00B0F0"/>
                </a:solidFill>
                <a:effectLst/>
                <a:latin typeface="Nunito" pitchFamily="2" charset="0"/>
              </a:rPr>
              <a:t>Where</a:t>
            </a:r>
            <a:r>
              <a:rPr lang="en-GB" b="1" i="0" dirty="0">
                <a:solidFill>
                  <a:srgbClr val="FF0000"/>
                </a:solidFill>
                <a:effectLst/>
                <a:latin typeface="Nunito" pitchFamily="2" charset="0"/>
              </a:rPr>
              <a:t> Clause instead of </a:t>
            </a:r>
            <a:r>
              <a:rPr lang="en-GB" b="1" i="0" dirty="0">
                <a:solidFill>
                  <a:srgbClr val="00B0F0"/>
                </a:solidFill>
                <a:effectLst/>
                <a:latin typeface="Nunito" pitchFamily="2" charset="0"/>
              </a:rPr>
              <a:t>having</a:t>
            </a:r>
            <a:endParaRPr lang="en-GB" dirty="0">
              <a:solidFill>
                <a:srgbClr val="00B0F0"/>
              </a:solidFill>
            </a:endParaRPr>
          </a:p>
        </p:txBody>
      </p:sp>
    </p:spTree>
    <p:extLst>
      <p:ext uri="{BB962C8B-B14F-4D97-AF65-F5344CB8AC3E}">
        <p14:creationId xmlns:p14="http://schemas.microsoft.com/office/powerpoint/2010/main" val="675002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3F1A4D-1C60-57A3-2C00-8BEC46EC725A}"/>
              </a:ext>
            </a:extLst>
          </p:cNvPr>
          <p:cNvPicPr>
            <a:picLocks noChangeAspect="1"/>
          </p:cNvPicPr>
          <p:nvPr/>
        </p:nvPicPr>
        <p:blipFill>
          <a:blip r:embed="rId2"/>
          <a:stretch>
            <a:fillRect/>
          </a:stretch>
        </p:blipFill>
        <p:spPr>
          <a:xfrm>
            <a:off x="1747837" y="2271712"/>
            <a:ext cx="8258175" cy="3819525"/>
          </a:xfrm>
          <a:prstGeom prst="rect">
            <a:avLst/>
          </a:prstGeom>
        </p:spPr>
      </p:pic>
      <p:sp>
        <p:nvSpPr>
          <p:cNvPr id="6" name="Title 1">
            <a:extLst>
              <a:ext uri="{FF2B5EF4-FFF2-40B4-BE49-F238E27FC236}">
                <a16:creationId xmlns:a16="http://schemas.microsoft.com/office/drawing/2014/main" id="{DA736D89-8530-7A79-2C33-A1D69466E887}"/>
              </a:ext>
            </a:extLst>
          </p:cNvPr>
          <p:cNvSpPr>
            <a:spLocks noGrp="1"/>
          </p:cNvSpPr>
          <p:nvPr>
            <p:ph type="title"/>
          </p:nvPr>
        </p:nvSpPr>
        <p:spPr>
          <a:xfrm>
            <a:off x="838200" y="365125"/>
            <a:ext cx="10515600" cy="1325563"/>
          </a:xfrm>
        </p:spPr>
        <p:txBody>
          <a:bodyPr/>
          <a:lstStyle/>
          <a:p>
            <a:r>
              <a:rPr lang="en-GB" b="1" i="0" dirty="0">
                <a:solidFill>
                  <a:srgbClr val="FF0000"/>
                </a:solidFill>
                <a:effectLst/>
                <a:latin typeface="Nunito" pitchFamily="2" charset="0"/>
              </a:rPr>
              <a:t>Use </a:t>
            </a:r>
            <a:r>
              <a:rPr lang="en-GB" b="1" i="0" dirty="0">
                <a:solidFill>
                  <a:srgbClr val="00B0F0"/>
                </a:solidFill>
                <a:effectLst/>
                <a:latin typeface="Nunito" pitchFamily="2" charset="0"/>
              </a:rPr>
              <a:t>Where</a:t>
            </a:r>
            <a:r>
              <a:rPr lang="en-GB" b="1" i="0" dirty="0">
                <a:solidFill>
                  <a:srgbClr val="FF0000"/>
                </a:solidFill>
                <a:effectLst/>
                <a:latin typeface="Nunito" pitchFamily="2" charset="0"/>
              </a:rPr>
              <a:t> Clause instead of </a:t>
            </a:r>
            <a:r>
              <a:rPr lang="en-GB" b="1" i="0" dirty="0">
                <a:solidFill>
                  <a:srgbClr val="00B0F0"/>
                </a:solidFill>
                <a:effectLst/>
                <a:latin typeface="Nunito" pitchFamily="2" charset="0"/>
              </a:rPr>
              <a:t>having</a:t>
            </a:r>
            <a:endParaRPr lang="en-GB" dirty="0">
              <a:solidFill>
                <a:srgbClr val="00B0F0"/>
              </a:solidFill>
            </a:endParaRPr>
          </a:p>
        </p:txBody>
      </p:sp>
    </p:spTree>
    <p:extLst>
      <p:ext uri="{BB962C8B-B14F-4D97-AF65-F5344CB8AC3E}">
        <p14:creationId xmlns:p14="http://schemas.microsoft.com/office/powerpoint/2010/main" val="3235497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0612-9A93-4343-8BF3-43797F9F9D0B}"/>
              </a:ext>
            </a:extLst>
          </p:cNvPr>
          <p:cNvSpPr>
            <a:spLocks noGrp="1"/>
          </p:cNvSpPr>
          <p:nvPr>
            <p:ph type="title"/>
          </p:nvPr>
        </p:nvSpPr>
        <p:spPr/>
        <p:txBody>
          <a:bodyPr/>
          <a:lstStyle/>
          <a:p>
            <a:r>
              <a:rPr lang="en-GB" dirty="0">
                <a:solidFill>
                  <a:srgbClr val="FF0000"/>
                </a:solidFill>
              </a:rPr>
              <a:t>Use the database from last year or create new </a:t>
            </a:r>
          </a:p>
        </p:txBody>
      </p:sp>
      <p:sp>
        <p:nvSpPr>
          <p:cNvPr id="3" name="Content Placeholder 2">
            <a:extLst>
              <a:ext uri="{FF2B5EF4-FFF2-40B4-BE49-F238E27FC236}">
                <a16:creationId xmlns:a16="http://schemas.microsoft.com/office/drawing/2014/main" id="{1AE55BB4-F4AE-41A3-92A2-DE01A6E2EB1B}"/>
              </a:ext>
            </a:extLst>
          </p:cNvPr>
          <p:cNvSpPr>
            <a:spLocks noGrp="1"/>
          </p:cNvSpPr>
          <p:nvPr>
            <p:ph idx="1"/>
          </p:nvPr>
        </p:nvSpPr>
        <p:spPr/>
        <p:txBody>
          <a:bodyPr/>
          <a:lstStyle/>
          <a:p>
            <a:r>
              <a:rPr lang="en-GB" i="0" dirty="0">
                <a:effectLst/>
                <a:latin typeface="Nunito" pitchFamily="2" charset="0"/>
              </a:rPr>
              <a:t>Practice Using </a:t>
            </a:r>
            <a:r>
              <a:rPr lang="en-GB" b="1" i="0" dirty="0">
                <a:solidFill>
                  <a:srgbClr val="FF0000"/>
                </a:solidFill>
                <a:effectLst/>
                <a:latin typeface="Nunito" pitchFamily="2" charset="0"/>
              </a:rPr>
              <a:t>Where</a:t>
            </a:r>
            <a:r>
              <a:rPr lang="en-GB" b="1" i="0" dirty="0">
                <a:effectLst/>
                <a:latin typeface="Nunito" pitchFamily="2" charset="0"/>
              </a:rPr>
              <a:t> </a:t>
            </a:r>
            <a:r>
              <a:rPr lang="en-GB" i="0" dirty="0">
                <a:effectLst/>
                <a:latin typeface="Nunito" pitchFamily="2" charset="0"/>
              </a:rPr>
              <a:t>Clause instead of </a:t>
            </a:r>
            <a:r>
              <a:rPr lang="en-GB" b="1" i="0" dirty="0">
                <a:solidFill>
                  <a:srgbClr val="FF0000"/>
                </a:solidFill>
                <a:effectLst/>
                <a:latin typeface="Nunito" pitchFamily="2" charset="0"/>
              </a:rPr>
              <a:t>having</a:t>
            </a:r>
          </a:p>
          <a:p>
            <a:r>
              <a:rPr lang="en-GB" dirty="0">
                <a:latin typeface="Nunito" pitchFamily="2" charset="0"/>
              </a:rPr>
              <a:t>Write a short paragraph how this can optimise the query in positive and negative way ?</a:t>
            </a:r>
            <a:endParaRPr lang="en-GB" dirty="0"/>
          </a:p>
        </p:txBody>
      </p:sp>
    </p:spTree>
    <p:extLst>
      <p:ext uri="{BB962C8B-B14F-4D97-AF65-F5344CB8AC3E}">
        <p14:creationId xmlns:p14="http://schemas.microsoft.com/office/powerpoint/2010/main" val="5110584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AF066-E909-46DA-9894-FDA36AEB4842}"/>
              </a:ext>
            </a:extLst>
          </p:cNvPr>
          <p:cNvSpPr>
            <a:spLocks noGrp="1"/>
          </p:cNvSpPr>
          <p:nvPr>
            <p:ph type="title"/>
          </p:nvPr>
        </p:nvSpPr>
        <p:spPr/>
        <p:txBody>
          <a:bodyPr/>
          <a:lstStyle/>
          <a:p>
            <a:r>
              <a:rPr lang="en-GB" b="1" i="0" dirty="0">
                <a:solidFill>
                  <a:srgbClr val="FF0000"/>
                </a:solidFill>
                <a:effectLst/>
                <a:latin typeface="Nunito" pitchFamily="2" charset="0"/>
              </a:rPr>
              <a:t>Avoid Queries inside a </a:t>
            </a:r>
            <a:r>
              <a:rPr lang="en-GB" b="1" i="0" dirty="0">
                <a:solidFill>
                  <a:srgbClr val="00B0F0"/>
                </a:solidFill>
                <a:effectLst/>
                <a:latin typeface="Nunito" pitchFamily="2" charset="0"/>
              </a:rPr>
              <a:t>Loop</a:t>
            </a:r>
            <a:endParaRPr lang="en-GB" dirty="0">
              <a:solidFill>
                <a:srgbClr val="00B0F0"/>
              </a:solidFill>
            </a:endParaRPr>
          </a:p>
        </p:txBody>
      </p:sp>
      <p:sp>
        <p:nvSpPr>
          <p:cNvPr id="3" name="Content Placeholder 2">
            <a:extLst>
              <a:ext uri="{FF2B5EF4-FFF2-40B4-BE49-F238E27FC236}">
                <a16:creationId xmlns:a16="http://schemas.microsoft.com/office/drawing/2014/main" id="{CF671EE1-D13B-46C0-8467-D35EA8EA1BEA}"/>
              </a:ext>
            </a:extLst>
          </p:cNvPr>
          <p:cNvSpPr>
            <a:spLocks noGrp="1"/>
          </p:cNvSpPr>
          <p:nvPr>
            <p:ph idx="1"/>
          </p:nvPr>
        </p:nvSpPr>
        <p:spPr/>
        <p:txBody>
          <a:bodyPr>
            <a:normAutofit fontScale="85000" lnSpcReduction="20000"/>
          </a:bodyPr>
          <a:lstStyle/>
          <a:p>
            <a:r>
              <a:rPr lang="en-GB" b="0" i="0" dirty="0">
                <a:solidFill>
                  <a:srgbClr val="273239"/>
                </a:solidFill>
                <a:effectLst/>
                <a:latin typeface="Nunito" pitchFamily="2" charset="0"/>
              </a:rPr>
              <a:t>This is one of the </a:t>
            </a:r>
            <a:r>
              <a:rPr lang="en-GB" b="1" i="0" dirty="0">
                <a:solidFill>
                  <a:srgbClr val="273239"/>
                </a:solidFill>
                <a:effectLst/>
                <a:latin typeface="Nunito" pitchFamily="2" charset="0"/>
              </a:rPr>
              <a:t>best optimization techniques</a:t>
            </a:r>
            <a:r>
              <a:rPr lang="en-GB" b="0" i="0" dirty="0">
                <a:solidFill>
                  <a:srgbClr val="273239"/>
                </a:solidFill>
                <a:effectLst/>
                <a:latin typeface="Nunito" pitchFamily="2" charset="0"/>
              </a:rPr>
              <a:t> that you must follow. Running queries inside the loop will slow down the execution time to a great extent. In most cases, you will be able to insert and update data in bulk which is a far better approach as compared to queries inside a loop.</a:t>
            </a:r>
          </a:p>
          <a:p>
            <a:endParaRPr lang="en-GB" dirty="0">
              <a:solidFill>
                <a:srgbClr val="273239"/>
              </a:solidFill>
              <a:latin typeface="Nunito" pitchFamily="2" charset="0"/>
            </a:endParaRPr>
          </a:p>
          <a:p>
            <a:pPr algn="l" fontAlgn="base" latinLnBrk="1"/>
            <a:r>
              <a:rPr lang="en-GB" b="0" i="0" dirty="0">
                <a:solidFill>
                  <a:srgbClr val="0000FF"/>
                </a:solidFill>
                <a:effectLst/>
                <a:latin typeface="inherit"/>
              </a:rPr>
              <a:t>DECLARE</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8080"/>
                </a:solidFill>
                <a:effectLst/>
                <a:latin typeface="inherit"/>
              </a:rPr>
              <a:t>Counter</a:t>
            </a:r>
            <a:r>
              <a:rPr lang="en-GB" b="0" i="0" dirty="0">
                <a:solidFill>
                  <a:srgbClr val="006FE0"/>
                </a:solidFill>
                <a:effectLst/>
                <a:latin typeface="inherit"/>
              </a:rPr>
              <a:t> </a:t>
            </a:r>
            <a:r>
              <a:rPr lang="en-GB" b="0" i="0" dirty="0">
                <a:solidFill>
                  <a:srgbClr val="0000FF"/>
                </a:solidFill>
                <a:effectLst/>
                <a:latin typeface="inherit"/>
              </a:rPr>
              <a:t>INT</a:t>
            </a:r>
            <a:r>
              <a:rPr lang="en-GB" b="0" i="0" dirty="0">
                <a:solidFill>
                  <a:srgbClr val="006FE0"/>
                </a:solidFill>
                <a:effectLst/>
                <a:latin typeface="inherit"/>
              </a:rPr>
              <a:t> </a:t>
            </a:r>
            <a:endParaRPr lang="en-GB" b="0" i="0" dirty="0">
              <a:solidFill>
                <a:srgbClr val="000000"/>
              </a:solidFill>
              <a:effectLst/>
              <a:latin typeface="Courier New" panose="02070309020205020404" pitchFamily="49" charset="0"/>
            </a:endParaRPr>
          </a:p>
          <a:p>
            <a:pPr algn="l" fontAlgn="base" latinLnBrk="1"/>
            <a:r>
              <a:rPr lang="en-GB" b="0" i="0" dirty="0">
                <a:solidFill>
                  <a:srgbClr val="0000FF"/>
                </a:solidFill>
                <a:effectLst/>
                <a:latin typeface="inherit"/>
              </a:rPr>
              <a:t>SET</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8080"/>
                </a:solidFill>
                <a:effectLst/>
                <a:latin typeface="inherit"/>
              </a:rPr>
              <a:t>Counter</a:t>
            </a:r>
            <a:r>
              <a:rPr lang="en-GB" b="0" i="0" dirty="0">
                <a:solidFill>
                  <a:srgbClr val="808080"/>
                </a:solidFill>
                <a:effectLst/>
                <a:latin typeface="inherit"/>
              </a:rPr>
              <a:t>=</a:t>
            </a:r>
            <a:r>
              <a:rPr lang="en-GB" b="0" i="0" dirty="0">
                <a:solidFill>
                  <a:srgbClr val="000000"/>
                </a:solidFill>
                <a:effectLst/>
                <a:latin typeface="inherit"/>
              </a:rPr>
              <a:t>1</a:t>
            </a:r>
            <a:endParaRPr lang="en-GB" b="0" i="0" dirty="0">
              <a:solidFill>
                <a:srgbClr val="000000"/>
              </a:solidFill>
              <a:effectLst/>
              <a:latin typeface="Courier New" panose="02070309020205020404" pitchFamily="49" charset="0"/>
            </a:endParaRPr>
          </a:p>
          <a:p>
            <a:pPr algn="l" fontAlgn="base" latinLnBrk="1"/>
            <a:r>
              <a:rPr lang="en-GB" b="0" i="0" dirty="0">
                <a:solidFill>
                  <a:srgbClr val="0000FF"/>
                </a:solidFill>
                <a:effectLst/>
                <a:latin typeface="inherit"/>
              </a:rPr>
              <a:t>WHILE</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8080"/>
                </a:solidFill>
                <a:effectLst/>
                <a:latin typeface="inherit"/>
              </a:rPr>
              <a:t>Counter</a:t>
            </a:r>
            <a:r>
              <a:rPr lang="en-GB" b="0" i="0" dirty="0">
                <a:solidFill>
                  <a:srgbClr val="006FE0"/>
                </a:solidFill>
                <a:effectLst/>
                <a:latin typeface="inherit"/>
              </a:rPr>
              <a:t> </a:t>
            </a:r>
            <a:r>
              <a:rPr lang="en-GB" b="0" i="0" dirty="0">
                <a:solidFill>
                  <a:srgbClr val="808080"/>
                </a:solidFill>
                <a:effectLst/>
                <a:latin typeface="inherit"/>
              </a:rPr>
              <a:t>&lt;=</a:t>
            </a:r>
            <a:r>
              <a:rPr lang="en-GB" b="0" i="0" dirty="0">
                <a:solidFill>
                  <a:srgbClr val="006FE0"/>
                </a:solidFill>
                <a:effectLst/>
                <a:latin typeface="inherit"/>
              </a:rPr>
              <a:t> </a:t>
            </a:r>
            <a:r>
              <a:rPr lang="en-GB" b="0" i="0" dirty="0">
                <a:solidFill>
                  <a:srgbClr val="000000"/>
                </a:solidFill>
                <a:effectLst/>
                <a:latin typeface="inherit"/>
              </a:rPr>
              <a:t>10</a:t>
            </a:r>
            <a:r>
              <a:rPr lang="en-GB" b="0" i="0" dirty="0">
                <a:solidFill>
                  <a:srgbClr val="333333"/>
                </a:solidFill>
                <a:effectLst/>
                <a:latin typeface="inherit"/>
              </a:rPr>
              <a:t>)</a:t>
            </a:r>
            <a:endParaRPr lang="en-GB" b="0" i="0" dirty="0">
              <a:solidFill>
                <a:srgbClr val="000000"/>
              </a:solidFill>
              <a:effectLst/>
              <a:latin typeface="Courier New" panose="02070309020205020404" pitchFamily="49" charset="0"/>
            </a:endParaRPr>
          </a:p>
          <a:p>
            <a:pPr algn="l" fontAlgn="base" latinLnBrk="1"/>
            <a:r>
              <a:rPr lang="en-GB" b="0" i="0" dirty="0">
                <a:solidFill>
                  <a:srgbClr val="0000FF"/>
                </a:solidFill>
                <a:effectLst/>
                <a:latin typeface="inherit"/>
              </a:rPr>
              <a:t>BEGIN</a:t>
            </a:r>
            <a:endParaRPr lang="en-GB" b="0" i="0" dirty="0">
              <a:solidFill>
                <a:srgbClr val="000000"/>
              </a:solidFill>
              <a:effectLst/>
              <a:latin typeface="Courier New" panose="02070309020205020404" pitchFamily="49" charset="0"/>
            </a:endParaRPr>
          </a:p>
          <a:p>
            <a:pPr algn="l" fontAlgn="base" latinLnBrk="1"/>
            <a:r>
              <a:rPr lang="en-GB" b="0" i="0" dirty="0">
                <a:solidFill>
                  <a:srgbClr val="006FE0"/>
                </a:solidFill>
                <a:effectLst/>
                <a:latin typeface="inherit"/>
              </a:rPr>
              <a:t>    </a:t>
            </a:r>
            <a:r>
              <a:rPr lang="en-GB" b="0" i="0" dirty="0">
                <a:solidFill>
                  <a:srgbClr val="0000FF"/>
                </a:solidFill>
                <a:effectLst/>
                <a:latin typeface="inherit"/>
              </a:rPr>
              <a:t>PRINT</a:t>
            </a:r>
            <a:r>
              <a:rPr lang="en-GB" b="0" i="0" dirty="0">
                <a:solidFill>
                  <a:srgbClr val="006FE0"/>
                </a:solidFill>
                <a:effectLst/>
                <a:latin typeface="inherit"/>
              </a:rPr>
              <a:t> </a:t>
            </a:r>
            <a:r>
              <a:rPr lang="en-GB" b="0" i="0" dirty="0">
                <a:solidFill>
                  <a:srgbClr val="FF0000"/>
                </a:solidFill>
                <a:effectLst/>
                <a:latin typeface="inherit"/>
              </a:rPr>
              <a:t>'The counter value is = '</a:t>
            </a:r>
            <a:r>
              <a:rPr lang="en-GB" b="0" i="0" dirty="0">
                <a:solidFill>
                  <a:srgbClr val="006FE0"/>
                </a:solidFill>
                <a:effectLst/>
                <a:latin typeface="inherit"/>
              </a:rPr>
              <a:t> </a:t>
            </a:r>
            <a:r>
              <a:rPr lang="en-GB" b="0" i="0" dirty="0">
                <a:solidFill>
                  <a:srgbClr val="808080"/>
                </a:solidFill>
                <a:effectLst/>
                <a:latin typeface="inherit"/>
              </a:rPr>
              <a:t>+</a:t>
            </a:r>
            <a:r>
              <a:rPr lang="en-GB" b="0" i="0" dirty="0">
                <a:solidFill>
                  <a:srgbClr val="006FE0"/>
                </a:solidFill>
                <a:effectLst/>
                <a:latin typeface="inherit"/>
              </a:rPr>
              <a:t> </a:t>
            </a:r>
            <a:r>
              <a:rPr lang="en-GB" b="0" i="0" dirty="0">
                <a:solidFill>
                  <a:srgbClr val="0000FF"/>
                </a:solidFill>
                <a:effectLst/>
                <a:latin typeface="inherit"/>
              </a:rPr>
              <a:t>CONVERT</a:t>
            </a:r>
            <a:r>
              <a:rPr lang="en-GB" b="0" i="0" dirty="0">
                <a:solidFill>
                  <a:srgbClr val="333333"/>
                </a:solidFill>
                <a:effectLst/>
                <a:latin typeface="inherit"/>
              </a:rPr>
              <a:t>(</a:t>
            </a:r>
            <a:r>
              <a:rPr lang="en-GB" b="0" i="0" dirty="0" err="1">
                <a:solidFill>
                  <a:srgbClr val="0000FF"/>
                </a:solidFill>
                <a:effectLst/>
                <a:latin typeface="inherit"/>
              </a:rPr>
              <a:t>VARCHAR</a:t>
            </a:r>
            <a:r>
              <a:rPr lang="en-GB" b="0" i="0" dirty="0" err="1">
                <a:solidFill>
                  <a:srgbClr val="333333"/>
                </a:solidFill>
                <a:effectLst/>
                <a:latin typeface="inherit"/>
              </a:rPr>
              <a:t>,@</a:t>
            </a:r>
            <a:r>
              <a:rPr lang="en-GB" b="0" i="0" dirty="0" err="1">
                <a:solidFill>
                  <a:srgbClr val="008080"/>
                </a:solidFill>
                <a:effectLst/>
                <a:latin typeface="inherit"/>
              </a:rPr>
              <a:t>Counter</a:t>
            </a:r>
            <a:r>
              <a:rPr lang="en-GB" b="0" i="0" dirty="0">
                <a:solidFill>
                  <a:srgbClr val="333333"/>
                </a:solidFill>
                <a:effectLst/>
                <a:latin typeface="inherit"/>
              </a:rPr>
              <a:t>)</a:t>
            </a:r>
            <a:endParaRPr lang="en-GB" b="0" i="0" dirty="0">
              <a:solidFill>
                <a:srgbClr val="000000"/>
              </a:solidFill>
              <a:effectLst/>
              <a:latin typeface="Courier New" panose="02070309020205020404" pitchFamily="49" charset="0"/>
            </a:endParaRPr>
          </a:p>
          <a:p>
            <a:pPr algn="l" fontAlgn="base" latinLnBrk="1"/>
            <a:r>
              <a:rPr lang="en-GB" b="0" i="0" dirty="0">
                <a:solidFill>
                  <a:srgbClr val="006FE0"/>
                </a:solidFill>
                <a:effectLst/>
                <a:latin typeface="inherit"/>
              </a:rPr>
              <a:t>    </a:t>
            </a:r>
            <a:r>
              <a:rPr lang="en-GB" b="0" i="0" dirty="0">
                <a:solidFill>
                  <a:srgbClr val="0000FF"/>
                </a:solidFill>
                <a:effectLst/>
                <a:latin typeface="inherit"/>
              </a:rPr>
              <a:t>SET</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8080"/>
                </a:solidFill>
                <a:effectLst/>
                <a:latin typeface="inherit"/>
              </a:rPr>
              <a:t>Counter</a:t>
            </a:r>
            <a:r>
              <a:rPr lang="en-GB" b="0" i="0" dirty="0">
                <a:solidFill>
                  <a:srgbClr val="006FE0"/>
                </a:solidFill>
                <a:effectLst/>
                <a:latin typeface="inherit"/>
              </a:rPr>
              <a:t>  </a:t>
            </a:r>
            <a:r>
              <a:rPr lang="en-GB" b="0" i="0" dirty="0">
                <a:solidFill>
                  <a:srgbClr val="808080"/>
                </a:solidFill>
                <a:effectLst/>
                <a:latin typeface="inherit"/>
              </a:rPr>
              <a:t>=</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8080"/>
                </a:solidFill>
                <a:effectLst/>
                <a:latin typeface="inherit"/>
              </a:rPr>
              <a:t>Counter</a:t>
            </a:r>
            <a:r>
              <a:rPr lang="en-GB" b="0" i="0" dirty="0">
                <a:solidFill>
                  <a:srgbClr val="006FE0"/>
                </a:solidFill>
                <a:effectLst/>
                <a:latin typeface="inherit"/>
              </a:rPr>
              <a:t>  </a:t>
            </a:r>
            <a:r>
              <a:rPr lang="en-GB" b="0" i="0" dirty="0">
                <a:solidFill>
                  <a:srgbClr val="808080"/>
                </a:solidFill>
                <a:effectLst/>
                <a:latin typeface="inherit"/>
              </a:rPr>
              <a:t>+</a:t>
            </a:r>
            <a:r>
              <a:rPr lang="en-GB" b="0" i="0" dirty="0">
                <a:solidFill>
                  <a:srgbClr val="006FE0"/>
                </a:solidFill>
                <a:effectLst/>
                <a:latin typeface="inherit"/>
              </a:rPr>
              <a:t> </a:t>
            </a:r>
            <a:r>
              <a:rPr lang="en-GB" b="0" i="0" dirty="0">
                <a:solidFill>
                  <a:srgbClr val="000000"/>
                </a:solidFill>
                <a:effectLst/>
                <a:latin typeface="inherit"/>
              </a:rPr>
              <a:t>1</a:t>
            </a:r>
            <a:endParaRPr lang="en-GB" b="0" i="0" dirty="0">
              <a:solidFill>
                <a:srgbClr val="000000"/>
              </a:solidFill>
              <a:effectLst/>
              <a:latin typeface="Courier New" panose="02070309020205020404" pitchFamily="49" charset="0"/>
            </a:endParaRPr>
          </a:p>
          <a:p>
            <a:pPr algn="l" fontAlgn="base" latinLnBrk="1"/>
            <a:r>
              <a:rPr lang="en-GB" b="0" i="0" dirty="0">
                <a:solidFill>
                  <a:srgbClr val="0000FF"/>
                </a:solidFill>
                <a:effectLst/>
                <a:latin typeface="inherit"/>
              </a:rPr>
              <a:t>END</a:t>
            </a:r>
            <a:endParaRPr lang="en-GB" b="0" i="0" dirty="0">
              <a:solidFill>
                <a:srgbClr val="000000"/>
              </a:solidFill>
              <a:effectLst/>
              <a:latin typeface="Courier New" panose="02070309020205020404" pitchFamily="49" charset="0"/>
            </a:endParaRPr>
          </a:p>
          <a:p>
            <a:endParaRPr lang="en-GB" b="0" i="0" dirty="0">
              <a:solidFill>
                <a:srgbClr val="273239"/>
              </a:solidFill>
              <a:effectLst/>
              <a:latin typeface="Nunito" pitchFamily="2" charset="0"/>
            </a:endParaRPr>
          </a:p>
          <a:p>
            <a:endParaRPr lang="en-GB" dirty="0"/>
          </a:p>
        </p:txBody>
      </p:sp>
    </p:spTree>
    <p:extLst>
      <p:ext uri="{BB962C8B-B14F-4D97-AF65-F5344CB8AC3E}">
        <p14:creationId xmlns:p14="http://schemas.microsoft.com/office/powerpoint/2010/main" val="4173708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7847-FD47-554D-35DA-0314431208D7}"/>
              </a:ext>
            </a:extLst>
          </p:cNvPr>
          <p:cNvSpPr>
            <a:spLocks noGrp="1"/>
          </p:cNvSpPr>
          <p:nvPr>
            <p:ph type="title"/>
          </p:nvPr>
        </p:nvSpPr>
        <p:spPr/>
        <p:txBody>
          <a:bodyPr/>
          <a:lstStyle/>
          <a:p>
            <a:r>
              <a:rPr lang="en-GB" b="1" i="0" dirty="0">
                <a:solidFill>
                  <a:srgbClr val="FF0000"/>
                </a:solidFill>
                <a:effectLst/>
                <a:latin typeface="Nunito" pitchFamily="2" charset="0"/>
              </a:rPr>
              <a:t>Loop</a:t>
            </a:r>
            <a:endParaRPr lang="en-GB" dirty="0">
              <a:solidFill>
                <a:srgbClr val="FF0000"/>
              </a:solidFill>
            </a:endParaRPr>
          </a:p>
        </p:txBody>
      </p:sp>
      <p:sp>
        <p:nvSpPr>
          <p:cNvPr id="3" name="Content Placeholder 2">
            <a:extLst>
              <a:ext uri="{FF2B5EF4-FFF2-40B4-BE49-F238E27FC236}">
                <a16:creationId xmlns:a16="http://schemas.microsoft.com/office/drawing/2014/main" id="{C6C92478-A5ED-70A1-5274-E0C9B17F4F02}"/>
              </a:ext>
            </a:extLst>
          </p:cNvPr>
          <p:cNvSpPr>
            <a:spLocks noGrp="1"/>
          </p:cNvSpPr>
          <p:nvPr>
            <p:ph idx="1"/>
          </p:nvPr>
        </p:nvSpPr>
        <p:spPr/>
        <p:txBody>
          <a:bodyPr/>
          <a:lstStyle/>
          <a:p>
            <a:pPr algn="l" fontAlgn="base" latinLnBrk="1"/>
            <a:r>
              <a:rPr lang="en-GB" b="0" i="0" dirty="0">
                <a:solidFill>
                  <a:srgbClr val="0000FF"/>
                </a:solidFill>
                <a:effectLst/>
                <a:latin typeface="inherit"/>
              </a:rPr>
              <a:t>DECLARE</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8080"/>
                </a:solidFill>
                <a:effectLst/>
                <a:latin typeface="inherit"/>
              </a:rPr>
              <a:t>Counter</a:t>
            </a:r>
            <a:r>
              <a:rPr lang="en-GB" b="0" i="0" dirty="0">
                <a:solidFill>
                  <a:srgbClr val="006FE0"/>
                </a:solidFill>
                <a:effectLst/>
                <a:latin typeface="inherit"/>
              </a:rPr>
              <a:t> </a:t>
            </a:r>
            <a:r>
              <a:rPr lang="en-GB" b="0" i="0" dirty="0">
                <a:solidFill>
                  <a:srgbClr val="0000FF"/>
                </a:solidFill>
                <a:effectLst/>
                <a:latin typeface="inherit"/>
              </a:rPr>
              <a:t>INT</a:t>
            </a:r>
            <a:r>
              <a:rPr lang="en-GB" b="0" i="0" dirty="0">
                <a:solidFill>
                  <a:srgbClr val="006FE0"/>
                </a:solidFill>
                <a:effectLst/>
                <a:latin typeface="inherit"/>
              </a:rPr>
              <a:t> </a:t>
            </a:r>
            <a:endParaRPr lang="en-GB" b="0" i="0" dirty="0">
              <a:solidFill>
                <a:srgbClr val="000000"/>
              </a:solidFill>
              <a:effectLst/>
              <a:latin typeface="Courier New" panose="02070309020205020404" pitchFamily="49" charset="0"/>
            </a:endParaRPr>
          </a:p>
          <a:p>
            <a:pPr algn="l" fontAlgn="base" latinLnBrk="1"/>
            <a:r>
              <a:rPr lang="en-GB" b="0" i="0" dirty="0">
                <a:solidFill>
                  <a:srgbClr val="0000FF"/>
                </a:solidFill>
                <a:effectLst/>
                <a:latin typeface="inherit"/>
              </a:rPr>
              <a:t>SET</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8080"/>
                </a:solidFill>
                <a:effectLst/>
                <a:latin typeface="inherit"/>
              </a:rPr>
              <a:t>Counter</a:t>
            </a:r>
            <a:r>
              <a:rPr lang="en-GB" b="0" i="0" dirty="0">
                <a:solidFill>
                  <a:srgbClr val="808080"/>
                </a:solidFill>
                <a:effectLst/>
                <a:latin typeface="inherit"/>
              </a:rPr>
              <a:t>=</a:t>
            </a:r>
            <a:r>
              <a:rPr lang="en-GB" b="0" i="0" dirty="0">
                <a:solidFill>
                  <a:srgbClr val="000000"/>
                </a:solidFill>
                <a:effectLst/>
                <a:latin typeface="inherit"/>
              </a:rPr>
              <a:t>1</a:t>
            </a:r>
            <a:endParaRPr lang="en-GB" b="0" i="0" dirty="0">
              <a:solidFill>
                <a:srgbClr val="000000"/>
              </a:solidFill>
              <a:effectLst/>
              <a:latin typeface="Courier New" panose="02070309020205020404" pitchFamily="49" charset="0"/>
            </a:endParaRPr>
          </a:p>
          <a:p>
            <a:pPr algn="l" fontAlgn="base" latinLnBrk="1"/>
            <a:r>
              <a:rPr lang="en-GB" b="0" i="0" dirty="0">
                <a:solidFill>
                  <a:srgbClr val="0000FF"/>
                </a:solidFill>
                <a:effectLst/>
                <a:latin typeface="inherit"/>
              </a:rPr>
              <a:t>WHILE</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8080"/>
                </a:solidFill>
                <a:effectLst/>
                <a:latin typeface="inherit"/>
              </a:rPr>
              <a:t>Counter</a:t>
            </a:r>
            <a:r>
              <a:rPr lang="en-GB" b="0" i="0" dirty="0">
                <a:solidFill>
                  <a:srgbClr val="006FE0"/>
                </a:solidFill>
                <a:effectLst/>
                <a:latin typeface="inherit"/>
              </a:rPr>
              <a:t> </a:t>
            </a:r>
            <a:r>
              <a:rPr lang="en-GB" b="0" i="0" dirty="0">
                <a:solidFill>
                  <a:srgbClr val="808080"/>
                </a:solidFill>
                <a:effectLst/>
                <a:latin typeface="inherit"/>
              </a:rPr>
              <a:t>&lt;=</a:t>
            </a:r>
            <a:r>
              <a:rPr lang="en-GB" b="0" i="0" dirty="0">
                <a:solidFill>
                  <a:srgbClr val="006FE0"/>
                </a:solidFill>
                <a:effectLst/>
                <a:latin typeface="inherit"/>
              </a:rPr>
              <a:t> </a:t>
            </a:r>
            <a:r>
              <a:rPr lang="en-GB" b="0" i="0" dirty="0">
                <a:solidFill>
                  <a:srgbClr val="000000"/>
                </a:solidFill>
                <a:effectLst/>
                <a:latin typeface="inherit"/>
              </a:rPr>
              <a:t>10</a:t>
            </a:r>
            <a:r>
              <a:rPr lang="en-GB" b="0" i="0" dirty="0">
                <a:solidFill>
                  <a:srgbClr val="333333"/>
                </a:solidFill>
                <a:effectLst/>
                <a:latin typeface="inherit"/>
              </a:rPr>
              <a:t>)</a:t>
            </a:r>
            <a:endParaRPr lang="en-GB" b="0" i="0" dirty="0">
              <a:solidFill>
                <a:srgbClr val="000000"/>
              </a:solidFill>
              <a:effectLst/>
              <a:latin typeface="Courier New" panose="02070309020205020404" pitchFamily="49" charset="0"/>
            </a:endParaRPr>
          </a:p>
          <a:p>
            <a:pPr algn="l" fontAlgn="base" latinLnBrk="1"/>
            <a:r>
              <a:rPr lang="en-GB" b="0" i="0" dirty="0">
                <a:solidFill>
                  <a:srgbClr val="0000FF"/>
                </a:solidFill>
                <a:effectLst/>
                <a:latin typeface="inherit"/>
              </a:rPr>
              <a:t>BEGIN</a:t>
            </a:r>
            <a:endParaRPr lang="en-GB" b="0" i="0" dirty="0">
              <a:solidFill>
                <a:srgbClr val="000000"/>
              </a:solidFill>
              <a:effectLst/>
              <a:latin typeface="Courier New" panose="02070309020205020404" pitchFamily="49" charset="0"/>
            </a:endParaRPr>
          </a:p>
          <a:p>
            <a:pPr algn="l" fontAlgn="base" latinLnBrk="1"/>
            <a:r>
              <a:rPr lang="en-GB" b="0" i="0" dirty="0">
                <a:solidFill>
                  <a:srgbClr val="006FE0"/>
                </a:solidFill>
                <a:effectLst/>
                <a:latin typeface="inherit"/>
              </a:rPr>
              <a:t>    </a:t>
            </a:r>
            <a:r>
              <a:rPr lang="en-GB" b="0" i="0" dirty="0">
                <a:solidFill>
                  <a:srgbClr val="0000FF"/>
                </a:solidFill>
                <a:effectLst/>
                <a:latin typeface="inherit"/>
              </a:rPr>
              <a:t>Select </a:t>
            </a:r>
            <a:r>
              <a:rPr lang="en-GB" b="0" i="0" dirty="0">
                <a:effectLst/>
                <a:latin typeface="inherit"/>
              </a:rPr>
              <a:t>name</a:t>
            </a:r>
            <a:r>
              <a:rPr lang="en-GB" b="0" i="0" dirty="0">
                <a:solidFill>
                  <a:srgbClr val="0000FF"/>
                </a:solidFill>
                <a:effectLst/>
                <a:latin typeface="inherit"/>
              </a:rPr>
              <a:t> from </a:t>
            </a:r>
            <a:r>
              <a:rPr lang="en-GB" b="0" i="0" dirty="0">
                <a:solidFill>
                  <a:srgbClr val="006FE0"/>
                </a:solidFill>
                <a:effectLst/>
                <a:latin typeface="inherit"/>
              </a:rPr>
              <a:t> </a:t>
            </a:r>
            <a:r>
              <a:rPr lang="en-GB" b="0" i="0" dirty="0">
                <a:effectLst/>
                <a:latin typeface="inherit"/>
              </a:rPr>
              <a:t>Customers</a:t>
            </a:r>
            <a:r>
              <a:rPr lang="en-GB" b="0" i="0" dirty="0">
                <a:solidFill>
                  <a:srgbClr val="FF0000"/>
                </a:solidFill>
                <a:effectLst/>
                <a:latin typeface="inherit"/>
              </a:rPr>
              <a:t> </a:t>
            </a:r>
            <a:r>
              <a:rPr lang="en-GB" dirty="0">
                <a:solidFill>
                  <a:srgbClr val="FF0000"/>
                </a:solidFill>
                <a:latin typeface="inherit"/>
              </a:rPr>
              <a:t>Where</a:t>
            </a:r>
            <a:r>
              <a:rPr lang="en-GB" b="0" i="0" dirty="0">
                <a:solidFill>
                  <a:srgbClr val="FF0000"/>
                </a:solidFill>
                <a:effectLst/>
                <a:latin typeface="inherit"/>
              </a:rPr>
              <a:t> </a:t>
            </a:r>
            <a:r>
              <a:rPr lang="en-GB" b="0" i="0" dirty="0">
                <a:effectLst/>
                <a:latin typeface="inherit"/>
              </a:rPr>
              <a:t>age=</a:t>
            </a:r>
            <a:r>
              <a:rPr lang="en-GB" b="0" i="0" dirty="0">
                <a:solidFill>
                  <a:srgbClr val="333333"/>
                </a:solidFill>
                <a:effectLst/>
                <a:latin typeface="inherit"/>
              </a:rPr>
              <a:t> @</a:t>
            </a:r>
            <a:r>
              <a:rPr lang="en-GB" b="0" i="0" dirty="0">
                <a:solidFill>
                  <a:srgbClr val="008080"/>
                </a:solidFill>
                <a:effectLst/>
                <a:latin typeface="inherit"/>
              </a:rPr>
              <a:t>Counter</a:t>
            </a:r>
            <a:endParaRPr lang="en-GB" b="0" i="0" dirty="0">
              <a:solidFill>
                <a:srgbClr val="000000"/>
              </a:solidFill>
              <a:effectLst/>
              <a:latin typeface="Courier New" panose="02070309020205020404" pitchFamily="49" charset="0"/>
            </a:endParaRPr>
          </a:p>
          <a:p>
            <a:pPr algn="l" fontAlgn="base" latinLnBrk="1"/>
            <a:r>
              <a:rPr lang="en-GB" b="0" i="0" dirty="0">
                <a:solidFill>
                  <a:srgbClr val="006FE0"/>
                </a:solidFill>
                <a:effectLst/>
                <a:latin typeface="inherit"/>
              </a:rPr>
              <a:t>    </a:t>
            </a:r>
            <a:r>
              <a:rPr lang="en-GB" b="0" i="0" dirty="0">
                <a:solidFill>
                  <a:srgbClr val="0000FF"/>
                </a:solidFill>
                <a:effectLst/>
                <a:latin typeface="inherit"/>
              </a:rPr>
              <a:t>SET</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8080"/>
                </a:solidFill>
                <a:effectLst/>
                <a:latin typeface="inherit"/>
              </a:rPr>
              <a:t>Counter</a:t>
            </a:r>
            <a:r>
              <a:rPr lang="en-GB" b="0" i="0" dirty="0">
                <a:solidFill>
                  <a:srgbClr val="006FE0"/>
                </a:solidFill>
                <a:effectLst/>
                <a:latin typeface="inherit"/>
              </a:rPr>
              <a:t>  </a:t>
            </a:r>
            <a:r>
              <a:rPr lang="en-GB" b="0" i="0" dirty="0">
                <a:solidFill>
                  <a:srgbClr val="808080"/>
                </a:solidFill>
                <a:effectLst/>
                <a:latin typeface="inherit"/>
              </a:rPr>
              <a:t>=</a:t>
            </a:r>
            <a:r>
              <a:rPr lang="en-GB" b="0" i="0" dirty="0">
                <a:solidFill>
                  <a:srgbClr val="006FE0"/>
                </a:solidFill>
                <a:effectLst/>
                <a:latin typeface="inherit"/>
              </a:rPr>
              <a:t> </a:t>
            </a:r>
            <a:r>
              <a:rPr lang="en-GB" b="0" i="0" dirty="0">
                <a:solidFill>
                  <a:srgbClr val="333333"/>
                </a:solidFill>
                <a:effectLst/>
                <a:latin typeface="inherit"/>
              </a:rPr>
              <a:t>@</a:t>
            </a:r>
            <a:r>
              <a:rPr lang="en-GB" b="0" i="0" dirty="0">
                <a:solidFill>
                  <a:srgbClr val="008080"/>
                </a:solidFill>
                <a:effectLst/>
                <a:latin typeface="inherit"/>
              </a:rPr>
              <a:t>Counter</a:t>
            </a:r>
            <a:r>
              <a:rPr lang="en-GB" b="0" i="0" dirty="0">
                <a:solidFill>
                  <a:srgbClr val="006FE0"/>
                </a:solidFill>
                <a:effectLst/>
                <a:latin typeface="inherit"/>
              </a:rPr>
              <a:t>  </a:t>
            </a:r>
            <a:r>
              <a:rPr lang="en-GB" b="0" i="0" dirty="0">
                <a:solidFill>
                  <a:srgbClr val="808080"/>
                </a:solidFill>
                <a:effectLst/>
                <a:latin typeface="inherit"/>
              </a:rPr>
              <a:t>+</a:t>
            </a:r>
            <a:r>
              <a:rPr lang="en-GB" b="0" i="0" dirty="0">
                <a:solidFill>
                  <a:srgbClr val="006FE0"/>
                </a:solidFill>
                <a:effectLst/>
                <a:latin typeface="inherit"/>
              </a:rPr>
              <a:t> </a:t>
            </a:r>
            <a:r>
              <a:rPr lang="en-GB" b="0" i="0" dirty="0">
                <a:solidFill>
                  <a:srgbClr val="000000"/>
                </a:solidFill>
                <a:effectLst/>
                <a:latin typeface="inherit"/>
              </a:rPr>
              <a:t>1</a:t>
            </a:r>
            <a:endParaRPr lang="en-GB" b="0" i="0" dirty="0">
              <a:solidFill>
                <a:srgbClr val="000000"/>
              </a:solidFill>
              <a:effectLst/>
              <a:latin typeface="Courier New" panose="02070309020205020404" pitchFamily="49" charset="0"/>
            </a:endParaRPr>
          </a:p>
          <a:p>
            <a:pPr algn="l" fontAlgn="base" latinLnBrk="1"/>
            <a:r>
              <a:rPr lang="en-GB" b="0" i="0" dirty="0">
                <a:solidFill>
                  <a:srgbClr val="0000FF"/>
                </a:solidFill>
                <a:effectLst/>
                <a:latin typeface="inherit"/>
              </a:rPr>
              <a:t>END</a:t>
            </a:r>
            <a:endParaRPr lang="en-GB" b="0" i="0" dirty="0">
              <a:solidFill>
                <a:srgbClr val="000000"/>
              </a:solidFill>
              <a:effectLst/>
              <a:latin typeface="Courier New" panose="02070309020205020404" pitchFamily="49" charset="0"/>
            </a:endParaRPr>
          </a:p>
          <a:p>
            <a:endParaRPr lang="en-GB" dirty="0"/>
          </a:p>
        </p:txBody>
      </p:sp>
    </p:spTree>
    <p:extLst>
      <p:ext uri="{BB962C8B-B14F-4D97-AF65-F5344CB8AC3E}">
        <p14:creationId xmlns:p14="http://schemas.microsoft.com/office/powerpoint/2010/main" val="2637836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0612-9A93-4343-8BF3-43797F9F9D0B}"/>
              </a:ext>
            </a:extLst>
          </p:cNvPr>
          <p:cNvSpPr>
            <a:spLocks noGrp="1"/>
          </p:cNvSpPr>
          <p:nvPr>
            <p:ph type="title"/>
          </p:nvPr>
        </p:nvSpPr>
        <p:spPr/>
        <p:txBody>
          <a:bodyPr/>
          <a:lstStyle/>
          <a:p>
            <a:r>
              <a:rPr lang="en-GB" dirty="0">
                <a:solidFill>
                  <a:srgbClr val="FF0000"/>
                </a:solidFill>
              </a:rPr>
              <a:t>Use the database from last year or create new DB</a:t>
            </a:r>
          </a:p>
        </p:txBody>
      </p:sp>
      <p:sp>
        <p:nvSpPr>
          <p:cNvPr id="3" name="Content Placeholder 2">
            <a:extLst>
              <a:ext uri="{FF2B5EF4-FFF2-40B4-BE49-F238E27FC236}">
                <a16:creationId xmlns:a16="http://schemas.microsoft.com/office/drawing/2014/main" id="{1AE55BB4-F4AE-41A3-92A2-DE01A6E2EB1B}"/>
              </a:ext>
            </a:extLst>
          </p:cNvPr>
          <p:cNvSpPr>
            <a:spLocks noGrp="1"/>
          </p:cNvSpPr>
          <p:nvPr>
            <p:ph idx="1"/>
          </p:nvPr>
        </p:nvSpPr>
        <p:spPr/>
        <p:txBody>
          <a:bodyPr/>
          <a:lstStyle/>
          <a:p>
            <a:r>
              <a:rPr lang="en-GB" i="0" dirty="0">
                <a:effectLst/>
                <a:latin typeface="Nunito" pitchFamily="2" charset="0"/>
              </a:rPr>
              <a:t>Practice Using </a:t>
            </a:r>
            <a:r>
              <a:rPr lang="en-GB" b="1" i="0" dirty="0">
                <a:solidFill>
                  <a:srgbClr val="FF0000"/>
                </a:solidFill>
                <a:effectLst/>
                <a:latin typeface="Nunito" pitchFamily="2" charset="0"/>
              </a:rPr>
              <a:t>Loop (while</a:t>
            </a:r>
            <a:r>
              <a:rPr lang="en-GB" b="1" dirty="0">
                <a:solidFill>
                  <a:srgbClr val="FF0000"/>
                </a:solidFill>
                <a:latin typeface="Nunito" pitchFamily="2" charset="0"/>
              </a:rPr>
              <a:t> -</a:t>
            </a:r>
            <a:r>
              <a:rPr lang="en-GB" b="1" i="0" dirty="0">
                <a:solidFill>
                  <a:srgbClr val="FF0000"/>
                </a:solidFill>
                <a:effectLst/>
                <a:latin typeface="Nunito" pitchFamily="2" charset="0"/>
              </a:rPr>
              <a:t> do while)</a:t>
            </a:r>
          </a:p>
          <a:p>
            <a:r>
              <a:rPr lang="en-GB" dirty="0">
                <a:latin typeface="Nunito" pitchFamily="2" charset="0"/>
              </a:rPr>
              <a:t>Write a short paragraph how this can optimise the query in positive and negative way ?</a:t>
            </a:r>
            <a:endParaRPr lang="en-GB" dirty="0"/>
          </a:p>
        </p:txBody>
      </p:sp>
    </p:spTree>
    <p:extLst>
      <p:ext uri="{BB962C8B-B14F-4D97-AF65-F5344CB8AC3E}">
        <p14:creationId xmlns:p14="http://schemas.microsoft.com/office/powerpoint/2010/main" val="2756775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B75FEC-027B-4508-8938-F187C9E9E853}"/>
              </a:ext>
            </a:extLst>
          </p:cNvPr>
          <p:cNvSpPr>
            <a:spLocks noGrp="1"/>
          </p:cNvSpPr>
          <p:nvPr>
            <p:ph idx="1"/>
          </p:nvPr>
        </p:nvSpPr>
        <p:spPr>
          <a:xfrm>
            <a:off x="838200" y="1253331"/>
            <a:ext cx="10515600" cy="4351338"/>
          </a:xfrm>
        </p:spPr>
        <p:txBody>
          <a:bodyPr/>
          <a:lstStyle/>
          <a:p>
            <a:r>
              <a:rPr lang="en-GB" dirty="0">
                <a:solidFill>
                  <a:srgbClr val="FF0000"/>
                </a:solidFill>
                <a:latin typeface="Nunito" pitchFamily="2" charset="0"/>
              </a:rPr>
              <a:t>N</a:t>
            </a:r>
            <a:r>
              <a:rPr lang="en-GB" b="0" i="0" dirty="0">
                <a:solidFill>
                  <a:srgbClr val="FF0000"/>
                </a:solidFill>
                <a:effectLst/>
                <a:latin typeface="Nunito" pitchFamily="2" charset="0"/>
              </a:rPr>
              <a:t>ow, you have got a clear idea of the Best Practices for SQL Query optimization. </a:t>
            </a:r>
          </a:p>
          <a:p>
            <a:endParaRPr lang="en-GB" dirty="0">
              <a:solidFill>
                <a:srgbClr val="FF0000"/>
              </a:solidFill>
            </a:endParaRPr>
          </a:p>
          <a:p>
            <a:endParaRPr lang="en-GB" dirty="0">
              <a:solidFill>
                <a:srgbClr val="FF0000"/>
              </a:solidFill>
            </a:endParaRPr>
          </a:p>
          <a:p>
            <a:r>
              <a:rPr lang="en-GB" dirty="0">
                <a:solidFill>
                  <a:srgbClr val="FF0000"/>
                </a:solidFill>
              </a:rPr>
              <a:t>Keep reading about </a:t>
            </a:r>
            <a:r>
              <a:rPr lang="en-GB" b="0" i="0" dirty="0">
                <a:solidFill>
                  <a:srgbClr val="FF0000"/>
                </a:solidFill>
                <a:effectLst/>
                <a:latin typeface="Nunito" pitchFamily="2" charset="0"/>
              </a:rPr>
              <a:t>Query optimization</a:t>
            </a:r>
            <a:endParaRPr lang="en-GB" dirty="0">
              <a:solidFill>
                <a:srgbClr val="FF0000"/>
              </a:solidFill>
            </a:endParaRPr>
          </a:p>
        </p:txBody>
      </p:sp>
    </p:spTree>
    <p:extLst>
      <p:ext uri="{BB962C8B-B14F-4D97-AF65-F5344CB8AC3E}">
        <p14:creationId xmlns:p14="http://schemas.microsoft.com/office/powerpoint/2010/main" val="22846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A5A18B1-3022-6001-68F0-D078CBF3BEDB}"/>
              </a:ext>
            </a:extLst>
          </p:cNvPr>
          <p:cNvSpPr txBox="1"/>
          <p:nvPr/>
        </p:nvSpPr>
        <p:spPr>
          <a:xfrm>
            <a:off x="2905125" y="3059668"/>
            <a:ext cx="6096000" cy="369332"/>
          </a:xfrm>
          <a:prstGeom prst="rect">
            <a:avLst/>
          </a:prstGeom>
          <a:noFill/>
        </p:spPr>
        <p:txBody>
          <a:bodyPr wrap="square">
            <a:spAutoFit/>
          </a:bodyPr>
          <a:lstStyle/>
          <a:p>
            <a:r>
              <a:rPr lang="en-GB" dirty="0"/>
              <a:t>https://www.programiz.com/sql/online-compiler/</a:t>
            </a:r>
          </a:p>
        </p:txBody>
      </p:sp>
    </p:spTree>
    <p:extLst>
      <p:ext uri="{BB962C8B-B14F-4D97-AF65-F5344CB8AC3E}">
        <p14:creationId xmlns:p14="http://schemas.microsoft.com/office/powerpoint/2010/main" val="2995307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213B7-B7A7-46CC-BE17-EEAF9B01D7B0}"/>
              </a:ext>
            </a:extLst>
          </p:cNvPr>
          <p:cNvSpPr>
            <a:spLocks noGrp="1"/>
          </p:cNvSpPr>
          <p:nvPr>
            <p:ph type="title"/>
          </p:nvPr>
        </p:nvSpPr>
        <p:spPr/>
        <p:txBody>
          <a:bodyPr/>
          <a:lstStyle/>
          <a:p>
            <a:r>
              <a:rPr lang="en-GB" b="1" i="0" dirty="0">
                <a:solidFill>
                  <a:srgbClr val="FF0000"/>
                </a:solidFill>
                <a:effectLst/>
                <a:latin typeface="Nunito" pitchFamily="2" charset="0"/>
              </a:rPr>
              <a:t>Use </a:t>
            </a:r>
            <a:r>
              <a:rPr lang="en-GB" b="1" i="0" dirty="0">
                <a:solidFill>
                  <a:srgbClr val="00B0F0"/>
                </a:solidFill>
                <a:effectLst/>
                <a:latin typeface="Nunito" pitchFamily="2" charset="0"/>
              </a:rPr>
              <a:t>Exist() </a:t>
            </a:r>
            <a:r>
              <a:rPr lang="en-GB" b="1" i="0" dirty="0">
                <a:solidFill>
                  <a:srgbClr val="FF0000"/>
                </a:solidFill>
                <a:effectLst/>
                <a:latin typeface="Nunito" pitchFamily="2" charset="0"/>
              </a:rPr>
              <a:t>instead of </a:t>
            </a:r>
            <a:r>
              <a:rPr lang="en-GB" b="1" i="0" dirty="0">
                <a:solidFill>
                  <a:srgbClr val="00B0F0"/>
                </a:solidFill>
                <a:effectLst/>
                <a:latin typeface="Nunito" pitchFamily="2" charset="0"/>
              </a:rPr>
              <a:t>Count()</a:t>
            </a:r>
            <a:endParaRPr lang="en-GB" dirty="0">
              <a:solidFill>
                <a:srgbClr val="00B0F0"/>
              </a:solidFill>
            </a:endParaRPr>
          </a:p>
        </p:txBody>
      </p:sp>
      <p:sp>
        <p:nvSpPr>
          <p:cNvPr id="3" name="Content Placeholder 2">
            <a:extLst>
              <a:ext uri="{FF2B5EF4-FFF2-40B4-BE49-F238E27FC236}">
                <a16:creationId xmlns:a16="http://schemas.microsoft.com/office/drawing/2014/main" id="{2ABB4B03-EC1F-496E-A775-3348CFC31A13}"/>
              </a:ext>
            </a:extLst>
          </p:cNvPr>
          <p:cNvSpPr>
            <a:spLocks noGrp="1"/>
          </p:cNvSpPr>
          <p:nvPr>
            <p:ph idx="1"/>
          </p:nvPr>
        </p:nvSpPr>
        <p:spPr/>
        <p:txBody>
          <a:bodyPr>
            <a:normAutofit/>
          </a:bodyPr>
          <a:lstStyle/>
          <a:p>
            <a:pPr algn="l" fontAlgn="base"/>
            <a:r>
              <a:rPr lang="en-GB" b="0" i="0" dirty="0">
                <a:solidFill>
                  <a:srgbClr val="273239"/>
                </a:solidFill>
                <a:effectLst/>
                <a:latin typeface="Nunito" pitchFamily="2" charset="0"/>
              </a:rPr>
              <a:t>Both Exist() and Count() are used to search whether the table has a specific record or not. But in most cases Exist() is much more effective than Count(). As Exist() will run till it finds the first matching entry whereas Count() will keep on running and provide all the matching records. Hence this practice of </a:t>
            </a:r>
            <a:r>
              <a:rPr lang="en-GB" b="1" i="0" dirty="0">
                <a:solidFill>
                  <a:srgbClr val="273239"/>
                </a:solidFill>
                <a:effectLst/>
                <a:latin typeface="Nunito" pitchFamily="2" charset="0"/>
              </a:rPr>
              <a:t>SQL query optimization</a:t>
            </a:r>
            <a:r>
              <a:rPr lang="en-GB" b="0" i="0" dirty="0">
                <a:solidFill>
                  <a:srgbClr val="273239"/>
                </a:solidFill>
                <a:effectLst/>
                <a:latin typeface="Nunito" pitchFamily="2" charset="0"/>
              </a:rPr>
              <a:t> saves a lot of time and computation power. EXISTS stop as the logical test proves to be true whereas COUNT(*) must count each and every row, even after it has passed the test.</a:t>
            </a:r>
          </a:p>
          <a:p>
            <a:pPr marL="0" indent="0">
              <a:buNone/>
            </a:pPr>
            <a:endParaRPr lang="en-GB" dirty="0"/>
          </a:p>
        </p:txBody>
      </p:sp>
    </p:spTree>
    <p:extLst>
      <p:ext uri="{BB962C8B-B14F-4D97-AF65-F5344CB8AC3E}">
        <p14:creationId xmlns:p14="http://schemas.microsoft.com/office/powerpoint/2010/main" val="3174985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3B02-95B3-401F-A541-86CC002DDFF6}"/>
              </a:ext>
            </a:extLst>
          </p:cNvPr>
          <p:cNvSpPr>
            <a:spLocks noGrp="1"/>
          </p:cNvSpPr>
          <p:nvPr>
            <p:ph type="title"/>
          </p:nvPr>
        </p:nvSpPr>
        <p:spPr/>
        <p:txBody>
          <a:bodyPr/>
          <a:lstStyle/>
          <a:p>
            <a:r>
              <a:rPr lang="en-GB" b="1" i="0" dirty="0">
                <a:solidFill>
                  <a:srgbClr val="FF0000"/>
                </a:solidFill>
                <a:effectLst/>
                <a:latin typeface="Nunito" pitchFamily="2" charset="0"/>
              </a:rPr>
              <a:t>Use </a:t>
            </a:r>
            <a:r>
              <a:rPr lang="en-GB" b="1" i="0" dirty="0">
                <a:solidFill>
                  <a:srgbClr val="00B0F0"/>
                </a:solidFill>
                <a:effectLst/>
                <a:latin typeface="Nunito" pitchFamily="2" charset="0"/>
              </a:rPr>
              <a:t>Exist() </a:t>
            </a:r>
            <a:r>
              <a:rPr lang="en-GB" b="1" i="0" dirty="0">
                <a:solidFill>
                  <a:srgbClr val="FF0000"/>
                </a:solidFill>
                <a:effectLst/>
                <a:latin typeface="Nunito" pitchFamily="2" charset="0"/>
              </a:rPr>
              <a:t>instead of </a:t>
            </a:r>
            <a:r>
              <a:rPr lang="en-GB" b="1" i="0" dirty="0">
                <a:solidFill>
                  <a:srgbClr val="00B0F0"/>
                </a:solidFill>
                <a:effectLst/>
                <a:latin typeface="Nunito" pitchFamily="2" charset="0"/>
              </a:rPr>
              <a:t>Count()</a:t>
            </a:r>
            <a:endParaRPr lang="en-GB" dirty="0"/>
          </a:p>
        </p:txBody>
      </p:sp>
      <p:sp>
        <p:nvSpPr>
          <p:cNvPr id="3" name="Content Placeholder 2">
            <a:extLst>
              <a:ext uri="{FF2B5EF4-FFF2-40B4-BE49-F238E27FC236}">
                <a16:creationId xmlns:a16="http://schemas.microsoft.com/office/drawing/2014/main" id="{15DC7013-C563-4184-80BA-1A1BAC57E395}"/>
              </a:ext>
            </a:extLst>
          </p:cNvPr>
          <p:cNvSpPr>
            <a:spLocks noGrp="1"/>
          </p:cNvSpPr>
          <p:nvPr>
            <p:ph idx="1"/>
          </p:nvPr>
        </p:nvSpPr>
        <p:spPr/>
        <p:txBody>
          <a:bodyPr/>
          <a:lstStyle/>
          <a:p>
            <a:r>
              <a:rPr lang="en-GB" dirty="0">
                <a:latin typeface="Nunito" pitchFamily="2" charset="0"/>
              </a:rPr>
              <a:t>Write a short paragraph how this can optimise the query in positive and negative way ?</a:t>
            </a:r>
            <a:endParaRPr lang="en-GB" dirty="0"/>
          </a:p>
          <a:p>
            <a:endParaRPr lang="en-GB" dirty="0"/>
          </a:p>
        </p:txBody>
      </p:sp>
    </p:spTree>
    <p:extLst>
      <p:ext uri="{BB962C8B-B14F-4D97-AF65-F5344CB8AC3E}">
        <p14:creationId xmlns:p14="http://schemas.microsoft.com/office/powerpoint/2010/main" val="363302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1CCD3-8A61-40C5-BD2B-C9AAFB2CFDFB}"/>
              </a:ext>
            </a:extLst>
          </p:cNvPr>
          <p:cNvSpPr>
            <a:spLocks noGrp="1"/>
          </p:cNvSpPr>
          <p:nvPr>
            <p:ph type="title"/>
          </p:nvPr>
        </p:nvSpPr>
        <p:spPr>
          <a:xfrm>
            <a:off x="838199" y="365125"/>
            <a:ext cx="10909515" cy="1325563"/>
          </a:xfrm>
        </p:spPr>
        <p:txBody>
          <a:bodyPr>
            <a:normAutofit/>
          </a:bodyPr>
          <a:lstStyle/>
          <a:p>
            <a:r>
              <a:rPr lang="en-GB" b="1" i="0" dirty="0">
                <a:solidFill>
                  <a:srgbClr val="FF0000"/>
                </a:solidFill>
                <a:effectLst/>
                <a:latin typeface="Nunito" panose="020B0604020202020204" pitchFamily="2" charset="0"/>
              </a:rPr>
              <a:t>Requirement For SQL Query Optimization</a:t>
            </a:r>
            <a:endParaRPr lang="en-GB" dirty="0">
              <a:solidFill>
                <a:srgbClr val="FF0000"/>
              </a:solidFill>
            </a:endParaRPr>
          </a:p>
        </p:txBody>
      </p:sp>
      <p:sp>
        <p:nvSpPr>
          <p:cNvPr id="3" name="Content Placeholder 2">
            <a:extLst>
              <a:ext uri="{FF2B5EF4-FFF2-40B4-BE49-F238E27FC236}">
                <a16:creationId xmlns:a16="http://schemas.microsoft.com/office/drawing/2014/main" id="{483CA85D-C12C-4313-8E61-653EFAA3FD19}"/>
              </a:ext>
            </a:extLst>
          </p:cNvPr>
          <p:cNvSpPr>
            <a:spLocks noGrp="1"/>
          </p:cNvSpPr>
          <p:nvPr>
            <p:ph idx="1"/>
          </p:nvPr>
        </p:nvSpPr>
        <p:spPr/>
        <p:txBody>
          <a:bodyPr>
            <a:normAutofit fontScale="92500"/>
          </a:bodyPr>
          <a:lstStyle/>
          <a:p>
            <a:pPr algn="l" fontAlgn="base">
              <a:buFont typeface="Arial" panose="020B0604020202020204" pitchFamily="34" charset="0"/>
              <a:buChar char="•"/>
            </a:pPr>
            <a:r>
              <a:rPr lang="en-GB" b="1" i="0" dirty="0">
                <a:solidFill>
                  <a:srgbClr val="273239"/>
                </a:solidFill>
                <a:effectLst/>
                <a:latin typeface="Nunito" pitchFamily="2" charset="0"/>
              </a:rPr>
              <a:t>Enhancing Performance</a:t>
            </a:r>
            <a:r>
              <a:rPr lang="en-GB" b="0" i="0" dirty="0">
                <a:solidFill>
                  <a:srgbClr val="273239"/>
                </a:solidFill>
                <a:effectLst/>
                <a:latin typeface="Nunito" pitchFamily="2" charset="0"/>
              </a:rPr>
              <a:t>: The main reason for SQL Query Optimization is to reduce the response time and enhance the performance of the query. The time difference between request and response needs to be minimized for a better user experience.</a:t>
            </a:r>
          </a:p>
          <a:p>
            <a:pPr algn="l" fontAlgn="base">
              <a:buFont typeface="Arial" panose="020B0604020202020204" pitchFamily="34" charset="0"/>
              <a:buChar char="•"/>
            </a:pPr>
            <a:r>
              <a:rPr lang="en-GB" b="1" i="0" dirty="0">
                <a:solidFill>
                  <a:srgbClr val="273239"/>
                </a:solidFill>
                <a:effectLst/>
                <a:latin typeface="Nunito" pitchFamily="2" charset="0"/>
              </a:rPr>
              <a:t>Reduced Execution Time:</a:t>
            </a:r>
            <a:r>
              <a:rPr lang="en-GB" b="0" i="0" dirty="0">
                <a:solidFill>
                  <a:srgbClr val="273239"/>
                </a:solidFill>
                <a:effectLst/>
                <a:latin typeface="Nunito" pitchFamily="2" charset="0"/>
              </a:rPr>
              <a:t> The SQL query optimization ensures reduced CPU time hence faster results are obtained. Further, it is ensured that websites respond quickly and there are no significant lags.</a:t>
            </a:r>
          </a:p>
          <a:p>
            <a:pPr algn="l" fontAlgn="base">
              <a:buFont typeface="Arial" panose="020B0604020202020204" pitchFamily="34" charset="0"/>
              <a:buChar char="•"/>
            </a:pPr>
            <a:r>
              <a:rPr lang="en-GB" b="1" i="0" dirty="0">
                <a:solidFill>
                  <a:srgbClr val="273239"/>
                </a:solidFill>
                <a:effectLst/>
                <a:latin typeface="Nunito" pitchFamily="2" charset="0"/>
              </a:rPr>
              <a:t>Enhances the Efficiency:</a:t>
            </a:r>
            <a:r>
              <a:rPr lang="en-GB" b="0" i="0" dirty="0">
                <a:solidFill>
                  <a:srgbClr val="273239"/>
                </a:solidFill>
                <a:effectLst/>
                <a:latin typeface="Nunito" pitchFamily="2" charset="0"/>
              </a:rPr>
              <a:t> Query optimization reduces the time spend on hardware and thus servers run efficiently with lower power and memory consumption.</a:t>
            </a:r>
          </a:p>
          <a:p>
            <a:endParaRPr lang="en-GB" dirty="0"/>
          </a:p>
        </p:txBody>
      </p:sp>
    </p:spTree>
    <p:extLst>
      <p:ext uri="{BB962C8B-B14F-4D97-AF65-F5344CB8AC3E}">
        <p14:creationId xmlns:p14="http://schemas.microsoft.com/office/powerpoint/2010/main" val="2513213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9AAA-292B-444A-BF2F-CFEAAA88FD42}"/>
              </a:ext>
            </a:extLst>
          </p:cNvPr>
          <p:cNvSpPr>
            <a:spLocks noGrp="1"/>
          </p:cNvSpPr>
          <p:nvPr>
            <p:ph type="title"/>
          </p:nvPr>
        </p:nvSpPr>
        <p:spPr/>
        <p:txBody>
          <a:bodyPr/>
          <a:lstStyle/>
          <a:p>
            <a:r>
              <a:rPr lang="en-GB" b="1" i="0" dirty="0">
                <a:solidFill>
                  <a:srgbClr val="FF0000"/>
                </a:solidFill>
                <a:effectLst/>
                <a:latin typeface="Nunito" pitchFamily="2" charset="0"/>
              </a:rPr>
              <a:t>Use </a:t>
            </a:r>
            <a:r>
              <a:rPr lang="en-GB" b="1" i="0" dirty="0">
                <a:solidFill>
                  <a:srgbClr val="00B0F0"/>
                </a:solidFill>
                <a:effectLst/>
                <a:latin typeface="Nunito" pitchFamily="2" charset="0"/>
              </a:rPr>
              <a:t>Select</a:t>
            </a:r>
            <a:r>
              <a:rPr lang="en-GB" b="1" i="0" dirty="0">
                <a:solidFill>
                  <a:srgbClr val="FF0000"/>
                </a:solidFill>
                <a:effectLst/>
                <a:latin typeface="Nunito" pitchFamily="2" charset="0"/>
              </a:rPr>
              <a:t> instead of </a:t>
            </a:r>
            <a:r>
              <a:rPr lang="en-GB" b="1" i="0" dirty="0">
                <a:solidFill>
                  <a:srgbClr val="00B0F0"/>
                </a:solidFill>
                <a:effectLst/>
                <a:latin typeface="Nunito" pitchFamily="2" charset="0"/>
              </a:rPr>
              <a:t>Select *</a:t>
            </a:r>
            <a:endParaRPr lang="en-GB" dirty="0">
              <a:solidFill>
                <a:srgbClr val="00B0F0"/>
              </a:solidFill>
            </a:endParaRPr>
          </a:p>
        </p:txBody>
      </p:sp>
      <p:sp>
        <p:nvSpPr>
          <p:cNvPr id="3" name="Content Placeholder 2">
            <a:extLst>
              <a:ext uri="{FF2B5EF4-FFF2-40B4-BE49-F238E27FC236}">
                <a16:creationId xmlns:a16="http://schemas.microsoft.com/office/drawing/2014/main" id="{4640420F-D527-4158-AD09-0E588F9E4A1B}"/>
              </a:ext>
            </a:extLst>
          </p:cNvPr>
          <p:cNvSpPr>
            <a:spLocks noGrp="1"/>
          </p:cNvSpPr>
          <p:nvPr>
            <p:ph idx="1"/>
          </p:nvPr>
        </p:nvSpPr>
        <p:spPr/>
        <p:txBody>
          <a:bodyPr>
            <a:normAutofit fontScale="85000" lnSpcReduction="10000"/>
          </a:bodyPr>
          <a:lstStyle/>
          <a:p>
            <a:pPr algn="l" fontAlgn="base"/>
            <a:r>
              <a:rPr lang="en-GB" b="0" i="0" dirty="0">
                <a:solidFill>
                  <a:srgbClr val="273239"/>
                </a:solidFill>
                <a:effectLst/>
                <a:latin typeface="Nunito" pitchFamily="2" charset="0"/>
              </a:rPr>
              <a:t>One of the best ways to enhance efficiency is to reduce the load on the database. This can be done by limiting the amount of information to be retrieved from each query. Running queries with Select * will retrieve all the relevant information which is available in the database table. It will retrieve all the unnecessary information from the database which takes a lot of time and enhance the load on the database.</a:t>
            </a:r>
          </a:p>
          <a:p>
            <a:pPr algn="l" fontAlgn="base"/>
            <a:r>
              <a:rPr lang="en-GB" b="0" i="0" dirty="0">
                <a:solidFill>
                  <a:srgbClr val="273239"/>
                </a:solidFill>
                <a:effectLst/>
                <a:latin typeface="Nunito" pitchFamily="2" charset="0"/>
              </a:rPr>
              <a:t>Let’s understand this better with the help of an example. Consider a table name </a:t>
            </a:r>
            <a:r>
              <a:rPr lang="en-GB" dirty="0">
                <a:solidFill>
                  <a:srgbClr val="FF0000"/>
                </a:solidFill>
                <a:latin typeface="Nunito" pitchFamily="2" charset="0"/>
              </a:rPr>
              <a:t>Module</a:t>
            </a:r>
            <a:r>
              <a:rPr lang="en-GB" b="0" i="0" dirty="0">
                <a:solidFill>
                  <a:srgbClr val="273239"/>
                </a:solidFill>
                <a:effectLst/>
                <a:latin typeface="Nunito" pitchFamily="2" charset="0"/>
              </a:rPr>
              <a:t> which has columns names like Java, Python, and DSA. </a:t>
            </a:r>
          </a:p>
          <a:p>
            <a:pPr algn="l" fontAlgn="base">
              <a:buFont typeface="Arial" panose="020B0604020202020204" pitchFamily="34" charset="0"/>
              <a:buChar char="•"/>
            </a:pPr>
            <a:r>
              <a:rPr lang="en-GB" b="0" i="1" dirty="0">
                <a:solidFill>
                  <a:srgbClr val="273239"/>
                </a:solidFill>
                <a:effectLst/>
                <a:latin typeface="Nunito" pitchFamily="2" charset="0"/>
              </a:rPr>
              <a:t>Select * from </a:t>
            </a:r>
            <a:r>
              <a:rPr lang="en-GB" b="0" i="1" dirty="0">
                <a:solidFill>
                  <a:srgbClr val="FF0000"/>
                </a:solidFill>
                <a:effectLst/>
                <a:latin typeface="Nunito" pitchFamily="2" charset="0"/>
              </a:rPr>
              <a:t>Module</a:t>
            </a:r>
            <a:r>
              <a:rPr lang="en-GB" b="0" i="1" dirty="0">
                <a:solidFill>
                  <a:srgbClr val="273239"/>
                </a:solidFill>
                <a:effectLst/>
                <a:latin typeface="Nunito" pitchFamily="2" charset="0"/>
              </a:rPr>
              <a:t>;</a:t>
            </a:r>
            <a:r>
              <a:rPr lang="en-GB" b="0" i="0" dirty="0">
                <a:solidFill>
                  <a:srgbClr val="273239"/>
                </a:solidFill>
                <a:effectLst/>
                <a:latin typeface="Nunito" pitchFamily="2" charset="0"/>
              </a:rPr>
              <a:t> – Gives you the complete table as an output whereas </a:t>
            </a:r>
          </a:p>
          <a:p>
            <a:pPr algn="l" fontAlgn="base">
              <a:buFont typeface="Arial" panose="020B0604020202020204" pitchFamily="34" charset="0"/>
              <a:buChar char="•"/>
            </a:pPr>
            <a:r>
              <a:rPr lang="en-GB" b="0" i="1" dirty="0">
                <a:solidFill>
                  <a:srgbClr val="273239"/>
                </a:solidFill>
                <a:effectLst/>
                <a:latin typeface="Nunito" pitchFamily="2" charset="0"/>
              </a:rPr>
              <a:t>Select condition from </a:t>
            </a:r>
            <a:r>
              <a:rPr lang="en-GB" b="0" i="1" dirty="0">
                <a:solidFill>
                  <a:srgbClr val="FF0000"/>
                </a:solidFill>
                <a:effectLst/>
                <a:latin typeface="Nunito" pitchFamily="2" charset="0"/>
              </a:rPr>
              <a:t>Module</a:t>
            </a:r>
            <a:r>
              <a:rPr lang="en-GB" b="0" i="1" dirty="0">
                <a:solidFill>
                  <a:srgbClr val="273239"/>
                </a:solidFill>
                <a:effectLst/>
                <a:latin typeface="Nunito" pitchFamily="2" charset="0"/>
              </a:rPr>
              <a:t>;</a:t>
            </a:r>
            <a:r>
              <a:rPr lang="en-GB" b="0" i="0" dirty="0">
                <a:solidFill>
                  <a:srgbClr val="273239"/>
                </a:solidFill>
                <a:effectLst/>
                <a:latin typeface="Nunito" pitchFamily="2" charset="0"/>
              </a:rPr>
              <a:t> –  Gives you only the preferred(selected) value</a:t>
            </a:r>
          </a:p>
          <a:p>
            <a:pPr marL="0" indent="0">
              <a:buNone/>
            </a:pPr>
            <a:endParaRPr lang="en-GB" dirty="0"/>
          </a:p>
        </p:txBody>
      </p:sp>
    </p:spTree>
    <p:extLst>
      <p:ext uri="{BB962C8B-B14F-4D97-AF65-F5344CB8AC3E}">
        <p14:creationId xmlns:p14="http://schemas.microsoft.com/office/powerpoint/2010/main" val="250212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0612-9A93-4343-8BF3-43797F9F9D0B}"/>
              </a:ext>
            </a:extLst>
          </p:cNvPr>
          <p:cNvSpPr>
            <a:spLocks noGrp="1"/>
          </p:cNvSpPr>
          <p:nvPr>
            <p:ph type="title"/>
          </p:nvPr>
        </p:nvSpPr>
        <p:spPr/>
        <p:txBody>
          <a:bodyPr/>
          <a:lstStyle/>
          <a:p>
            <a:r>
              <a:rPr lang="en-GB" dirty="0">
                <a:solidFill>
                  <a:srgbClr val="FF0000"/>
                </a:solidFill>
              </a:rPr>
              <a:t>Use the database from last year or create new DB</a:t>
            </a:r>
          </a:p>
        </p:txBody>
      </p:sp>
      <p:sp>
        <p:nvSpPr>
          <p:cNvPr id="3" name="Content Placeholder 2">
            <a:extLst>
              <a:ext uri="{FF2B5EF4-FFF2-40B4-BE49-F238E27FC236}">
                <a16:creationId xmlns:a16="http://schemas.microsoft.com/office/drawing/2014/main" id="{1AE55BB4-F4AE-41A3-92A2-DE01A6E2EB1B}"/>
              </a:ext>
            </a:extLst>
          </p:cNvPr>
          <p:cNvSpPr>
            <a:spLocks noGrp="1"/>
          </p:cNvSpPr>
          <p:nvPr>
            <p:ph idx="1"/>
          </p:nvPr>
        </p:nvSpPr>
        <p:spPr/>
        <p:txBody>
          <a:bodyPr/>
          <a:lstStyle/>
          <a:p>
            <a:r>
              <a:rPr lang="en-GB" i="0" dirty="0">
                <a:effectLst/>
                <a:latin typeface="Nunito" pitchFamily="2" charset="0"/>
              </a:rPr>
              <a:t>Practice Using </a:t>
            </a:r>
            <a:r>
              <a:rPr lang="en-GB" b="1" i="0" dirty="0">
                <a:solidFill>
                  <a:srgbClr val="FF0000"/>
                </a:solidFill>
                <a:effectLst/>
                <a:latin typeface="Nunito" pitchFamily="2" charset="0"/>
              </a:rPr>
              <a:t>Select with column and select *</a:t>
            </a:r>
          </a:p>
          <a:p>
            <a:r>
              <a:rPr lang="en-GB" dirty="0">
                <a:latin typeface="Nunito" pitchFamily="2" charset="0"/>
              </a:rPr>
              <a:t>Write a short paragraph how this can optimise the query in positive and negative way ?</a:t>
            </a:r>
            <a:endParaRPr lang="en-GB" dirty="0"/>
          </a:p>
        </p:txBody>
      </p:sp>
    </p:spTree>
    <p:extLst>
      <p:ext uri="{BB962C8B-B14F-4D97-AF65-F5344CB8AC3E}">
        <p14:creationId xmlns:p14="http://schemas.microsoft.com/office/powerpoint/2010/main" val="3746327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7C4A7-9641-4C89-B401-7BD71B95129C}"/>
              </a:ext>
            </a:extLst>
          </p:cNvPr>
          <p:cNvSpPr>
            <a:spLocks noGrp="1"/>
          </p:cNvSpPr>
          <p:nvPr>
            <p:ph type="title"/>
          </p:nvPr>
        </p:nvSpPr>
        <p:spPr/>
        <p:txBody>
          <a:bodyPr>
            <a:normAutofit/>
          </a:bodyPr>
          <a:lstStyle/>
          <a:p>
            <a:r>
              <a:rPr lang="en-GB" b="1" i="0" dirty="0">
                <a:solidFill>
                  <a:srgbClr val="FF0000"/>
                </a:solidFill>
                <a:effectLst/>
                <a:latin typeface="Nunito" pitchFamily="2" charset="0"/>
              </a:rPr>
              <a:t>Add </a:t>
            </a:r>
            <a:r>
              <a:rPr lang="en-GB" b="1" i="0" dirty="0">
                <a:solidFill>
                  <a:srgbClr val="00B0F0"/>
                </a:solidFill>
                <a:effectLst/>
                <a:latin typeface="Nunito" pitchFamily="2" charset="0"/>
              </a:rPr>
              <a:t>Explain</a:t>
            </a:r>
            <a:r>
              <a:rPr lang="en-GB" b="1" i="0" dirty="0">
                <a:solidFill>
                  <a:srgbClr val="FF0000"/>
                </a:solidFill>
                <a:effectLst/>
                <a:latin typeface="Nunito" pitchFamily="2" charset="0"/>
              </a:rPr>
              <a:t> to the Beginning of Queries</a:t>
            </a:r>
            <a:endParaRPr lang="en-GB" dirty="0">
              <a:solidFill>
                <a:srgbClr val="FF0000"/>
              </a:solidFill>
            </a:endParaRPr>
          </a:p>
        </p:txBody>
      </p:sp>
      <p:sp>
        <p:nvSpPr>
          <p:cNvPr id="3" name="Content Placeholder 2">
            <a:extLst>
              <a:ext uri="{FF2B5EF4-FFF2-40B4-BE49-F238E27FC236}">
                <a16:creationId xmlns:a16="http://schemas.microsoft.com/office/drawing/2014/main" id="{869D2C23-374E-4AE9-B39B-989B45830D9E}"/>
              </a:ext>
            </a:extLst>
          </p:cNvPr>
          <p:cNvSpPr>
            <a:spLocks noGrp="1"/>
          </p:cNvSpPr>
          <p:nvPr>
            <p:ph idx="1"/>
          </p:nvPr>
        </p:nvSpPr>
        <p:spPr/>
        <p:txBody>
          <a:bodyPr/>
          <a:lstStyle/>
          <a:p>
            <a:r>
              <a:rPr lang="en-GB" b="1" i="0" dirty="0">
                <a:solidFill>
                  <a:srgbClr val="273239"/>
                </a:solidFill>
                <a:effectLst/>
                <a:latin typeface="Nunito" pitchFamily="2" charset="0"/>
              </a:rPr>
              <a:t>Explain keywords to describe how SQL queries are being executed</a:t>
            </a:r>
            <a:r>
              <a:rPr lang="en-GB" b="0" i="0" dirty="0">
                <a:solidFill>
                  <a:srgbClr val="273239"/>
                </a:solidFill>
                <a:effectLst/>
                <a:latin typeface="Nunito" pitchFamily="2" charset="0"/>
              </a:rPr>
              <a:t>. This description includes how tables are joined, their order, and many more. It is a beneficial query optimization tool that further helps in knowing the step-by-step details of execution. Add explain and check whether the changes you made have reduced the runtime significantly or not. Running Explain query takes time so it should only be done during the query optimization process. </a:t>
            </a:r>
          </a:p>
          <a:p>
            <a:r>
              <a:rPr lang="en-GB" dirty="0">
                <a:solidFill>
                  <a:srgbClr val="00B0F0"/>
                </a:solidFill>
              </a:rPr>
              <a:t>EXPLAIN select age</a:t>
            </a:r>
          </a:p>
          <a:p>
            <a:r>
              <a:rPr lang="en-GB" dirty="0">
                <a:solidFill>
                  <a:srgbClr val="00B0F0"/>
                </a:solidFill>
              </a:rPr>
              <a:t>  from Customers</a:t>
            </a:r>
          </a:p>
        </p:txBody>
      </p:sp>
      <p:pic>
        <p:nvPicPr>
          <p:cNvPr id="5" name="Picture 4">
            <a:extLst>
              <a:ext uri="{FF2B5EF4-FFF2-40B4-BE49-F238E27FC236}">
                <a16:creationId xmlns:a16="http://schemas.microsoft.com/office/drawing/2014/main" id="{4312E288-E4B1-43D6-ADE2-CA7D9D37409A}"/>
              </a:ext>
            </a:extLst>
          </p:cNvPr>
          <p:cNvPicPr>
            <a:picLocks noChangeAspect="1"/>
          </p:cNvPicPr>
          <p:nvPr/>
        </p:nvPicPr>
        <p:blipFill>
          <a:blip r:embed="rId2"/>
          <a:stretch>
            <a:fillRect/>
          </a:stretch>
        </p:blipFill>
        <p:spPr>
          <a:xfrm>
            <a:off x="6250471" y="4612861"/>
            <a:ext cx="5357759" cy="2095792"/>
          </a:xfrm>
          <a:prstGeom prst="rect">
            <a:avLst/>
          </a:prstGeom>
        </p:spPr>
      </p:pic>
    </p:spTree>
    <p:extLst>
      <p:ext uri="{BB962C8B-B14F-4D97-AF65-F5344CB8AC3E}">
        <p14:creationId xmlns:p14="http://schemas.microsoft.com/office/powerpoint/2010/main" val="91166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38A420-6545-4462-A438-3A4D1CB80951}"/>
              </a:ext>
            </a:extLst>
          </p:cNvPr>
          <p:cNvPicPr>
            <a:picLocks noChangeAspect="1"/>
          </p:cNvPicPr>
          <p:nvPr/>
        </p:nvPicPr>
        <p:blipFill>
          <a:blip r:embed="rId2"/>
          <a:stretch>
            <a:fillRect/>
          </a:stretch>
        </p:blipFill>
        <p:spPr>
          <a:xfrm>
            <a:off x="369787" y="3429000"/>
            <a:ext cx="10678785" cy="2472428"/>
          </a:xfrm>
          <a:prstGeom prst="rect">
            <a:avLst/>
          </a:prstGeom>
        </p:spPr>
      </p:pic>
      <p:sp>
        <p:nvSpPr>
          <p:cNvPr id="7" name="TextBox 6">
            <a:extLst>
              <a:ext uri="{FF2B5EF4-FFF2-40B4-BE49-F238E27FC236}">
                <a16:creationId xmlns:a16="http://schemas.microsoft.com/office/drawing/2014/main" id="{80775955-B592-4226-87B1-3FF3AEA61125}"/>
              </a:ext>
            </a:extLst>
          </p:cNvPr>
          <p:cNvSpPr txBox="1"/>
          <p:nvPr/>
        </p:nvSpPr>
        <p:spPr>
          <a:xfrm>
            <a:off x="864031" y="1528882"/>
            <a:ext cx="6098582" cy="1323439"/>
          </a:xfrm>
          <a:prstGeom prst="rect">
            <a:avLst/>
          </a:prstGeom>
          <a:noFill/>
        </p:spPr>
        <p:txBody>
          <a:bodyPr wrap="square">
            <a:spAutoFit/>
          </a:bodyPr>
          <a:lstStyle/>
          <a:p>
            <a:r>
              <a:rPr lang="en-GB" sz="4000" dirty="0">
                <a:solidFill>
                  <a:srgbClr val="00B0F0"/>
                </a:solidFill>
              </a:rPr>
              <a:t> EXPLAIN select *</a:t>
            </a:r>
          </a:p>
          <a:p>
            <a:r>
              <a:rPr lang="en-GB" sz="4000" dirty="0">
                <a:solidFill>
                  <a:srgbClr val="00B0F0"/>
                </a:solidFill>
              </a:rPr>
              <a:t>  from Customers</a:t>
            </a:r>
          </a:p>
        </p:txBody>
      </p:sp>
    </p:spTree>
    <p:extLst>
      <p:ext uri="{BB962C8B-B14F-4D97-AF65-F5344CB8AC3E}">
        <p14:creationId xmlns:p14="http://schemas.microsoft.com/office/powerpoint/2010/main" val="3281630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C3B02-95B3-401F-A541-86CC002DDFF6}"/>
              </a:ext>
            </a:extLst>
          </p:cNvPr>
          <p:cNvSpPr>
            <a:spLocks noGrp="1"/>
          </p:cNvSpPr>
          <p:nvPr>
            <p:ph type="title"/>
          </p:nvPr>
        </p:nvSpPr>
        <p:spPr/>
        <p:txBody>
          <a:bodyPr/>
          <a:lstStyle/>
          <a:p>
            <a:r>
              <a:rPr lang="en-GB" b="1" i="0" dirty="0">
                <a:solidFill>
                  <a:srgbClr val="FF0000"/>
                </a:solidFill>
                <a:effectLst/>
                <a:latin typeface="Nunito" pitchFamily="2" charset="0"/>
              </a:rPr>
              <a:t>Add </a:t>
            </a:r>
            <a:r>
              <a:rPr lang="en-GB" b="1" i="0" dirty="0">
                <a:solidFill>
                  <a:srgbClr val="00B0F0"/>
                </a:solidFill>
                <a:effectLst/>
                <a:latin typeface="Nunito" pitchFamily="2" charset="0"/>
              </a:rPr>
              <a:t>Explain</a:t>
            </a:r>
            <a:r>
              <a:rPr lang="en-GB" b="1" i="0" dirty="0">
                <a:solidFill>
                  <a:srgbClr val="FF0000"/>
                </a:solidFill>
                <a:effectLst/>
                <a:latin typeface="Nunito" pitchFamily="2" charset="0"/>
              </a:rPr>
              <a:t> to the Beginning of Queries</a:t>
            </a:r>
            <a:endParaRPr lang="en-GB" dirty="0"/>
          </a:p>
        </p:txBody>
      </p:sp>
      <p:sp>
        <p:nvSpPr>
          <p:cNvPr id="3" name="Content Placeholder 2">
            <a:extLst>
              <a:ext uri="{FF2B5EF4-FFF2-40B4-BE49-F238E27FC236}">
                <a16:creationId xmlns:a16="http://schemas.microsoft.com/office/drawing/2014/main" id="{15DC7013-C563-4184-80BA-1A1BAC57E395}"/>
              </a:ext>
            </a:extLst>
          </p:cNvPr>
          <p:cNvSpPr>
            <a:spLocks noGrp="1"/>
          </p:cNvSpPr>
          <p:nvPr>
            <p:ph idx="1"/>
          </p:nvPr>
        </p:nvSpPr>
        <p:spPr/>
        <p:txBody>
          <a:bodyPr/>
          <a:lstStyle/>
          <a:p>
            <a:r>
              <a:rPr lang="en-GB" dirty="0">
                <a:latin typeface="Nunito" pitchFamily="2" charset="0"/>
              </a:rPr>
              <a:t>Write a short paragraph how this can optimise the query in positive and negative way ?</a:t>
            </a:r>
            <a:endParaRPr lang="en-GB" dirty="0"/>
          </a:p>
          <a:p>
            <a:endParaRPr lang="en-GB" dirty="0"/>
          </a:p>
        </p:txBody>
      </p:sp>
    </p:spTree>
    <p:extLst>
      <p:ext uri="{BB962C8B-B14F-4D97-AF65-F5344CB8AC3E}">
        <p14:creationId xmlns:p14="http://schemas.microsoft.com/office/powerpoint/2010/main" val="3742597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34D7-9489-4FE5-AFAF-C9951D4DC742}"/>
              </a:ext>
            </a:extLst>
          </p:cNvPr>
          <p:cNvSpPr>
            <a:spLocks noGrp="1"/>
          </p:cNvSpPr>
          <p:nvPr>
            <p:ph type="title"/>
          </p:nvPr>
        </p:nvSpPr>
        <p:spPr/>
        <p:txBody>
          <a:bodyPr/>
          <a:lstStyle/>
          <a:p>
            <a:r>
              <a:rPr lang="en-GB" b="1" i="0" dirty="0">
                <a:solidFill>
                  <a:srgbClr val="FF0000"/>
                </a:solidFill>
                <a:effectLst/>
                <a:latin typeface="Nunito" pitchFamily="2" charset="0"/>
              </a:rPr>
              <a:t>Keep </a:t>
            </a:r>
            <a:r>
              <a:rPr lang="en-GB" b="1" i="0" dirty="0">
                <a:solidFill>
                  <a:srgbClr val="00B0F0"/>
                </a:solidFill>
                <a:effectLst/>
                <a:latin typeface="Nunito" pitchFamily="2" charset="0"/>
              </a:rPr>
              <a:t>Wild</a:t>
            </a:r>
            <a:r>
              <a:rPr lang="en-GB" b="1" i="0" dirty="0">
                <a:solidFill>
                  <a:srgbClr val="FF0000"/>
                </a:solidFill>
                <a:effectLst/>
                <a:latin typeface="Nunito" pitchFamily="2" charset="0"/>
              </a:rPr>
              <a:t> cards at the End of Phrases</a:t>
            </a:r>
            <a:endParaRPr lang="en-GB" dirty="0">
              <a:solidFill>
                <a:srgbClr val="FF0000"/>
              </a:solidFill>
            </a:endParaRPr>
          </a:p>
        </p:txBody>
      </p:sp>
      <p:sp>
        <p:nvSpPr>
          <p:cNvPr id="3" name="Content Placeholder 2">
            <a:extLst>
              <a:ext uri="{FF2B5EF4-FFF2-40B4-BE49-F238E27FC236}">
                <a16:creationId xmlns:a16="http://schemas.microsoft.com/office/drawing/2014/main" id="{C612E064-08B7-4C57-AA45-4B36E60A8ED7}"/>
              </a:ext>
            </a:extLst>
          </p:cNvPr>
          <p:cNvSpPr>
            <a:spLocks noGrp="1"/>
          </p:cNvSpPr>
          <p:nvPr>
            <p:ph idx="1"/>
          </p:nvPr>
        </p:nvSpPr>
        <p:spPr/>
        <p:txBody>
          <a:bodyPr>
            <a:normAutofit fontScale="92500" lnSpcReduction="20000"/>
          </a:bodyPr>
          <a:lstStyle/>
          <a:p>
            <a:pPr algn="l" fontAlgn="base"/>
            <a:r>
              <a:rPr lang="en-GB" b="0" i="0" dirty="0">
                <a:solidFill>
                  <a:srgbClr val="273239"/>
                </a:solidFill>
                <a:effectLst/>
                <a:latin typeface="Nunito" pitchFamily="2" charset="0"/>
              </a:rPr>
              <a:t>LIKE operator is used with where clause to search for a specified pattern. Pairing a leading wildcard with the ending wildcard will check for all records matching between the two wildcards. Let’s understand this with the help of an example. </a:t>
            </a:r>
          </a:p>
          <a:p>
            <a:pPr algn="l" fontAlgn="base"/>
            <a:r>
              <a:rPr lang="en-GB" b="0" i="0" dirty="0">
                <a:solidFill>
                  <a:srgbClr val="273239"/>
                </a:solidFill>
                <a:effectLst/>
                <a:latin typeface="Nunito" pitchFamily="2" charset="0"/>
              </a:rPr>
              <a:t>Consider a table Employee which has 2 columns name and salary. There are 2 different employees names Roma and </a:t>
            </a:r>
            <a:r>
              <a:rPr lang="en-GB" b="0" i="0" dirty="0" err="1">
                <a:solidFill>
                  <a:srgbClr val="273239"/>
                </a:solidFill>
                <a:effectLst/>
                <a:latin typeface="Nunito" pitchFamily="2" charset="0"/>
              </a:rPr>
              <a:t>Balrom</a:t>
            </a:r>
            <a:r>
              <a:rPr lang="en-GB" b="0" i="0" dirty="0">
                <a:solidFill>
                  <a:srgbClr val="273239"/>
                </a:solidFill>
                <a:effectLst/>
                <a:latin typeface="Nunito" pitchFamily="2" charset="0"/>
              </a:rPr>
              <a:t>.</a:t>
            </a:r>
          </a:p>
          <a:p>
            <a:pPr algn="l" fontAlgn="base">
              <a:buFont typeface="Arial" panose="020B0604020202020204" pitchFamily="34" charset="0"/>
              <a:buChar char="•"/>
            </a:pPr>
            <a:r>
              <a:rPr lang="en-GB" b="0" i="0" dirty="0">
                <a:solidFill>
                  <a:srgbClr val="273239"/>
                </a:solidFill>
                <a:effectLst/>
                <a:latin typeface="Nunito" pitchFamily="2" charset="0"/>
              </a:rPr>
              <a:t>Select name, salary From Employee Where name  like ‘%Rom%’;</a:t>
            </a:r>
          </a:p>
          <a:p>
            <a:pPr algn="l" fontAlgn="base">
              <a:buFont typeface="Arial" panose="020B0604020202020204" pitchFamily="34" charset="0"/>
              <a:buChar char="•"/>
            </a:pPr>
            <a:r>
              <a:rPr lang="en-GB" b="0" i="0" dirty="0">
                <a:solidFill>
                  <a:srgbClr val="273239"/>
                </a:solidFill>
                <a:effectLst/>
                <a:latin typeface="Nunito" pitchFamily="2" charset="0"/>
              </a:rPr>
              <a:t>Select name, salary From Employee Where name  like ‘Rom%’;</a:t>
            </a:r>
          </a:p>
          <a:p>
            <a:pPr algn="l" fontAlgn="base">
              <a:buFont typeface="Arial" panose="020B0604020202020204" pitchFamily="34" charset="0"/>
              <a:buChar char="•"/>
            </a:pPr>
            <a:r>
              <a:rPr lang="en-GB" b="0" i="0" dirty="0">
                <a:solidFill>
                  <a:srgbClr val="273239"/>
                </a:solidFill>
                <a:effectLst/>
                <a:latin typeface="Nunito" pitchFamily="2" charset="0"/>
              </a:rPr>
              <a:t>both the cases, now when you search %Rom% you will get both the results Roma and </a:t>
            </a:r>
            <a:r>
              <a:rPr lang="en-GB" b="0" i="0" dirty="0" err="1">
                <a:solidFill>
                  <a:srgbClr val="273239"/>
                </a:solidFill>
                <a:effectLst/>
                <a:latin typeface="Nunito" pitchFamily="2" charset="0"/>
              </a:rPr>
              <a:t>Balrom</a:t>
            </a:r>
            <a:r>
              <a:rPr lang="en-GB" b="0" i="0" dirty="0">
                <a:solidFill>
                  <a:srgbClr val="273239"/>
                </a:solidFill>
                <a:effectLst/>
                <a:latin typeface="Nunito" pitchFamily="2" charset="0"/>
              </a:rPr>
              <a:t>, whereas Rom% will return just Roma. Consider this when there are multiple records of how the efficiency will be enhanced by using wild cards at the end of phrases</a:t>
            </a:r>
          </a:p>
          <a:p>
            <a:endParaRPr lang="en-GB" dirty="0"/>
          </a:p>
        </p:txBody>
      </p:sp>
    </p:spTree>
    <p:extLst>
      <p:ext uri="{BB962C8B-B14F-4D97-AF65-F5344CB8AC3E}">
        <p14:creationId xmlns:p14="http://schemas.microsoft.com/office/powerpoint/2010/main" val="564966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TotalTime>
  <Words>1072</Words>
  <Application>Microsoft Office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Courier New</vt:lpstr>
      <vt:lpstr>inherit</vt:lpstr>
      <vt:lpstr>Nunito</vt:lpstr>
      <vt:lpstr>Source Sans 3</vt:lpstr>
      <vt:lpstr>Office Theme</vt:lpstr>
      <vt:lpstr>SQL Query Optimizations</vt:lpstr>
      <vt:lpstr>PowerPoint Presentation</vt:lpstr>
      <vt:lpstr>Requirement For SQL Query Optimization</vt:lpstr>
      <vt:lpstr>Use Select instead of Select *</vt:lpstr>
      <vt:lpstr>Use the database from last year or create new DB</vt:lpstr>
      <vt:lpstr>Add Explain to the Beginning of Queries</vt:lpstr>
      <vt:lpstr>PowerPoint Presentation</vt:lpstr>
      <vt:lpstr>Add Explain to the Beginning of Queries</vt:lpstr>
      <vt:lpstr>Keep Wild cards at the End of Phrases</vt:lpstr>
      <vt:lpstr>Keep Wild cards at the End of Phrases</vt:lpstr>
      <vt:lpstr>Use Where Clause instead of having</vt:lpstr>
      <vt:lpstr>Use Where Clause instead of having</vt:lpstr>
      <vt:lpstr>Use Where Clause instead of having</vt:lpstr>
      <vt:lpstr>Use Where Clause instead of having</vt:lpstr>
      <vt:lpstr>Use the database from last year or create new </vt:lpstr>
      <vt:lpstr>Avoid Queries inside a Loop</vt:lpstr>
      <vt:lpstr>Loop</vt:lpstr>
      <vt:lpstr>Use the database from last year or create new DB</vt:lpstr>
      <vt:lpstr>PowerPoint Presentation</vt:lpstr>
      <vt:lpstr>Use Exist() instead of Count()</vt:lpstr>
      <vt:lpstr>Use Exist() instead of Count()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Query Optimizations</dc:title>
  <dc:creator>Petrosyan, Armen</dc:creator>
  <cp:lastModifiedBy>Armen Petrosyan</cp:lastModifiedBy>
  <cp:revision>17</cp:revision>
  <dcterms:created xsi:type="dcterms:W3CDTF">2023-10-02T11:02:47Z</dcterms:created>
  <dcterms:modified xsi:type="dcterms:W3CDTF">2023-10-03T20:45:51Z</dcterms:modified>
</cp:coreProperties>
</file>