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327" r:id="rId3"/>
    <p:sldId id="289" r:id="rId4"/>
    <p:sldId id="301" r:id="rId5"/>
    <p:sldId id="333" r:id="rId6"/>
    <p:sldId id="325" r:id="rId7"/>
    <p:sldId id="328" r:id="rId8"/>
    <p:sldId id="329" r:id="rId9"/>
    <p:sldId id="330" r:id="rId10"/>
    <p:sldId id="331" r:id="rId11"/>
    <p:sldId id="332" r:id="rId12"/>
    <p:sldId id="300" r:id="rId13"/>
    <p:sldId id="334" r:id="rId14"/>
    <p:sldId id="335" r:id="rId15"/>
    <p:sldId id="336" r:id="rId16"/>
    <p:sldId id="348" r:id="rId17"/>
    <p:sldId id="349" r:id="rId18"/>
    <p:sldId id="342" r:id="rId19"/>
    <p:sldId id="343" r:id="rId20"/>
    <p:sldId id="338" r:id="rId21"/>
    <p:sldId id="339" r:id="rId22"/>
    <p:sldId id="340" r:id="rId23"/>
    <p:sldId id="341" r:id="rId24"/>
    <p:sldId id="337" r:id="rId25"/>
    <p:sldId id="352" r:id="rId26"/>
    <p:sldId id="353" r:id="rId27"/>
    <p:sldId id="351" r:id="rId28"/>
    <p:sldId id="350" r:id="rId29"/>
    <p:sldId id="345" r:id="rId30"/>
    <p:sldId id="346" r:id="rId31"/>
    <p:sldId id="344" r:id="rId32"/>
    <p:sldId id="354" r:id="rId33"/>
    <p:sldId id="296" r:id="rId34"/>
    <p:sldId id="278" r:id="rId35"/>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75911" autoAdjust="0"/>
  </p:normalViewPr>
  <p:slideViewPr>
    <p:cSldViewPr snapToGrid="0">
      <p:cViewPr varScale="1">
        <p:scale>
          <a:sx n="46" d="100"/>
          <a:sy n="46" d="100"/>
        </p:scale>
        <p:origin x="1700" y="36"/>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06/11/2023</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08756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1078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Indexes - Like an index in a book, database indexes helps the RDBMS to locate data in tables more quickly to speed up the performance of queries on those tables. When you create an index on a column, SQLite will create a data structure for that index where each field value has a pointer to the whole row where that value belongs.  Then, if you run a query with a search condition on a column that is part of an index, SQLite will look up for the value on the index first, read the location where the value points for the table row and will locate the row from that location and retrieve it. </a:t>
            </a:r>
          </a:p>
          <a:p>
            <a:endParaRPr lang="en-GB" sz="1200" dirty="0"/>
          </a:p>
          <a:p>
            <a:pPr>
              <a:lnSpc>
                <a:spcPct val="90000"/>
              </a:lnSpc>
            </a:pPr>
            <a:r>
              <a:rPr lang="en-GB" altLang="en-US" sz="1200" dirty="0"/>
              <a:t>Views - A view is a stored SQL query from one or more tables. It does not store the results of the query, just its definition. </a:t>
            </a:r>
            <a:r>
              <a:rPr lang="en-GB" sz="1200" dirty="0"/>
              <a:t>Unlike some other database vendor implementations, a view in SQLite is read-only. When you have a complex and commonly used SQL query, you can create a view for that query and instead of repeating the SQL query each time, you can simply select from the view.</a:t>
            </a:r>
          </a:p>
          <a:p>
            <a:pPr>
              <a:lnSpc>
                <a:spcPct val="90000"/>
              </a:lnSpc>
            </a:pPr>
            <a:endParaRPr lang="en-GB" sz="1200" dirty="0"/>
          </a:p>
          <a:p>
            <a:pPr>
              <a:lnSpc>
                <a:spcPct val="90000"/>
              </a:lnSpc>
            </a:pPr>
            <a:r>
              <a:rPr lang="en-GB" sz="1200" dirty="0"/>
              <a:t>Trigger - A trigger is an action that the database is told to perform when a particular database event occurs. A trigger defined on a table is executed (fired) whenever you perform operations on a table such as an INSERT, UPDATE or DELETE.</a:t>
            </a:r>
          </a:p>
          <a:p>
            <a:pPr>
              <a:lnSpc>
                <a:spcPct val="90000"/>
              </a:lnSpc>
            </a:pPr>
            <a:r>
              <a:rPr lang="en-GB" sz="1200" dirty="0"/>
              <a:t>Triggers can be used to 1) Implement business rules, 2) Prevent invalid transactions, 3) Maintain data integrity, 4) Provide event logging for changes to the table</a:t>
            </a:r>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68521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834"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rial" panose="020B0604020202020204" pitchFamily="34" charset="0"/>
              </a:rPr>
              <a:t>Tutor – explain the three defining characteristics to the class</a:t>
            </a:r>
          </a:p>
          <a:p>
            <a:pPr marL="0" marR="0" lvl="0" indent="0" algn="l" defTabSz="913834"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rial" panose="020B0604020202020204" pitchFamily="34" charset="0"/>
              </a:rPr>
              <a:t>Horizontal Scaling:  refers to partitioning of the data such as each node contains only part of the data. It is easier to scale dynamically by adding more machines into the existing pool.</a:t>
            </a:r>
          </a:p>
          <a:p>
            <a:endParaRPr lang="en-US" dirty="0"/>
          </a:p>
          <a:p>
            <a:endParaRPr lang="en-US" dirty="0"/>
          </a:p>
          <a:p>
            <a:endParaRPr lang="en-US" dirty="0"/>
          </a:p>
          <a:p>
            <a:r>
              <a:rPr lang="en-US" dirty="0"/>
              <a:t>Please refer IBM Knowledgebases (https://www.ibm.com/support/knowledgecenter/SSGMCP_5.4.0/product-overview/acid.html) for more details on ACID</a:t>
            </a:r>
          </a:p>
          <a:p>
            <a:endParaRPr lang="en-US" dirty="0"/>
          </a:p>
          <a:p>
            <a:r>
              <a:rPr lang="en-US" dirty="0"/>
              <a:t>Atomicity: All changes to data are performed as if they are a single operation. </a:t>
            </a:r>
          </a:p>
          <a:p>
            <a:endParaRPr lang="en-US" dirty="0"/>
          </a:p>
          <a:p>
            <a:r>
              <a:rPr lang="en-US" dirty="0"/>
              <a:t>Consistency: Data is in a consistent state when a transaction starts and when it ends.</a:t>
            </a:r>
          </a:p>
          <a:p>
            <a:endParaRPr lang="en-US" dirty="0"/>
          </a:p>
          <a:p>
            <a:r>
              <a:rPr lang="en-US" dirty="0"/>
              <a:t>Isolation: The intermediate state of a transaction is invisible to other transactions.</a:t>
            </a:r>
          </a:p>
          <a:p>
            <a:endParaRPr lang="en-US" dirty="0"/>
          </a:p>
          <a:p>
            <a:r>
              <a:rPr lang="en-US" dirty="0"/>
              <a:t>Durability: After a transaction successfully completes, changes to data persist and are not undone, even in the event of a system failure.</a:t>
            </a:r>
          </a:p>
          <a:p>
            <a:endParaRPr lang="en-US" dirty="0"/>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227937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123072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BigTable paper: https://static.googleusercontent.com/media/research.google.com/en//archive/bigtable-osdi06.pdf</a:t>
            </a:r>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207668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Google BigTable paper: https://static.googleusercontent.com/media/research.google.com/en//archive/bigtable-osdi06.pdf</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Apache </a:t>
            </a:r>
            <a:r>
              <a:rPr lang="en-GB" dirty="0" err="1"/>
              <a:t>Hbase</a:t>
            </a:r>
            <a:r>
              <a:rPr lang="en-GB" dirty="0"/>
              <a:t> - https://hbase.apache.org/</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315748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Image-1 source - https://dwgeek.com/apache-hbase-data-model-explanation.html/</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Image-2 source: https://www.semanticscholar.org/paper/Multiple-Nested-Schema-of-HBase-for-Migration-from-Zhao-Li/9f519ba59c0b3d0ecf40064b0ac987ade0a7c488/figure/0</a:t>
            </a:r>
          </a:p>
        </p:txBody>
      </p:sp>
      <p:sp>
        <p:nvSpPr>
          <p:cNvPr id="4" name="Slide Number Placeholder 3"/>
          <p:cNvSpPr>
            <a:spLocks noGrp="1"/>
          </p:cNvSpPr>
          <p:nvPr>
            <p:ph type="sldNum" sz="quarter" idx="10"/>
          </p:nvPr>
        </p:nvSpPr>
        <p:spPr/>
        <p:txBody>
          <a:bodyPr/>
          <a:lstStyle/>
          <a:p>
            <a:fld id="{0F04A314-C704-4C33-84AA-6D9A56C39AB3}" type="slidenum">
              <a:rPr lang="en-GB" smtClean="0"/>
              <a:pPr/>
              <a:t>17</a:t>
            </a:fld>
            <a:endParaRPr lang="en-GB"/>
          </a:p>
        </p:txBody>
      </p:sp>
    </p:spTree>
    <p:extLst>
      <p:ext uri="{BB962C8B-B14F-4D97-AF65-F5344CB8AC3E}">
        <p14:creationId xmlns:p14="http://schemas.microsoft.com/office/powerpoint/2010/main" val="1212905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834" rtl="0" eaLnBrk="1" fontAlgn="auto" latinLnBrk="0" hangingPunct="1">
              <a:lnSpc>
                <a:spcPct val="100000"/>
              </a:lnSpc>
              <a:spcBef>
                <a:spcPts val="0"/>
              </a:spcBef>
              <a:spcAft>
                <a:spcPts val="0"/>
              </a:spcAft>
              <a:buClrTx/>
              <a:buSzTx/>
              <a:buFontTx/>
              <a:buNone/>
              <a:tabLst/>
              <a:defRPr/>
            </a:pPr>
            <a:r>
              <a:rPr lang="en-GB" dirty="0" err="1"/>
              <a:t>Dynamodb</a:t>
            </a:r>
            <a:r>
              <a:rPr lang="en-GB" dirty="0"/>
              <a:t> - https://aws.amazon.com/dynamodb/</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err="1"/>
              <a:t>Voldermort</a:t>
            </a:r>
            <a:r>
              <a:rPr lang="en-GB" dirty="0"/>
              <a:t> - https://www.project-voldemort.com/</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Memcached - https://memcached.org/</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a:t>Redis - https://redis.io/</a:t>
            </a:r>
          </a:p>
          <a:p>
            <a:pPr marL="0" marR="0" lvl="0" indent="0" algn="l" defTabSz="913834"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3834" rtl="0" eaLnBrk="1" fontAlgn="auto" latinLnBrk="0" hangingPunct="1">
              <a:lnSpc>
                <a:spcPct val="100000"/>
              </a:lnSpc>
              <a:spcBef>
                <a:spcPts val="0"/>
              </a:spcBef>
              <a:spcAft>
                <a:spcPts val="0"/>
              </a:spcAft>
              <a:buClrTx/>
              <a:buSzTx/>
              <a:buFontTx/>
              <a:buNone/>
              <a:tabLst/>
              <a:defRPr/>
            </a:pPr>
            <a:r>
              <a:rPr lang="en-GB" dirty="0" err="1"/>
              <a:t>SimpleDB</a:t>
            </a:r>
            <a:r>
              <a:rPr lang="en-GB" dirty="0"/>
              <a:t> - https://aws.amazon.com/simpledb/</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18</a:t>
            </a:fld>
            <a:endParaRPr lang="en-GB"/>
          </a:p>
        </p:txBody>
      </p:sp>
    </p:spTree>
    <p:extLst>
      <p:ext uri="{BB962C8B-B14F-4D97-AF65-F5344CB8AC3E}">
        <p14:creationId xmlns:p14="http://schemas.microsoft.com/office/powerpoint/2010/main" val="1279846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Voldermort</a:t>
            </a:r>
            <a:r>
              <a:rPr lang="en-GB" dirty="0"/>
              <a:t> - https://www.project-voldemort.com/</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19</a:t>
            </a:fld>
            <a:endParaRPr lang="en-GB"/>
          </a:p>
        </p:txBody>
      </p:sp>
    </p:spTree>
    <p:extLst>
      <p:ext uri="{BB962C8B-B14F-4D97-AF65-F5344CB8AC3E}">
        <p14:creationId xmlns:p14="http://schemas.microsoft.com/office/powerpoint/2010/main" val="88416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499090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65" marR="5080" indent="0">
              <a:lnSpc>
                <a:spcPct val="100000"/>
              </a:lnSpc>
              <a:spcBef>
                <a:spcPts val="100"/>
              </a:spcBef>
              <a:buClr>
                <a:srgbClr val="FF5000"/>
              </a:buClr>
              <a:buSzPct val="110416"/>
              <a:buFont typeface="Wingdings"/>
              <a:buNone/>
              <a:tabLst>
                <a:tab pos="354965" algn="l"/>
                <a:tab pos="355600" algn="l"/>
              </a:tabLst>
            </a:pPr>
            <a:r>
              <a:rPr lang="en-US" sz="2400" spc="-5" dirty="0">
                <a:latin typeface="Arial"/>
                <a:cs typeface="Arial"/>
              </a:rPr>
              <a:t>The</a:t>
            </a:r>
            <a:r>
              <a:rPr lang="en-US" sz="2400" spc="5" dirty="0">
                <a:latin typeface="Arial"/>
                <a:cs typeface="Arial"/>
              </a:rPr>
              <a:t> </a:t>
            </a:r>
            <a:r>
              <a:rPr lang="en-US" sz="2400" i="1" spc="-5" dirty="0">
                <a:solidFill>
                  <a:srgbClr val="004D94"/>
                </a:solidFill>
                <a:latin typeface="Arial"/>
                <a:cs typeface="Arial"/>
              </a:rPr>
              <a:t>Object-Oriented</a:t>
            </a:r>
            <a:r>
              <a:rPr lang="en-US" sz="2400" i="1" spc="5" dirty="0">
                <a:solidFill>
                  <a:srgbClr val="004D94"/>
                </a:solidFill>
                <a:latin typeface="Arial"/>
                <a:cs typeface="Arial"/>
              </a:rPr>
              <a:t> </a:t>
            </a:r>
            <a:r>
              <a:rPr lang="en-US" sz="2400" i="1" spc="-5" dirty="0">
                <a:solidFill>
                  <a:srgbClr val="004D94"/>
                </a:solidFill>
                <a:latin typeface="Arial"/>
                <a:cs typeface="Arial"/>
              </a:rPr>
              <a:t>Database</a:t>
            </a:r>
            <a:r>
              <a:rPr lang="en-US" sz="2400" i="1" spc="20" dirty="0">
                <a:solidFill>
                  <a:srgbClr val="004D94"/>
                </a:solidFill>
                <a:latin typeface="Arial"/>
                <a:cs typeface="Arial"/>
              </a:rPr>
              <a:t> </a:t>
            </a:r>
            <a:r>
              <a:rPr lang="en-US" sz="2400" i="1" dirty="0">
                <a:solidFill>
                  <a:srgbClr val="004D94"/>
                </a:solidFill>
                <a:latin typeface="Arial"/>
                <a:cs typeface="Arial"/>
              </a:rPr>
              <a:t>System</a:t>
            </a:r>
            <a:r>
              <a:rPr lang="en-US" sz="2400" i="1" spc="-5" dirty="0">
                <a:solidFill>
                  <a:srgbClr val="004D94"/>
                </a:solidFill>
                <a:latin typeface="Arial"/>
                <a:cs typeface="Arial"/>
              </a:rPr>
              <a:t> Manifesto</a:t>
            </a:r>
            <a:r>
              <a:rPr lang="en-US" sz="2400" i="1" spc="20" dirty="0">
                <a:solidFill>
                  <a:srgbClr val="004D94"/>
                </a:solidFill>
                <a:latin typeface="Arial"/>
                <a:cs typeface="Arial"/>
              </a:rPr>
              <a:t> </a:t>
            </a:r>
            <a:r>
              <a:rPr lang="en-US" sz="2400" spc="-5" dirty="0">
                <a:latin typeface="Arial"/>
                <a:cs typeface="Arial"/>
              </a:rPr>
              <a:t>by </a:t>
            </a:r>
            <a:r>
              <a:rPr lang="en-US" sz="2400" dirty="0">
                <a:latin typeface="Arial"/>
                <a:cs typeface="Arial"/>
              </a:rPr>
              <a:t> </a:t>
            </a:r>
            <a:r>
              <a:rPr lang="en-US" sz="2400" spc="-5" dirty="0">
                <a:latin typeface="Arial"/>
                <a:cs typeface="Arial"/>
              </a:rPr>
              <a:t>Atkinson</a:t>
            </a:r>
            <a:r>
              <a:rPr lang="en-US" sz="2400" spc="5" dirty="0">
                <a:latin typeface="Arial"/>
                <a:cs typeface="Arial"/>
              </a:rPr>
              <a:t> </a:t>
            </a:r>
            <a:r>
              <a:rPr lang="en-US" sz="2400" dirty="0">
                <a:latin typeface="Arial"/>
                <a:cs typeface="Arial"/>
              </a:rPr>
              <a:t>et</a:t>
            </a:r>
            <a:r>
              <a:rPr lang="en-US" sz="2400" spc="-5" dirty="0">
                <a:latin typeface="Arial"/>
                <a:cs typeface="Arial"/>
              </a:rPr>
              <a:t> al </a:t>
            </a:r>
            <a:r>
              <a:rPr lang="en-US" sz="2000" dirty="0">
                <a:latin typeface="Arial"/>
                <a:cs typeface="Arial"/>
              </a:rPr>
              <a:t>defines</a:t>
            </a:r>
            <a:r>
              <a:rPr lang="en-US" sz="2000" spc="-35" dirty="0">
                <a:latin typeface="Arial"/>
                <a:cs typeface="Arial"/>
              </a:rPr>
              <a:t> </a:t>
            </a:r>
            <a:r>
              <a:rPr lang="en-US" sz="2000" i="1" dirty="0">
                <a:solidFill>
                  <a:srgbClr val="004D94"/>
                </a:solidFill>
                <a:latin typeface="Arial"/>
                <a:cs typeface="Arial"/>
              </a:rPr>
              <a:t>13</a:t>
            </a:r>
            <a:r>
              <a:rPr lang="en-US" sz="2000" i="1" spc="-15" dirty="0">
                <a:solidFill>
                  <a:srgbClr val="004D94"/>
                </a:solidFill>
                <a:latin typeface="Arial"/>
                <a:cs typeface="Arial"/>
              </a:rPr>
              <a:t> </a:t>
            </a:r>
            <a:r>
              <a:rPr lang="en-US" sz="2000" i="1" dirty="0">
                <a:solidFill>
                  <a:srgbClr val="004D94"/>
                </a:solidFill>
                <a:latin typeface="Arial"/>
                <a:cs typeface="Arial"/>
              </a:rPr>
              <a:t>mandatory</a:t>
            </a:r>
            <a:r>
              <a:rPr lang="en-US" sz="2000" i="1" spc="-45" dirty="0">
                <a:solidFill>
                  <a:srgbClr val="004D94"/>
                </a:solidFill>
                <a:latin typeface="Arial"/>
                <a:cs typeface="Arial"/>
              </a:rPr>
              <a:t> </a:t>
            </a:r>
            <a:r>
              <a:rPr lang="en-US" sz="2000" i="1" dirty="0">
                <a:solidFill>
                  <a:srgbClr val="004D94"/>
                </a:solidFill>
                <a:latin typeface="Arial"/>
                <a:cs typeface="Arial"/>
              </a:rPr>
              <a:t>features</a:t>
            </a:r>
            <a:r>
              <a:rPr lang="en-US" sz="2000" i="1" spc="-40" dirty="0">
                <a:solidFill>
                  <a:srgbClr val="004D94"/>
                </a:solidFill>
                <a:latin typeface="Arial"/>
                <a:cs typeface="Arial"/>
              </a:rPr>
              <a:t> </a:t>
            </a:r>
            <a:r>
              <a:rPr lang="en-US" sz="2000" dirty="0">
                <a:latin typeface="Arial"/>
                <a:cs typeface="Arial"/>
              </a:rPr>
              <a:t>that</a:t>
            </a:r>
            <a:r>
              <a:rPr lang="en-US" sz="2000" spc="-40" dirty="0">
                <a:latin typeface="Arial"/>
                <a:cs typeface="Arial"/>
              </a:rPr>
              <a:t> </a:t>
            </a:r>
            <a:r>
              <a:rPr lang="en-US" sz="2000" dirty="0">
                <a:latin typeface="Arial"/>
                <a:cs typeface="Arial"/>
              </a:rPr>
              <a:t>an object-oriented</a:t>
            </a:r>
            <a:r>
              <a:rPr lang="en-US" sz="2000" spc="-40" dirty="0">
                <a:latin typeface="Arial"/>
                <a:cs typeface="Arial"/>
              </a:rPr>
              <a:t> </a:t>
            </a:r>
            <a:r>
              <a:rPr lang="en-US" sz="2000" dirty="0">
                <a:latin typeface="Arial"/>
                <a:cs typeface="Arial"/>
              </a:rPr>
              <a:t>database</a:t>
            </a:r>
            <a:r>
              <a:rPr lang="en-US" sz="2000" spc="-35" dirty="0">
                <a:latin typeface="Arial"/>
                <a:cs typeface="Arial"/>
              </a:rPr>
              <a:t> </a:t>
            </a:r>
            <a:r>
              <a:rPr lang="en-US" sz="2000" dirty="0">
                <a:latin typeface="Arial"/>
                <a:cs typeface="Arial"/>
              </a:rPr>
              <a:t>system</a:t>
            </a:r>
            <a:r>
              <a:rPr lang="en-US" sz="2000" spc="-25" dirty="0">
                <a:latin typeface="Arial"/>
                <a:cs typeface="Arial"/>
              </a:rPr>
              <a:t> </a:t>
            </a:r>
            <a:r>
              <a:rPr lang="en-US" sz="2000" dirty="0">
                <a:latin typeface="Arial"/>
                <a:cs typeface="Arial"/>
              </a:rPr>
              <a:t>must</a:t>
            </a:r>
            <a:r>
              <a:rPr lang="en-US" sz="2000" spc="-30" dirty="0">
                <a:latin typeface="Arial"/>
                <a:cs typeface="Arial"/>
              </a:rPr>
              <a:t> </a:t>
            </a:r>
            <a:r>
              <a:rPr lang="en-US" sz="2000" dirty="0">
                <a:latin typeface="Arial"/>
                <a:cs typeface="Arial"/>
              </a:rPr>
              <a:t>have</a:t>
            </a:r>
          </a:p>
          <a:p>
            <a:pPr marL="969644" lvl="2" indent="-191135">
              <a:lnSpc>
                <a:spcPct val="100000"/>
              </a:lnSpc>
              <a:spcBef>
                <a:spcPts val="355"/>
              </a:spcBef>
              <a:buChar char="-"/>
              <a:tabLst>
                <a:tab pos="970280" algn="l"/>
              </a:tabLst>
            </a:pPr>
            <a:r>
              <a:rPr lang="en-US" sz="1600" spc="-5" dirty="0">
                <a:latin typeface="Arial"/>
                <a:cs typeface="Arial"/>
              </a:rPr>
              <a:t>8 object-oriented</a:t>
            </a:r>
            <a:r>
              <a:rPr lang="en-US" sz="1600" spc="10" dirty="0">
                <a:latin typeface="Arial"/>
                <a:cs typeface="Arial"/>
              </a:rPr>
              <a:t> </a:t>
            </a:r>
            <a:r>
              <a:rPr lang="en-US" sz="1600" spc="-10" dirty="0">
                <a:latin typeface="Arial"/>
                <a:cs typeface="Arial"/>
              </a:rPr>
              <a:t>system</a:t>
            </a:r>
            <a:r>
              <a:rPr lang="en-US" sz="1600" spc="35" dirty="0">
                <a:latin typeface="Arial"/>
                <a:cs typeface="Arial"/>
              </a:rPr>
              <a:t> </a:t>
            </a:r>
            <a:r>
              <a:rPr lang="en-US" sz="1600" spc="-5" dirty="0">
                <a:latin typeface="Arial"/>
                <a:cs typeface="Arial"/>
              </a:rPr>
              <a:t>features</a:t>
            </a:r>
            <a:endParaRPr lang="en-US" sz="1600" dirty="0">
              <a:latin typeface="Arial"/>
              <a:cs typeface="Arial"/>
            </a:endParaRPr>
          </a:p>
          <a:p>
            <a:pPr marL="969644" lvl="2" indent="-191135">
              <a:lnSpc>
                <a:spcPct val="100000"/>
              </a:lnSpc>
              <a:spcBef>
                <a:spcPts val="480"/>
              </a:spcBef>
              <a:buChar char="-"/>
              <a:tabLst>
                <a:tab pos="970280" algn="l"/>
              </a:tabLst>
            </a:pPr>
            <a:r>
              <a:rPr lang="en-US" sz="1600" spc="-5" dirty="0">
                <a:latin typeface="Arial"/>
                <a:cs typeface="Arial"/>
              </a:rPr>
              <a:t>5</a:t>
            </a:r>
            <a:r>
              <a:rPr lang="en-US" sz="1600" spc="-20" dirty="0">
                <a:latin typeface="Arial"/>
                <a:cs typeface="Arial"/>
              </a:rPr>
              <a:t> </a:t>
            </a:r>
            <a:r>
              <a:rPr lang="en-US" sz="1600" spc="-5" dirty="0">
                <a:latin typeface="Arial"/>
                <a:cs typeface="Arial"/>
              </a:rPr>
              <a:t>DBMS</a:t>
            </a:r>
            <a:r>
              <a:rPr lang="en-US" sz="1600" spc="-15" dirty="0">
                <a:latin typeface="Arial"/>
                <a:cs typeface="Arial"/>
              </a:rPr>
              <a:t> </a:t>
            </a:r>
            <a:r>
              <a:rPr lang="en-US" sz="1600" spc="-5" dirty="0">
                <a:latin typeface="Arial"/>
                <a:cs typeface="Arial"/>
              </a:rPr>
              <a:t>features</a:t>
            </a:r>
            <a:endParaRPr lang="en-US" sz="1600" dirty="0">
              <a:latin typeface="Arial"/>
              <a:cs typeface="Arial"/>
            </a:endParaRPr>
          </a:p>
          <a:p>
            <a:pPr marL="12700" indent="0">
              <a:lnSpc>
                <a:spcPct val="100000"/>
              </a:lnSpc>
              <a:spcBef>
                <a:spcPts val="345"/>
              </a:spcBef>
              <a:buClr>
                <a:srgbClr val="FF5000"/>
              </a:buClr>
              <a:buSzPct val="110416"/>
              <a:buFont typeface="Wingdings"/>
              <a:buNone/>
              <a:tabLst>
                <a:tab pos="354965" algn="l"/>
                <a:tab pos="355600" algn="l"/>
              </a:tabLst>
            </a:pPr>
            <a:r>
              <a:rPr lang="en-US" sz="2400" dirty="0">
                <a:latin typeface="Arial"/>
                <a:cs typeface="Arial"/>
              </a:rPr>
              <a:t>Object-oriented</a:t>
            </a:r>
            <a:r>
              <a:rPr lang="en-US" sz="2400" spc="-15" dirty="0">
                <a:latin typeface="Arial"/>
                <a:cs typeface="Arial"/>
              </a:rPr>
              <a:t> </a:t>
            </a:r>
            <a:r>
              <a:rPr lang="en-US" sz="2400" dirty="0">
                <a:latin typeface="Arial"/>
                <a:cs typeface="Arial"/>
              </a:rPr>
              <a:t>system</a:t>
            </a:r>
            <a:r>
              <a:rPr lang="en-US" sz="2400" spc="-5" dirty="0">
                <a:latin typeface="Arial"/>
                <a:cs typeface="Arial"/>
              </a:rPr>
              <a:t> </a:t>
            </a:r>
            <a:r>
              <a:rPr lang="en-US" sz="2400" dirty="0">
                <a:latin typeface="Arial"/>
                <a:cs typeface="Arial"/>
              </a:rPr>
              <a:t>features</a:t>
            </a:r>
          </a:p>
          <a:p>
            <a:pPr marL="654050" lvl="1" indent="-246379">
              <a:lnSpc>
                <a:spcPct val="100000"/>
              </a:lnSpc>
              <a:spcBef>
                <a:spcPts val="21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complex</a:t>
            </a:r>
            <a:r>
              <a:rPr lang="en-US" sz="2000" i="1" spc="-35" dirty="0">
                <a:solidFill>
                  <a:srgbClr val="004D94"/>
                </a:solidFill>
                <a:latin typeface="Arial"/>
                <a:cs typeface="Arial"/>
              </a:rPr>
              <a:t> </a:t>
            </a:r>
            <a:r>
              <a:rPr lang="en-US" sz="2000" i="1" dirty="0">
                <a:solidFill>
                  <a:srgbClr val="004D94"/>
                </a:solidFill>
                <a:latin typeface="Arial"/>
                <a:cs typeface="Arial"/>
              </a:rPr>
              <a:t>objects</a:t>
            </a:r>
          </a:p>
          <a:p>
            <a:pPr marL="654050" lvl="1" indent="-246379">
              <a:lnSpc>
                <a:spcPct val="100000"/>
              </a:lnSpc>
              <a:spcBef>
                <a:spcPts val="21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object</a:t>
            </a:r>
            <a:r>
              <a:rPr lang="en-US" sz="2000" i="1" spc="-40" dirty="0">
                <a:solidFill>
                  <a:srgbClr val="004D94"/>
                </a:solidFill>
                <a:latin typeface="Arial"/>
                <a:cs typeface="Arial"/>
              </a:rPr>
              <a:t> </a:t>
            </a:r>
            <a:r>
              <a:rPr lang="en-US" sz="2000" i="1" dirty="0">
                <a:solidFill>
                  <a:srgbClr val="004D94"/>
                </a:solidFill>
                <a:latin typeface="Arial"/>
                <a:cs typeface="Arial"/>
              </a:rPr>
              <a:t>identity</a:t>
            </a:r>
          </a:p>
          <a:p>
            <a:pPr marL="654050" lvl="1" indent="-246379">
              <a:lnSpc>
                <a:spcPct val="100000"/>
              </a:lnSpc>
              <a:spcBef>
                <a:spcPts val="21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encapsulation</a:t>
            </a:r>
            <a:endParaRPr lang="en-US" sz="2000" dirty="0">
              <a:latin typeface="Arial"/>
              <a:cs typeface="Arial"/>
            </a:endParaRPr>
          </a:p>
          <a:p>
            <a:pPr marL="654050" lvl="1" indent="-246379">
              <a:lnSpc>
                <a:spcPct val="100000"/>
              </a:lnSpc>
              <a:spcBef>
                <a:spcPts val="33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types</a:t>
            </a:r>
            <a:r>
              <a:rPr lang="en-US" sz="2000" i="1" spc="-35" dirty="0">
                <a:solidFill>
                  <a:srgbClr val="004D94"/>
                </a:solidFill>
                <a:latin typeface="Arial"/>
                <a:cs typeface="Arial"/>
              </a:rPr>
              <a:t> </a:t>
            </a:r>
            <a:r>
              <a:rPr lang="en-US" sz="2000" i="1" dirty="0">
                <a:solidFill>
                  <a:srgbClr val="004D94"/>
                </a:solidFill>
                <a:latin typeface="Arial"/>
                <a:cs typeface="Arial"/>
              </a:rPr>
              <a:t>and</a:t>
            </a:r>
            <a:r>
              <a:rPr lang="en-US" sz="2000" i="1" spc="-25" dirty="0">
                <a:solidFill>
                  <a:srgbClr val="004D94"/>
                </a:solidFill>
                <a:latin typeface="Arial"/>
                <a:cs typeface="Arial"/>
              </a:rPr>
              <a:t> </a:t>
            </a:r>
            <a:r>
              <a:rPr lang="en-US" sz="2000" i="1" dirty="0">
                <a:solidFill>
                  <a:srgbClr val="004D94"/>
                </a:solidFill>
                <a:latin typeface="Arial"/>
                <a:cs typeface="Arial"/>
              </a:rPr>
              <a:t>classes</a:t>
            </a:r>
            <a:endParaRPr lang="en-US" sz="1600" dirty="0">
              <a:latin typeface="Arial"/>
              <a:cs typeface="Arial"/>
            </a:endParaRPr>
          </a:p>
          <a:p>
            <a:pPr marL="654050" lvl="1" indent="-246379">
              <a:lnSpc>
                <a:spcPct val="100000"/>
              </a:lnSpc>
              <a:spcBef>
                <a:spcPts val="32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type</a:t>
            </a:r>
            <a:r>
              <a:rPr lang="en-US" sz="2000" i="1" spc="-35" dirty="0">
                <a:solidFill>
                  <a:srgbClr val="004D94"/>
                </a:solidFill>
                <a:latin typeface="Arial"/>
                <a:cs typeface="Arial"/>
              </a:rPr>
              <a:t> </a:t>
            </a:r>
            <a:r>
              <a:rPr lang="en-US" sz="2000" i="1" dirty="0">
                <a:solidFill>
                  <a:srgbClr val="004D94"/>
                </a:solidFill>
                <a:latin typeface="Arial"/>
                <a:cs typeface="Arial"/>
              </a:rPr>
              <a:t>and</a:t>
            </a:r>
            <a:r>
              <a:rPr lang="en-US" sz="2000" i="1" spc="-25" dirty="0">
                <a:solidFill>
                  <a:srgbClr val="004D94"/>
                </a:solidFill>
                <a:latin typeface="Arial"/>
                <a:cs typeface="Arial"/>
              </a:rPr>
              <a:t> </a:t>
            </a:r>
            <a:r>
              <a:rPr lang="en-US" sz="2000" i="1" dirty="0">
                <a:solidFill>
                  <a:srgbClr val="004D94"/>
                </a:solidFill>
                <a:latin typeface="Arial"/>
                <a:cs typeface="Arial"/>
              </a:rPr>
              <a:t>class</a:t>
            </a:r>
            <a:r>
              <a:rPr lang="en-US" sz="2000" i="1" spc="-25" dirty="0">
                <a:solidFill>
                  <a:srgbClr val="004D94"/>
                </a:solidFill>
                <a:latin typeface="Arial"/>
                <a:cs typeface="Arial"/>
              </a:rPr>
              <a:t> </a:t>
            </a:r>
            <a:r>
              <a:rPr lang="en-US" sz="2000" i="1" dirty="0">
                <a:solidFill>
                  <a:srgbClr val="004D94"/>
                </a:solidFill>
                <a:latin typeface="Arial"/>
                <a:cs typeface="Arial"/>
              </a:rPr>
              <a:t>hierarchies</a:t>
            </a:r>
            <a:endParaRPr lang="en-US" sz="2000" dirty="0">
              <a:latin typeface="Arial"/>
              <a:cs typeface="Arial"/>
            </a:endParaRPr>
          </a:p>
          <a:p>
            <a:pPr marL="654050" lvl="1" indent="-246379">
              <a:lnSpc>
                <a:spcPct val="100000"/>
              </a:lnSpc>
              <a:spcBef>
                <a:spcPts val="204"/>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overriding,</a:t>
            </a:r>
            <a:r>
              <a:rPr lang="en-US" sz="2000" i="1" spc="-45" dirty="0">
                <a:solidFill>
                  <a:srgbClr val="004D94"/>
                </a:solidFill>
                <a:latin typeface="Arial"/>
                <a:cs typeface="Arial"/>
              </a:rPr>
              <a:t> </a:t>
            </a:r>
            <a:r>
              <a:rPr lang="en-US" sz="2000" i="1" dirty="0">
                <a:solidFill>
                  <a:srgbClr val="004D94"/>
                </a:solidFill>
                <a:latin typeface="Arial"/>
                <a:cs typeface="Arial"/>
              </a:rPr>
              <a:t>overloading</a:t>
            </a:r>
            <a:r>
              <a:rPr lang="en-US" sz="2000" i="1" spc="-40" dirty="0">
                <a:solidFill>
                  <a:srgbClr val="004D94"/>
                </a:solidFill>
                <a:latin typeface="Arial"/>
                <a:cs typeface="Arial"/>
              </a:rPr>
              <a:t> </a:t>
            </a:r>
            <a:r>
              <a:rPr lang="en-US" sz="2000" i="1" dirty="0">
                <a:solidFill>
                  <a:srgbClr val="004D94"/>
                </a:solidFill>
                <a:latin typeface="Arial"/>
                <a:cs typeface="Arial"/>
              </a:rPr>
              <a:t>and</a:t>
            </a:r>
            <a:r>
              <a:rPr lang="en-US" sz="2000" i="1" spc="-15" dirty="0">
                <a:solidFill>
                  <a:srgbClr val="004D94"/>
                </a:solidFill>
                <a:latin typeface="Arial"/>
                <a:cs typeface="Arial"/>
              </a:rPr>
              <a:t> </a:t>
            </a:r>
            <a:r>
              <a:rPr lang="en-US" sz="2000" i="1" spc="-5" dirty="0">
                <a:solidFill>
                  <a:srgbClr val="004D94"/>
                </a:solidFill>
                <a:latin typeface="Arial"/>
                <a:cs typeface="Arial"/>
              </a:rPr>
              <a:t>late</a:t>
            </a:r>
            <a:r>
              <a:rPr lang="en-US" sz="2000" i="1" dirty="0">
                <a:solidFill>
                  <a:srgbClr val="004D94"/>
                </a:solidFill>
                <a:latin typeface="Arial"/>
                <a:cs typeface="Arial"/>
              </a:rPr>
              <a:t> binding</a:t>
            </a:r>
          </a:p>
          <a:p>
            <a:pPr marL="654050" indent="-246379">
              <a:lnSpc>
                <a:spcPct val="100000"/>
              </a:lnSpc>
              <a:spcBef>
                <a:spcPts val="56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computational</a:t>
            </a:r>
            <a:r>
              <a:rPr lang="en-US" sz="2000" i="1" spc="-45" dirty="0">
                <a:solidFill>
                  <a:srgbClr val="004D94"/>
                </a:solidFill>
                <a:latin typeface="Arial"/>
                <a:cs typeface="Arial"/>
              </a:rPr>
              <a:t> </a:t>
            </a:r>
            <a:r>
              <a:rPr lang="en-US" sz="2000" i="1" dirty="0">
                <a:solidFill>
                  <a:srgbClr val="004D94"/>
                </a:solidFill>
                <a:latin typeface="Arial"/>
                <a:cs typeface="Arial"/>
              </a:rPr>
              <a:t>completeness</a:t>
            </a:r>
            <a:endParaRPr lang="en-US" sz="1600" dirty="0">
              <a:latin typeface="Arial"/>
              <a:cs typeface="Arial"/>
            </a:endParaRPr>
          </a:p>
          <a:p>
            <a:pPr marL="654050" indent="-246379">
              <a:lnSpc>
                <a:spcPct val="100000"/>
              </a:lnSpc>
              <a:spcBef>
                <a:spcPts val="32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extensibility</a:t>
            </a:r>
            <a:endParaRPr lang="en-US" sz="1600" dirty="0">
              <a:latin typeface="Arial"/>
              <a:cs typeface="Arial"/>
            </a:endParaRPr>
          </a:p>
          <a:p>
            <a:pPr marL="12700" indent="0">
              <a:lnSpc>
                <a:spcPct val="100000"/>
              </a:lnSpc>
              <a:spcBef>
                <a:spcPts val="915"/>
              </a:spcBef>
              <a:buClr>
                <a:srgbClr val="FF5000"/>
              </a:buClr>
              <a:buSzPct val="110416"/>
              <a:buFont typeface="Wingdings"/>
              <a:buNone/>
              <a:tabLst>
                <a:tab pos="354965" algn="l"/>
                <a:tab pos="355600" algn="l"/>
              </a:tabLst>
            </a:pPr>
            <a:r>
              <a:rPr lang="en-US" sz="2400" spc="-5" dirty="0">
                <a:latin typeface="Arial"/>
                <a:cs typeface="Arial"/>
              </a:rPr>
              <a:t>DBMS</a:t>
            </a:r>
            <a:r>
              <a:rPr lang="en-US" sz="2400" spc="-20" dirty="0">
                <a:latin typeface="Arial"/>
                <a:cs typeface="Arial"/>
              </a:rPr>
              <a:t> </a:t>
            </a:r>
            <a:r>
              <a:rPr lang="en-US" sz="2400" dirty="0">
                <a:latin typeface="Arial"/>
                <a:cs typeface="Arial"/>
              </a:rPr>
              <a:t>features</a:t>
            </a:r>
          </a:p>
          <a:p>
            <a:pPr marL="654050" lvl="1" indent="-246379">
              <a:lnSpc>
                <a:spcPct val="100000"/>
              </a:lnSpc>
              <a:spcBef>
                <a:spcPts val="21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persistence</a:t>
            </a:r>
            <a:endParaRPr lang="en-US" sz="1600" dirty="0">
              <a:latin typeface="Arial"/>
              <a:cs typeface="Arial"/>
            </a:endParaRPr>
          </a:p>
          <a:p>
            <a:pPr marL="654050" lvl="1" indent="-246379">
              <a:lnSpc>
                <a:spcPct val="100000"/>
              </a:lnSpc>
              <a:spcBef>
                <a:spcPts val="32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secondary</a:t>
            </a:r>
            <a:r>
              <a:rPr lang="en-US" sz="2000" i="1" spc="-45" dirty="0">
                <a:solidFill>
                  <a:srgbClr val="004D94"/>
                </a:solidFill>
                <a:latin typeface="Arial"/>
                <a:cs typeface="Arial"/>
              </a:rPr>
              <a:t> </a:t>
            </a:r>
            <a:r>
              <a:rPr lang="en-US" sz="2000" i="1" dirty="0">
                <a:solidFill>
                  <a:srgbClr val="004D94"/>
                </a:solidFill>
                <a:latin typeface="Arial"/>
                <a:cs typeface="Arial"/>
              </a:rPr>
              <a:t>storage</a:t>
            </a:r>
            <a:r>
              <a:rPr lang="en-US" sz="2000" i="1" spc="-50" dirty="0">
                <a:solidFill>
                  <a:srgbClr val="004D94"/>
                </a:solidFill>
                <a:latin typeface="Arial"/>
                <a:cs typeface="Arial"/>
              </a:rPr>
              <a:t> </a:t>
            </a:r>
            <a:r>
              <a:rPr lang="en-US" sz="2000" i="1" dirty="0">
                <a:solidFill>
                  <a:srgbClr val="004D94"/>
                </a:solidFill>
                <a:latin typeface="Arial"/>
                <a:cs typeface="Arial"/>
              </a:rPr>
              <a:t>management</a:t>
            </a:r>
            <a:endParaRPr lang="en-US" sz="1600" dirty="0">
              <a:latin typeface="Arial"/>
              <a:cs typeface="Arial"/>
            </a:endParaRPr>
          </a:p>
          <a:p>
            <a:pPr marL="654050" lvl="1" indent="-246379">
              <a:lnSpc>
                <a:spcPct val="100000"/>
              </a:lnSpc>
              <a:spcBef>
                <a:spcPts val="320"/>
              </a:spcBef>
              <a:buClr>
                <a:srgbClr val="8E8E8E"/>
              </a:buClr>
              <a:buSzPct val="80000"/>
              <a:buFont typeface="Wingdings"/>
              <a:buChar char=""/>
              <a:tabLst>
                <a:tab pos="654050" algn="l"/>
                <a:tab pos="654685" algn="l"/>
              </a:tabLst>
            </a:pPr>
            <a:r>
              <a:rPr lang="en-US" sz="2000" i="1" dirty="0">
                <a:solidFill>
                  <a:srgbClr val="004D94"/>
                </a:solidFill>
                <a:latin typeface="Arial"/>
                <a:cs typeface="Arial"/>
              </a:rPr>
              <a:t>concurrency</a:t>
            </a:r>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20</a:t>
            </a:fld>
            <a:endParaRPr lang="en-GB"/>
          </a:p>
        </p:txBody>
      </p:sp>
    </p:spTree>
    <p:extLst>
      <p:ext uri="{BB962C8B-B14F-4D97-AF65-F5344CB8AC3E}">
        <p14:creationId xmlns:p14="http://schemas.microsoft.com/office/powerpoint/2010/main" val="1469650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21</a:t>
            </a:fld>
            <a:endParaRPr lang="en-GB"/>
          </a:p>
        </p:txBody>
      </p:sp>
    </p:spTree>
    <p:extLst>
      <p:ext uri="{BB962C8B-B14F-4D97-AF65-F5344CB8AC3E}">
        <p14:creationId xmlns:p14="http://schemas.microsoft.com/office/powerpoint/2010/main" val="3285618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22</a:t>
            </a:fld>
            <a:endParaRPr lang="en-GB"/>
          </a:p>
        </p:txBody>
      </p:sp>
    </p:spTree>
    <p:extLst>
      <p:ext uri="{BB962C8B-B14F-4D97-AF65-F5344CB8AC3E}">
        <p14:creationId xmlns:p14="http://schemas.microsoft.com/office/powerpoint/2010/main" val="3286259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23</a:t>
            </a:fld>
            <a:endParaRPr lang="en-GB"/>
          </a:p>
        </p:txBody>
      </p:sp>
    </p:spTree>
    <p:extLst>
      <p:ext uri="{BB962C8B-B14F-4D97-AF65-F5344CB8AC3E}">
        <p14:creationId xmlns:p14="http://schemas.microsoft.com/office/powerpoint/2010/main" val="80891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Neo4J  -https://neo4j.com/</a:t>
            </a:r>
          </a:p>
          <a:p>
            <a:endParaRPr lang="en-GB" dirty="0"/>
          </a:p>
          <a:p>
            <a:r>
              <a:rPr lang="en-GB" dirty="0" err="1"/>
              <a:t>InfiniteGraph</a:t>
            </a:r>
            <a:r>
              <a:rPr lang="en-GB" dirty="0"/>
              <a:t> - https://objectivity.com/products/infinitegraph/</a:t>
            </a:r>
          </a:p>
          <a:p>
            <a:endParaRPr lang="en-GB" dirty="0"/>
          </a:p>
          <a:p>
            <a:r>
              <a:rPr lang="en-GB" dirty="0" err="1"/>
              <a:t>HyperGraphDB</a:t>
            </a:r>
            <a:r>
              <a:rPr lang="en-GB" dirty="0"/>
              <a:t> - http://www.hypergraphdb.org/</a:t>
            </a:r>
          </a:p>
        </p:txBody>
      </p:sp>
      <p:sp>
        <p:nvSpPr>
          <p:cNvPr id="4" name="Slide Number Placeholder 3"/>
          <p:cNvSpPr>
            <a:spLocks noGrp="1"/>
          </p:cNvSpPr>
          <p:nvPr>
            <p:ph type="sldNum" sz="quarter" idx="10"/>
          </p:nvPr>
        </p:nvSpPr>
        <p:spPr/>
        <p:txBody>
          <a:bodyPr/>
          <a:lstStyle/>
          <a:p>
            <a:fld id="{0F04A314-C704-4C33-84AA-6D9A56C39AB3}" type="slidenum">
              <a:rPr lang="en-GB" smtClean="0"/>
              <a:pPr/>
              <a:t>24</a:t>
            </a:fld>
            <a:endParaRPr lang="en-GB"/>
          </a:p>
        </p:txBody>
      </p:sp>
    </p:spTree>
    <p:extLst>
      <p:ext uri="{BB962C8B-B14F-4D97-AF65-F5344CB8AC3E}">
        <p14:creationId xmlns:p14="http://schemas.microsoft.com/office/powerpoint/2010/main" val="1587259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Neo4J  -https://neo4j.com/</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25</a:t>
            </a:fld>
            <a:endParaRPr lang="en-GB"/>
          </a:p>
        </p:txBody>
      </p:sp>
    </p:spTree>
    <p:extLst>
      <p:ext uri="{BB962C8B-B14F-4D97-AF65-F5344CB8AC3E}">
        <p14:creationId xmlns:p14="http://schemas.microsoft.com/office/powerpoint/2010/main" val="287843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Neo4J  -https://neo4j.com/</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26</a:t>
            </a:fld>
            <a:endParaRPr lang="en-GB"/>
          </a:p>
        </p:txBody>
      </p:sp>
    </p:spTree>
    <p:extLst>
      <p:ext uri="{BB962C8B-B14F-4D97-AF65-F5344CB8AC3E}">
        <p14:creationId xmlns:p14="http://schemas.microsoft.com/office/powerpoint/2010/main" val="337529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source - https://neo4j.com/developer/guide-data-modeling/</a:t>
            </a:r>
          </a:p>
        </p:txBody>
      </p:sp>
      <p:sp>
        <p:nvSpPr>
          <p:cNvPr id="4" name="Slide Number Placeholder 3"/>
          <p:cNvSpPr>
            <a:spLocks noGrp="1"/>
          </p:cNvSpPr>
          <p:nvPr>
            <p:ph type="sldNum" sz="quarter" idx="10"/>
          </p:nvPr>
        </p:nvSpPr>
        <p:spPr/>
        <p:txBody>
          <a:bodyPr/>
          <a:lstStyle/>
          <a:p>
            <a:fld id="{0F04A314-C704-4C33-84AA-6D9A56C39AB3}" type="slidenum">
              <a:rPr lang="en-GB" smtClean="0"/>
              <a:pPr/>
              <a:t>27</a:t>
            </a:fld>
            <a:endParaRPr lang="en-GB"/>
          </a:p>
        </p:txBody>
      </p:sp>
    </p:spTree>
    <p:extLst>
      <p:ext uri="{BB962C8B-B14F-4D97-AF65-F5344CB8AC3E}">
        <p14:creationId xmlns:p14="http://schemas.microsoft.com/office/powerpoint/2010/main" val="198610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MongoDB - https://www.mongodb.com/</a:t>
            </a:r>
          </a:p>
          <a:p>
            <a:endParaRPr lang="en-GB" dirty="0"/>
          </a:p>
          <a:p>
            <a:r>
              <a:rPr lang="en-GB" dirty="0"/>
              <a:t>CouchDB - http://couchdb.apache.org/</a:t>
            </a:r>
          </a:p>
        </p:txBody>
      </p:sp>
      <p:sp>
        <p:nvSpPr>
          <p:cNvPr id="4" name="Slide Number Placeholder 3"/>
          <p:cNvSpPr>
            <a:spLocks noGrp="1"/>
          </p:cNvSpPr>
          <p:nvPr>
            <p:ph type="sldNum" sz="quarter" idx="10"/>
          </p:nvPr>
        </p:nvSpPr>
        <p:spPr/>
        <p:txBody>
          <a:bodyPr/>
          <a:lstStyle/>
          <a:p>
            <a:fld id="{0F04A314-C704-4C33-84AA-6D9A56C39AB3}" type="slidenum">
              <a:rPr lang="en-GB" smtClean="0"/>
              <a:pPr/>
              <a:t>28</a:t>
            </a:fld>
            <a:endParaRPr lang="en-GB"/>
          </a:p>
        </p:txBody>
      </p:sp>
    </p:spTree>
    <p:extLst>
      <p:ext uri="{BB962C8B-B14F-4D97-AF65-F5344CB8AC3E}">
        <p14:creationId xmlns:p14="http://schemas.microsoft.com/office/powerpoint/2010/main" val="3739314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29</a:t>
            </a:fld>
            <a:endParaRPr lang="en-GB"/>
          </a:p>
        </p:txBody>
      </p:sp>
    </p:spTree>
    <p:extLst>
      <p:ext uri="{BB962C8B-B14F-4D97-AF65-F5344CB8AC3E}">
        <p14:creationId xmlns:p14="http://schemas.microsoft.com/office/powerpoint/2010/main" val="44740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3347490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30</a:t>
            </a:fld>
            <a:endParaRPr lang="en-GB"/>
          </a:p>
        </p:txBody>
      </p:sp>
    </p:spTree>
    <p:extLst>
      <p:ext uri="{BB962C8B-B14F-4D97-AF65-F5344CB8AC3E}">
        <p14:creationId xmlns:p14="http://schemas.microsoft.com/office/powerpoint/2010/main" val="1613987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31</a:t>
            </a:fld>
            <a:endParaRPr lang="en-GB"/>
          </a:p>
        </p:txBody>
      </p:sp>
    </p:spTree>
    <p:extLst>
      <p:ext uri="{BB962C8B-B14F-4D97-AF65-F5344CB8AC3E}">
        <p14:creationId xmlns:p14="http://schemas.microsoft.com/office/powerpoint/2010/main" val="288519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32</a:t>
            </a:fld>
            <a:endParaRPr lang="en-GB"/>
          </a:p>
        </p:txBody>
      </p:sp>
    </p:spTree>
    <p:extLst>
      <p:ext uri="{BB962C8B-B14F-4D97-AF65-F5344CB8AC3E}">
        <p14:creationId xmlns:p14="http://schemas.microsoft.com/office/powerpoint/2010/main" val="6677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33</a:t>
            </a:fld>
            <a:endParaRPr lang="en-GB"/>
          </a:p>
        </p:txBody>
      </p:sp>
    </p:spTree>
    <p:extLst>
      <p:ext uri="{BB962C8B-B14F-4D97-AF65-F5344CB8AC3E}">
        <p14:creationId xmlns:p14="http://schemas.microsoft.com/office/powerpoint/2010/main" val="221888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198026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327804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00000"/>
              </a:buClr>
              <a:buSzPct val="80000"/>
            </a:pPr>
            <a:r>
              <a:rPr lang="en-GB" altLang="en-US" sz="1200" dirty="0">
                <a:latin typeface="Arial" panose="020B0604020202020204" pitchFamily="34" charset="0"/>
                <a:cs typeface="Arial" panose="020B0604020202020204" pitchFamily="34" charset="0"/>
              </a:rPr>
              <a:t>A </a:t>
            </a:r>
            <a:r>
              <a:rPr lang="en-GB" altLang="en-US" sz="1200" dirty="0">
                <a:solidFill>
                  <a:srgbClr val="C00000"/>
                </a:solidFill>
                <a:latin typeface="Arial" panose="020B0604020202020204" pitchFamily="34" charset="0"/>
                <a:cs typeface="Arial" panose="020B0604020202020204" pitchFamily="34" charset="0"/>
              </a:rPr>
              <a:t>table</a:t>
            </a:r>
            <a:r>
              <a:rPr lang="en-GB" altLang="en-US" sz="1200" dirty="0">
                <a:latin typeface="Arial" panose="020B0604020202020204" pitchFamily="34" charset="0"/>
                <a:cs typeface="Arial" panose="020B0604020202020204" pitchFamily="34" charset="0"/>
              </a:rPr>
              <a:t> (or relation) is a set of data about instances of a particular entity (e.g. employees)</a:t>
            </a:r>
          </a:p>
          <a:p>
            <a:pPr>
              <a:buClr>
                <a:srgbClr val="C00000"/>
              </a:buClr>
              <a:buSzPct val="80000"/>
            </a:pPr>
            <a:endParaRPr lang="en-GB" altLang="en-US" sz="1200" dirty="0">
              <a:latin typeface="Arial" panose="020B0604020202020204" pitchFamily="34" charset="0"/>
              <a:cs typeface="Arial" panose="020B0604020202020204" pitchFamily="34" charset="0"/>
            </a:endParaRPr>
          </a:p>
          <a:p>
            <a:pPr>
              <a:buClr>
                <a:srgbClr val="C00000"/>
              </a:buClr>
              <a:buSzPct val="80000"/>
            </a:pPr>
            <a:r>
              <a:rPr lang="en-GB" altLang="en-US" sz="1200" dirty="0">
                <a:latin typeface="Arial" panose="020B0604020202020204" pitchFamily="34" charset="0"/>
                <a:cs typeface="Arial" panose="020B0604020202020204" pitchFamily="34" charset="0"/>
              </a:rPr>
              <a:t>An </a:t>
            </a:r>
            <a:r>
              <a:rPr lang="en-GB" altLang="en-US" sz="1200" dirty="0">
                <a:solidFill>
                  <a:srgbClr val="C00000"/>
                </a:solidFill>
                <a:latin typeface="Arial" panose="020B0604020202020204" pitchFamily="34" charset="0"/>
                <a:cs typeface="Arial" panose="020B0604020202020204" pitchFamily="34" charset="0"/>
              </a:rPr>
              <a:t>attribute</a:t>
            </a:r>
            <a:r>
              <a:rPr lang="en-GB" altLang="en-US" sz="1200" dirty="0">
                <a:latin typeface="Arial" panose="020B0604020202020204" pitchFamily="34" charset="0"/>
                <a:cs typeface="Arial" panose="020B0604020202020204" pitchFamily="34" charset="0"/>
              </a:rPr>
              <a:t> (or column) represents a characteristic of an item (e.g. the employee’s job title)</a:t>
            </a:r>
          </a:p>
          <a:p>
            <a:pPr>
              <a:buClr>
                <a:srgbClr val="C00000"/>
              </a:buClr>
              <a:buSzPct val="80000"/>
            </a:pPr>
            <a:endParaRPr lang="en-GB" altLang="en-US" sz="1200" dirty="0">
              <a:latin typeface="Arial" panose="020B0604020202020204" pitchFamily="34" charset="0"/>
              <a:cs typeface="Arial" panose="020B0604020202020204" pitchFamily="34" charset="0"/>
            </a:endParaRPr>
          </a:p>
          <a:p>
            <a:pPr>
              <a:buClr>
                <a:srgbClr val="C00000"/>
              </a:buClr>
              <a:buSzPct val="80000"/>
            </a:pPr>
            <a:r>
              <a:rPr lang="en-GB" altLang="en-US" sz="1200" dirty="0">
                <a:latin typeface="Arial" panose="020B0604020202020204" pitchFamily="34" charset="0"/>
                <a:cs typeface="Arial" panose="020B0604020202020204" pitchFamily="34" charset="0"/>
              </a:rPr>
              <a:t>A </a:t>
            </a:r>
            <a:r>
              <a:rPr lang="en-GB" altLang="en-US" sz="1200" dirty="0">
                <a:solidFill>
                  <a:srgbClr val="C00000"/>
                </a:solidFill>
                <a:latin typeface="Arial" panose="020B0604020202020204" pitchFamily="34" charset="0"/>
                <a:cs typeface="Arial" panose="020B0604020202020204" pitchFamily="34" charset="0"/>
              </a:rPr>
              <a:t>record</a:t>
            </a:r>
            <a:r>
              <a:rPr lang="en-GB" altLang="en-US" sz="1200" dirty="0">
                <a:latin typeface="Arial" panose="020B0604020202020204" pitchFamily="34" charset="0"/>
                <a:cs typeface="Arial" panose="020B0604020202020204" pitchFamily="34" charset="0"/>
              </a:rPr>
              <a:t> (or row) represents the set of values (all the columns) for a particular instance (e.g. </a:t>
            </a:r>
            <a:r>
              <a:rPr lang="en-GB" altLang="en-US" sz="1200" b="1" dirty="0">
                <a:solidFill>
                  <a:srgbClr val="C00000"/>
                </a:solidFill>
                <a:latin typeface="Arial" panose="020B0604020202020204" pitchFamily="34" charset="0"/>
                <a:cs typeface="Arial" panose="020B0604020202020204" pitchFamily="34" charset="0"/>
              </a:rPr>
              <a:t>one</a:t>
            </a:r>
            <a:r>
              <a:rPr lang="en-GB" altLang="en-US" sz="1200" dirty="0">
                <a:latin typeface="Arial" panose="020B0604020202020204" pitchFamily="34" charset="0"/>
                <a:cs typeface="Arial" panose="020B0604020202020204" pitchFamily="34" charset="0"/>
              </a:rPr>
              <a:t> employee)</a:t>
            </a:r>
          </a:p>
          <a:p>
            <a:pPr>
              <a:buClr>
                <a:srgbClr val="C00000"/>
              </a:buClr>
              <a:buSzPct val="80000"/>
            </a:pPr>
            <a:endParaRPr lang="en-GB" altLang="en-US" sz="1200" dirty="0">
              <a:latin typeface="Arial" panose="020B0604020202020204" pitchFamily="34" charset="0"/>
              <a:cs typeface="Arial" panose="020B0604020202020204" pitchFamily="34" charset="0"/>
            </a:endParaRPr>
          </a:p>
          <a:p>
            <a:pPr>
              <a:buClr>
                <a:srgbClr val="C00000"/>
              </a:buClr>
              <a:buSzPct val="80000"/>
            </a:pPr>
            <a:r>
              <a:rPr lang="en-GB" altLang="en-US" sz="1200" dirty="0">
                <a:latin typeface="Arial" panose="020B0604020202020204" pitchFamily="34" charset="0"/>
                <a:cs typeface="Arial" panose="020B0604020202020204" pitchFamily="34" charset="0"/>
              </a:rPr>
              <a:t>To maintain integrity, each individual record should be uniquely identified</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253866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a:latin typeface="Arial" panose="020B0604020202020204" pitchFamily="34" charset="0"/>
                <a:cs typeface="Arial" panose="020B0604020202020204" pitchFamily="34" charset="0"/>
              </a:rPr>
              <a:t>In order to maintain the </a:t>
            </a:r>
            <a:r>
              <a:rPr lang="en-GB" altLang="en-US" sz="1200" dirty="0">
                <a:solidFill>
                  <a:schemeClr val="accent1"/>
                </a:solidFill>
                <a:latin typeface="Arial" panose="020B0604020202020204" pitchFamily="34" charset="0"/>
                <a:cs typeface="Arial" panose="020B0604020202020204" pitchFamily="34" charset="0"/>
              </a:rPr>
              <a:t>integrity</a:t>
            </a:r>
            <a:r>
              <a:rPr lang="en-GB" altLang="en-US" sz="1200" dirty="0">
                <a:latin typeface="Arial" panose="020B0604020202020204" pitchFamily="34" charset="0"/>
                <a:cs typeface="Arial" panose="020B0604020202020204" pitchFamily="34" charset="0"/>
              </a:rPr>
              <a:t> of a relational database, each table should have a </a:t>
            </a:r>
            <a:r>
              <a:rPr lang="en-GB" altLang="en-US" sz="1200" dirty="0">
                <a:solidFill>
                  <a:schemeClr val="accent1"/>
                </a:solidFill>
                <a:latin typeface="Arial" panose="020B0604020202020204" pitchFamily="34" charset="0"/>
                <a:cs typeface="Arial" panose="020B0604020202020204" pitchFamily="34" charset="0"/>
              </a:rPr>
              <a:t>primary key </a:t>
            </a:r>
            <a:r>
              <a:rPr lang="en-GB" altLang="en-US" sz="1200" dirty="0">
                <a:latin typeface="Arial" panose="020B0604020202020204" pitchFamily="34" charset="0"/>
                <a:cs typeface="Arial" panose="020B0604020202020204" pitchFamily="34" charset="0"/>
              </a:rPr>
              <a:t>column that uniquely identifies each row e.g. a </a:t>
            </a:r>
            <a:r>
              <a:rPr lang="en-GB" altLang="en-US" sz="1200" dirty="0" err="1">
                <a:latin typeface="Arial" panose="020B0604020202020204" pitchFamily="34" charset="0"/>
                <a:cs typeface="Arial" panose="020B0604020202020204" pitchFamily="34" charset="0"/>
              </a:rPr>
              <a:t>Dept_no</a:t>
            </a:r>
            <a:r>
              <a:rPr lang="en-GB" altLang="en-US" sz="1200" dirty="0">
                <a:latin typeface="Arial" panose="020B0604020202020204" pitchFamily="34" charset="0"/>
                <a:cs typeface="Arial" panose="020B0604020202020204" pitchFamily="34" charset="0"/>
              </a:rPr>
              <a:t> which is unique to each employee. This is called </a:t>
            </a:r>
            <a:r>
              <a:rPr lang="en-GB" altLang="en-US" sz="1200" dirty="0">
                <a:solidFill>
                  <a:srgbClr val="FF0000"/>
                </a:solidFill>
                <a:latin typeface="Arial" panose="020B0604020202020204" pitchFamily="34" charset="0"/>
                <a:cs typeface="Arial" panose="020B0604020202020204" pitchFamily="34" charset="0"/>
              </a:rPr>
              <a:t>entity integrity.</a:t>
            </a:r>
          </a:p>
          <a:p>
            <a:endParaRPr lang="en-GB" altLang="en-US" sz="1200" dirty="0">
              <a:latin typeface="Arial" panose="020B0604020202020204" pitchFamily="34" charset="0"/>
              <a:cs typeface="Arial" panose="020B0604020202020204" pitchFamily="34" charset="0"/>
            </a:endParaRPr>
          </a:p>
          <a:p>
            <a:r>
              <a:rPr lang="en-GB" altLang="en-US" sz="1200" dirty="0">
                <a:latin typeface="Arial" panose="020B0604020202020204" pitchFamily="34" charset="0"/>
                <a:cs typeface="Arial" panose="020B0604020202020204" pitchFamily="34" charset="0"/>
              </a:rPr>
              <a:t>In any other tables where that primary key column appears, a </a:t>
            </a:r>
            <a:r>
              <a:rPr lang="en-GB" altLang="en-US" sz="1200" dirty="0">
                <a:solidFill>
                  <a:srgbClr val="FF0000"/>
                </a:solidFill>
                <a:latin typeface="Arial" panose="020B0604020202020204" pitchFamily="34" charset="0"/>
                <a:cs typeface="Arial" panose="020B0604020202020204" pitchFamily="34" charset="0"/>
              </a:rPr>
              <a:t>foreign key</a:t>
            </a:r>
            <a:r>
              <a:rPr lang="en-GB" altLang="en-US" sz="1200" dirty="0">
                <a:latin typeface="Arial" panose="020B0604020202020204" pitchFamily="34" charset="0"/>
                <a:cs typeface="Arial" panose="020B0604020202020204" pitchFamily="34" charset="0"/>
              </a:rPr>
              <a:t> is created to ensure that any value entered exists in the primary key table e.g. a </a:t>
            </a:r>
            <a:r>
              <a:rPr lang="en-GB" altLang="en-US" sz="1200" dirty="0" err="1">
                <a:latin typeface="Arial" panose="020B0604020202020204" pitchFamily="34" charset="0"/>
                <a:cs typeface="Arial" panose="020B0604020202020204" pitchFamily="34" charset="0"/>
              </a:rPr>
              <a:t>dept_no</a:t>
            </a:r>
            <a:r>
              <a:rPr lang="en-GB" altLang="en-US" sz="1200" dirty="0">
                <a:latin typeface="Arial" panose="020B0604020202020204" pitchFamily="34" charset="0"/>
                <a:cs typeface="Arial" panose="020B0604020202020204" pitchFamily="34" charset="0"/>
              </a:rPr>
              <a:t>  in an Employee table should be a valid </a:t>
            </a:r>
            <a:r>
              <a:rPr lang="en-GB" altLang="en-US" sz="1200" dirty="0" err="1">
                <a:latin typeface="Arial" panose="020B0604020202020204" pitchFamily="34" charset="0"/>
                <a:cs typeface="Arial" panose="020B0604020202020204" pitchFamily="34" charset="0"/>
              </a:rPr>
              <a:t>dept_no</a:t>
            </a:r>
            <a:r>
              <a:rPr lang="en-GB" altLang="en-US" sz="1200" dirty="0">
                <a:latin typeface="Arial" panose="020B0604020202020204" pitchFamily="34" charset="0"/>
                <a:cs typeface="Arial" panose="020B0604020202020204" pitchFamily="34" charset="0"/>
              </a:rPr>
              <a:t> that exists in the Dept table. This is called </a:t>
            </a:r>
            <a:r>
              <a:rPr lang="en-GB" altLang="en-US" sz="1200" dirty="0">
                <a:solidFill>
                  <a:srgbClr val="FF0000"/>
                </a:solidFill>
                <a:latin typeface="Arial" panose="020B0604020202020204" pitchFamily="34" charset="0"/>
                <a:cs typeface="Arial" panose="020B0604020202020204" pitchFamily="34" charset="0"/>
              </a:rPr>
              <a:t>referential integrity.</a:t>
            </a:r>
          </a:p>
          <a:p>
            <a:endParaRPr lang="en-GB" altLang="en-US" sz="1200" dirty="0">
              <a:latin typeface="Arial" panose="020B0604020202020204" pitchFamily="34" charset="0"/>
              <a:cs typeface="Arial" panose="020B0604020202020204" pitchFamily="34" charset="0"/>
            </a:endParaRPr>
          </a:p>
          <a:p>
            <a:r>
              <a:rPr lang="en-GB" altLang="en-US" sz="1200" dirty="0">
                <a:latin typeface="Arial" panose="020B0604020202020204" pitchFamily="34" charset="0"/>
                <a:cs typeface="Arial" panose="020B0604020202020204" pitchFamily="34" charset="0"/>
              </a:rPr>
              <a:t>There are other ways that the integrity of the database can be maintained which we will explore later in the unit.</a:t>
            </a:r>
          </a:p>
          <a:p>
            <a:endParaRPr lang="en-GB" dirty="0"/>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162805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163612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26143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dirty="0"/>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Date Placeholder 1">
            <a:extLst>
              <a:ext uri="{FF2B5EF4-FFF2-40B4-BE49-F238E27FC236}">
                <a16:creationId xmlns:a16="http://schemas.microsoft.com/office/drawing/2014/main" id="{B24BA924-3D58-45DD-905A-DD0AA1DC141B}"/>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4C9CC284-7767-492E-B205-26F7A730CD75}"/>
              </a:ext>
            </a:extLst>
          </p:cNvPr>
          <p:cNvSpPr>
            <a:spLocks noGrp="1"/>
          </p:cNvSpPr>
          <p:nvPr>
            <p:ph type="ftr" sz="quarter" idx="11"/>
          </p:nvPr>
        </p:nvSpPr>
        <p:spPr/>
        <p:txBody>
          <a:bodyPr/>
          <a:lstStyle/>
          <a:p>
            <a:r>
              <a:rPr lang="en-GB"/>
              <a:t>QH0541 - Advance Database Systems</a:t>
            </a:r>
            <a:endParaRPr lang="en-GB" dirty="0"/>
          </a:p>
        </p:txBody>
      </p:sp>
      <p:sp>
        <p:nvSpPr>
          <p:cNvPr id="5" name="Slide Number Placeholder 4">
            <a:extLst>
              <a:ext uri="{FF2B5EF4-FFF2-40B4-BE49-F238E27FC236}">
                <a16:creationId xmlns:a16="http://schemas.microsoft.com/office/drawing/2014/main" id="{7A2A43EE-7A5D-401D-BC50-3B4E08AC0C48}"/>
              </a:ext>
            </a:extLst>
          </p:cNvPr>
          <p:cNvSpPr>
            <a:spLocks noGrp="1"/>
          </p:cNvSpPr>
          <p:nvPr>
            <p:ph type="sldNum" sz="quarter" idx="12"/>
          </p:nvPr>
        </p:nvSpPr>
        <p:spPr/>
        <p:txBody>
          <a:bodyPr/>
          <a:lstStyle/>
          <a:p>
            <a:fld id="{7B914098-EA5F-4E0F-8262-B37EEDEAEE84}" type="slidenum">
              <a:rPr lang="en-GB" smtClean="0"/>
              <a:pPr/>
              <a:t>‹#›</a:t>
            </a:fld>
            <a:endParaRPr lang="en-GB"/>
          </a:p>
        </p:txBody>
      </p:sp>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4" name="Date Placeholder 3">
            <a:extLst>
              <a:ext uri="{FF2B5EF4-FFF2-40B4-BE49-F238E27FC236}">
                <a16:creationId xmlns:a16="http://schemas.microsoft.com/office/drawing/2014/main" id="{1E1F3404-8AFA-4E71-BAA2-23A9F6DF9E91}"/>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36230B57-8582-4773-A5EA-9CED4C334E2F}"/>
              </a:ext>
            </a:extLst>
          </p:cNvPr>
          <p:cNvSpPr>
            <a:spLocks noGrp="1"/>
          </p:cNvSpPr>
          <p:nvPr>
            <p:ph type="ftr" sz="quarter" idx="11"/>
          </p:nvPr>
        </p:nvSpPr>
        <p:spPr/>
        <p:txBody>
          <a:bodyPr/>
          <a:lstStyle/>
          <a:p>
            <a:r>
              <a:rPr lang="en-GB"/>
              <a:t>QH0541 - Advance Database Systems</a:t>
            </a:r>
            <a:endParaRPr lang="en-GB" dirty="0"/>
          </a:p>
        </p:txBody>
      </p:sp>
      <p:sp>
        <p:nvSpPr>
          <p:cNvPr id="7" name="Slide Number Placeholder 6">
            <a:extLst>
              <a:ext uri="{FF2B5EF4-FFF2-40B4-BE49-F238E27FC236}">
                <a16:creationId xmlns:a16="http://schemas.microsoft.com/office/drawing/2014/main" id="{ADF2BD01-BFAA-43AA-95B2-DA9065F23A06}"/>
              </a:ext>
            </a:extLst>
          </p:cNvPr>
          <p:cNvSpPr>
            <a:spLocks noGrp="1"/>
          </p:cNvSpPr>
          <p:nvPr>
            <p:ph type="sldNum" sz="quarter" idx="12"/>
          </p:nvPr>
        </p:nvSpPr>
        <p:spPr/>
        <p:txBody>
          <a:bodyPr/>
          <a:lstStyle/>
          <a:p>
            <a:fld id="{7B914098-EA5F-4E0F-8262-B37EEDEAEE84}" type="slidenum">
              <a:rPr lang="en-GB" smtClean="0"/>
              <a:pPr/>
              <a:t>‹#›</a:t>
            </a:fld>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dirty="0"/>
              <a:t>QH0541 - Advance Database Systems</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6.xml"/><Relationship Id="rId5" Type="http://schemas.openxmlformats.org/officeDocument/2006/relationships/image" Target="../media/image32.jpe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lstStyle/>
          <a:p>
            <a:r>
              <a:rPr lang="en-US" dirty="0"/>
              <a:t>ADVANCE Database Systems</a:t>
            </a:r>
            <a:endParaRPr lang="en-GB"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Many to many relationships</a:t>
            </a:r>
          </a:p>
        </p:txBody>
      </p:sp>
      <p:sp>
        <p:nvSpPr>
          <p:cNvPr id="7" name="Oval 6"/>
          <p:cNvSpPr/>
          <p:nvPr/>
        </p:nvSpPr>
        <p:spPr>
          <a:xfrm>
            <a:off x="8792995" y="4359444"/>
            <a:ext cx="219456" cy="2194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latin typeface="Calibri" panose="020F0502020204030204" pitchFamily="34" charset="0"/>
              <a:cs typeface="Calibri" panose="020F0502020204030204" pitchFamily="34" charset="0"/>
            </a:endParaRPr>
          </a:p>
        </p:txBody>
      </p:sp>
      <p:sp>
        <p:nvSpPr>
          <p:cNvPr id="8" name="Oval 7"/>
          <p:cNvSpPr/>
          <p:nvPr/>
        </p:nvSpPr>
        <p:spPr>
          <a:xfrm>
            <a:off x="7760221" y="4370490"/>
            <a:ext cx="219456" cy="2194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latin typeface="Calibri" panose="020F0502020204030204" pitchFamily="34" charset="0"/>
              <a:cs typeface="Calibri" panose="020F0502020204030204" pitchFamily="34" charset="0"/>
            </a:endParaRPr>
          </a:p>
        </p:txBody>
      </p:sp>
      <p:pic>
        <p:nvPicPr>
          <p:cNvPr id="9" name="Content Placeholder 3"/>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72333" y="2308290"/>
            <a:ext cx="4967390" cy="324993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504665" y="1047344"/>
            <a:ext cx="9764989" cy="801766"/>
          </a:xfrm>
          <a:prstGeom prst="rect">
            <a:avLst/>
          </a:prstGeom>
        </p:spPr>
        <p:txBody>
          <a:bodyPr vert="horz" lIns="91440" tIns="45720" rIns="91440" bIns="4572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SzPct val="80000"/>
              <a:buFont typeface="Wingdings" panose="05000000000000000000" pitchFamily="2" charset="2"/>
              <a:buChar char="ü"/>
            </a:pPr>
            <a:r>
              <a:rPr lang="en-GB" altLang="en-US" sz="1900" dirty="0">
                <a:latin typeface="Calibri" panose="020F0502020204030204" pitchFamily="34" charset="0"/>
                <a:cs typeface="Calibri" panose="020F0502020204030204" pitchFamily="34" charset="0"/>
              </a:rPr>
              <a:t>The real world is full of many to many (</a:t>
            </a:r>
            <a:r>
              <a:rPr lang="en-GB" altLang="en-US" sz="1900" dirty="0" err="1">
                <a:latin typeface="Calibri" panose="020F0502020204030204" pitchFamily="34" charset="0"/>
                <a:cs typeface="Calibri" panose="020F0502020204030204" pitchFamily="34" charset="0"/>
              </a:rPr>
              <a:t>m:m</a:t>
            </a:r>
            <a:r>
              <a:rPr lang="en-GB" altLang="en-US" sz="1900" dirty="0">
                <a:latin typeface="Calibri" panose="020F0502020204030204" pitchFamily="34" charset="0"/>
                <a:cs typeface="Calibri" panose="020F0502020204030204" pitchFamily="34" charset="0"/>
              </a:rPr>
              <a:t>) relationships,  for example:</a:t>
            </a:r>
          </a:p>
          <a:p>
            <a:pPr marL="800100" lvl="1" indent="-342900">
              <a:buClr>
                <a:schemeClr val="tx1"/>
              </a:buClr>
              <a:buSzPct val="80000"/>
              <a:buFont typeface="Wingdings" panose="05000000000000000000" pitchFamily="2" charset="2"/>
              <a:buChar char="ü"/>
            </a:pPr>
            <a:r>
              <a:rPr lang="en-GB" altLang="en-US" sz="1900" dirty="0">
                <a:latin typeface="Calibri" panose="020F0502020204030204" pitchFamily="34" charset="0"/>
                <a:cs typeface="Calibri" panose="020F0502020204030204" pitchFamily="34" charset="0"/>
              </a:rPr>
              <a:t>Library system: a book is borrowed by many members and a member borrows many books</a:t>
            </a:r>
          </a:p>
          <a:p>
            <a:pPr marL="800100" lvl="1" indent="-342900">
              <a:buClr>
                <a:schemeClr val="tx1"/>
              </a:buClr>
              <a:buSzPct val="80000"/>
              <a:buFont typeface="Wingdings" panose="05000000000000000000" pitchFamily="2" charset="2"/>
              <a:buChar char="ü"/>
            </a:pPr>
            <a:r>
              <a:rPr lang="en-GB" altLang="en-US" sz="1900" dirty="0">
                <a:latin typeface="Calibri" panose="020F0502020204030204" pitchFamily="34" charset="0"/>
                <a:cs typeface="Calibri" panose="020F0502020204030204" pitchFamily="34" charset="0"/>
              </a:rPr>
              <a:t>Ordering system: one order is for many products and a product is included in many orders</a:t>
            </a:r>
          </a:p>
        </p:txBody>
      </p:sp>
      <p:sp>
        <p:nvSpPr>
          <p:cNvPr id="11" name="Content Placeholder 2"/>
          <p:cNvSpPr txBox="1">
            <a:spLocks/>
          </p:cNvSpPr>
          <p:nvPr/>
        </p:nvSpPr>
        <p:spPr>
          <a:xfrm>
            <a:off x="-244325" y="1214945"/>
            <a:ext cx="5470170" cy="405633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sp>
        <p:nvSpPr>
          <p:cNvPr id="12" name="Content Placeholder 2"/>
          <p:cNvSpPr txBox="1">
            <a:spLocks/>
          </p:cNvSpPr>
          <p:nvPr/>
        </p:nvSpPr>
        <p:spPr>
          <a:xfrm>
            <a:off x="539238" y="2225040"/>
            <a:ext cx="5263575" cy="459232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1"/>
              </a:buClr>
              <a:buSzPct val="80000"/>
              <a:buFont typeface="Wingdings" panose="05000000000000000000" pitchFamily="2" charset="2"/>
              <a:buChar char="ü"/>
            </a:pPr>
            <a:r>
              <a:rPr lang="en-GB" altLang="en-US" dirty="0">
                <a:latin typeface="Calibri" panose="020F0502020204030204" pitchFamily="34" charset="0"/>
                <a:cs typeface="Calibri" panose="020F0502020204030204" pitchFamily="34" charset="0"/>
              </a:rPr>
              <a:t>M</a:t>
            </a:r>
            <a:r>
              <a:rPr lang="en-GB" altLang="en-US" sz="1800" dirty="0">
                <a:latin typeface="Calibri" panose="020F0502020204030204" pitchFamily="34" charset="0"/>
                <a:cs typeface="Calibri" panose="020F0502020204030204" pitchFamily="34" charset="0"/>
              </a:rPr>
              <a:t>any to many (</a:t>
            </a:r>
            <a:r>
              <a:rPr lang="en-GB" altLang="en-US" sz="1800" dirty="0" err="1">
                <a:latin typeface="Calibri" panose="020F0502020204030204" pitchFamily="34" charset="0"/>
                <a:cs typeface="Calibri" panose="020F0502020204030204" pitchFamily="34" charset="0"/>
              </a:rPr>
              <a:t>m:m</a:t>
            </a:r>
            <a:r>
              <a:rPr lang="en-GB" altLang="en-US" sz="1800" dirty="0">
                <a:latin typeface="Calibri" panose="020F0502020204030204" pitchFamily="34" charset="0"/>
                <a:cs typeface="Calibri" panose="020F0502020204030204" pitchFamily="34" charset="0"/>
              </a:rPr>
              <a:t>) relationships cannot be </a:t>
            </a:r>
            <a:r>
              <a:rPr lang="en-GB" altLang="en-US" sz="1800" u="sng" dirty="0">
                <a:latin typeface="Calibri" panose="020F0502020204030204" pitchFamily="34" charset="0"/>
                <a:cs typeface="Calibri" panose="020F0502020204030204" pitchFamily="34" charset="0"/>
              </a:rPr>
              <a:t>directly</a:t>
            </a:r>
            <a:r>
              <a:rPr lang="en-GB" altLang="en-US" sz="1800" dirty="0">
                <a:latin typeface="Calibri" panose="020F0502020204030204" pitchFamily="34" charset="0"/>
                <a:cs typeface="Calibri" panose="020F0502020204030204" pitchFamily="34" charset="0"/>
              </a:rPr>
              <a:t> implemented in a relational database.</a:t>
            </a:r>
          </a:p>
          <a:p>
            <a:pPr marL="285750" indent="-285750">
              <a:buClr>
                <a:schemeClr val="tx1"/>
              </a:buClr>
              <a:buSzPct val="80000"/>
              <a:buFont typeface="Wingdings" panose="05000000000000000000" pitchFamily="2" charset="2"/>
              <a:buChar char="ü"/>
            </a:pPr>
            <a:endParaRPr lang="en-GB" altLang="en-US" sz="1800" dirty="0">
              <a:latin typeface="Calibri" panose="020F0502020204030204" pitchFamily="34" charset="0"/>
              <a:cs typeface="Calibri" panose="020F0502020204030204" pitchFamily="34" charset="0"/>
            </a:endParaRPr>
          </a:p>
          <a:p>
            <a:pPr marL="285750" indent="-285750">
              <a:buClr>
                <a:schemeClr val="tx1"/>
              </a:buClr>
              <a:buSzPct val="80000"/>
              <a:buFont typeface="Wingdings" panose="05000000000000000000" pitchFamily="2" charset="2"/>
              <a:buChar char="ü"/>
            </a:pPr>
            <a:r>
              <a:rPr lang="en-GB" altLang="en-US" sz="1800" dirty="0">
                <a:latin typeface="Calibri" panose="020F0502020204030204" pitchFamily="34" charset="0"/>
                <a:cs typeface="Calibri" panose="020F0502020204030204" pitchFamily="34" charset="0"/>
              </a:rPr>
              <a:t>To implement an m:m relationship </a:t>
            </a:r>
            <a:r>
              <a:rPr lang="en-GB" altLang="en-US" dirty="0">
                <a:latin typeface="Calibri" panose="020F0502020204030204" pitchFamily="34" charset="0"/>
                <a:cs typeface="Calibri" panose="020F0502020204030204" pitchFamily="34" charset="0"/>
              </a:rPr>
              <a:t>we</a:t>
            </a:r>
            <a:r>
              <a:rPr lang="en-GB" altLang="en-US" sz="1800" dirty="0">
                <a:latin typeface="Calibri" panose="020F0502020204030204" pitchFamily="34" charset="0"/>
                <a:cs typeface="Calibri" panose="020F0502020204030204" pitchFamily="34" charset="0"/>
              </a:rPr>
              <a:t> must use a ‘link entity’ </a:t>
            </a:r>
            <a:r>
              <a:rPr lang="en-GB" altLang="en-US" dirty="0">
                <a:latin typeface="Calibri" panose="020F0502020204030204" pitchFamily="34" charset="0"/>
                <a:cs typeface="Calibri" panose="020F0502020204030204" pitchFamily="34" charset="0"/>
              </a:rPr>
              <a:t>between</a:t>
            </a:r>
            <a:r>
              <a:rPr lang="en-GB" altLang="en-US" sz="1800" dirty="0">
                <a:latin typeface="Calibri" panose="020F0502020204030204" pitchFamily="34" charset="0"/>
                <a:cs typeface="Calibri" panose="020F0502020204030204" pitchFamily="34" charset="0"/>
              </a:rPr>
              <a:t> the two tables that need a m:m relationship.   For example, </a:t>
            </a:r>
            <a:r>
              <a:rPr lang="en-GB" altLang="en-US" dirty="0">
                <a:latin typeface="Calibri" panose="020F0502020204030204" pitchFamily="34" charset="0"/>
                <a:cs typeface="Calibri" panose="020F0502020204030204" pitchFamily="34" charset="0"/>
              </a:rPr>
              <a:t>an</a:t>
            </a:r>
            <a:r>
              <a:rPr lang="en-GB" altLang="en-US" sz="1800" dirty="0">
                <a:latin typeface="Calibri" panose="020F0502020204030204" pitchFamily="34" charset="0"/>
                <a:cs typeface="Calibri" panose="020F0502020204030204" pitchFamily="34" charset="0"/>
              </a:rPr>
              <a:t> item table is created as the ‘link entity’ between product and order.</a:t>
            </a:r>
          </a:p>
          <a:p>
            <a:pPr marL="285750" indent="-285750">
              <a:buClr>
                <a:schemeClr val="tx1"/>
              </a:buClr>
              <a:buSzPct val="80000"/>
              <a:buFont typeface="Wingdings" panose="05000000000000000000" pitchFamily="2" charset="2"/>
              <a:buChar char="ü"/>
            </a:pPr>
            <a:endParaRPr lang="en-GB" altLang="en-US" sz="1800" dirty="0">
              <a:latin typeface="Calibri" panose="020F0502020204030204" pitchFamily="34" charset="0"/>
              <a:cs typeface="Calibri" panose="020F0502020204030204" pitchFamily="34" charset="0"/>
            </a:endParaRPr>
          </a:p>
          <a:p>
            <a:pPr marL="742950" lvl="1" indent="-285750">
              <a:buClr>
                <a:schemeClr val="tx1"/>
              </a:buClr>
              <a:buSzPct val="80000"/>
              <a:buFont typeface="Wingdings" panose="05000000000000000000" pitchFamily="2" charset="2"/>
              <a:buChar char="ü"/>
            </a:pPr>
            <a:r>
              <a:rPr lang="en-GB" altLang="en-US" sz="1800" dirty="0">
                <a:latin typeface="Calibri" panose="020F0502020204030204" pitchFamily="34" charset="0"/>
                <a:cs typeface="Calibri" panose="020F0502020204030204" pitchFamily="34" charset="0"/>
              </a:rPr>
              <a:t>Each order contains many items, each of which is linked to a product</a:t>
            </a:r>
          </a:p>
          <a:p>
            <a:pPr marL="742950" lvl="1" indent="-285750">
              <a:buClr>
                <a:schemeClr val="tx1"/>
              </a:buClr>
              <a:buSzPct val="80000"/>
              <a:buFont typeface="Wingdings" panose="05000000000000000000" pitchFamily="2" charset="2"/>
              <a:buChar char="ü"/>
            </a:pPr>
            <a:endParaRPr lang="en-GB" altLang="en-US" sz="1800" dirty="0">
              <a:latin typeface="Calibri" panose="020F0502020204030204" pitchFamily="34" charset="0"/>
              <a:cs typeface="Calibri" panose="020F0502020204030204" pitchFamily="34" charset="0"/>
            </a:endParaRPr>
          </a:p>
          <a:p>
            <a:pPr marL="742950" lvl="1" indent="-285750">
              <a:buClr>
                <a:schemeClr val="tx1"/>
              </a:buClr>
              <a:buSzPct val="80000"/>
              <a:buFont typeface="Wingdings" panose="05000000000000000000" pitchFamily="2" charset="2"/>
              <a:buChar char="ü"/>
            </a:pPr>
            <a:r>
              <a:rPr lang="en-GB" altLang="en-US" sz="1800" dirty="0">
                <a:latin typeface="Calibri" panose="020F0502020204030204" pitchFamily="34" charset="0"/>
                <a:cs typeface="Calibri" panose="020F0502020204030204" pitchFamily="34" charset="0"/>
              </a:rPr>
              <a:t>Each product is referenced by many items each of which is linked to one order</a:t>
            </a:r>
          </a:p>
          <a:p>
            <a:pPr marL="742950" lvl="1" indent="-285750">
              <a:buClr>
                <a:schemeClr val="tx1"/>
              </a:buClr>
              <a:buSzPct val="80000"/>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p:txBody>
      </p:sp>
      <p:sp>
        <p:nvSpPr>
          <p:cNvPr id="13" name="TextBox 8"/>
          <p:cNvSpPr txBox="1"/>
          <p:nvPr/>
        </p:nvSpPr>
        <p:spPr>
          <a:xfrm>
            <a:off x="7721007" y="2642968"/>
            <a:ext cx="25486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Part of </a:t>
            </a:r>
            <a:r>
              <a:rPr lang="en-GB" dirty="0" err="1">
                <a:latin typeface="Calibri" panose="020F0502020204030204" pitchFamily="34" charset="0"/>
                <a:cs typeface="Calibri" panose="020F0502020204030204" pitchFamily="34" charset="0"/>
              </a:rPr>
              <a:t>MySports</a:t>
            </a:r>
            <a:r>
              <a:rPr lang="en-GB" dirty="0">
                <a:latin typeface="Calibri" panose="020F0502020204030204" pitchFamily="34" charset="0"/>
                <a:cs typeface="Calibri" panose="020F0502020204030204" pitchFamily="34" charset="0"/>
              </a:rPr>
              <a:t> ERD</a:t>
            </a:r>
          </a:p>
        </p:txBody>
      </p:sp>
      <p:sp>
        <p:nvSpPr>
          <p:cNvPr id="14" name="TextBox 9"/>
          <p:cNvSpPr txBox="1"/>
          <p:nvPr/>
        </p:nvSpPr>
        <p:spPr>
          <a:xfrm>
            <a:off x="7351355" y="5558226"/>
            <a:ext cx="227069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latin typeface="Calibri" panose="020F0502020204030204" pitchFamily="34" charset="0"/>
                <a:cs typeface="Calibri" panose="020F0502020204030204" pitchFamily="34" charset="0"/>
              </a:rPr>
              <a:t>link entity at the many end of two relationships (</a:t>
            </a:r>
            <a:r>
              <a:rPr lang="en-GB" sz="1400" dirty="0">
                <a:solidFill>
                  <a:schemeClr val="accent1"/>
                </a:solidFill>
                <a:latin typeface="Calibri" panose="020F0502020204030204" pitchFamily="34" charset="0"/>
                <a:cs typeface="Calibri" panose="020F0502020204030204" pitchFamily="34" charset="0"/>
              </a:rPr>
              <a:t>crows feet = ‘many end’ of relationship</a:t>
            </a:r>
            <a:r>
              <a:rPr lang="en-GB" sz="1400" dirty="0">
                <a:latin typeface="Calibri" panose="020F0502020204030204" pitchFamily="34" charset="0"/>
                <a:cs typeface="Calibri" panose="020F0502020204030204" pitchFamily="34" charset="0"/>
              </a:rPr>
              <a:t>)</a:t>
            </a:r>
          </a:p>
        </p:txBody>
      </p:sp>
      <p:cxnSp>
        <p:nvCxnSpPr>
          <p:cNvPr id="15" name="Straight Arrow Connector 14"/>
          <p:cNvCxnSpPr/>
          <p:nvPr/>
        </p:nvCxnSpPr>
        <p:spPr>
          <a:xfrm flipH="1" flipV="1">
            <a:off x="8226846" y="5368657"/>
            <a:ext cx="29182" cy="27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1">
            <a:extLst>
              <a:ext uri="{FF2B5EF4-FFF2-40B4-BE49-F238E27FC236}">
                <a16:creationId xmlns:a16="http://schemas.microsoft.com/office/drawing/2014/main" id="{2CD11252-809D-48CA-86F6-69622903EE07}"/>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9477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Many to many relationships</a:t>
            </a:r>
          </a:p>
        </p:txBody>
      </p:sp>
      <p:sp>
        <p:nvSpPr>
          <p:cNvPr id="11" name="Content Placeholder 2"/>
          <p:cNvSpPr txBox="1">
            <a:spLocks/>
          </p:cNvSpPr>
          <p:nvPr/>
        </p:nvSpPr>
        <p:spPr>
          <a:xfrm>
            <a:off x="-244325" y="1214945"/>
            <a:ext cx="5470170" cy="405633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sp>
        <p:nvSpPr>
          <p:cNvPr id="16" name="Oval 15"/>
          <p:cNvSpPr/>
          <p:nvPr/>
        </p:nvSpPr>
        <p:spPr>
          <a:xfrm>
            <a:off x="7481687" y="3722492"/>
            <a:ext cx="262647" cy="301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latin typeface="Calibri" panose="020F0502020204030204" pitchFamily="34" charset="0"/>
              <a:cs typeface="Calibri" panose="020F0502020204030204" pitchFamily="34" charset="0"/>
            </a:endParaRPr>
          </a:p>
        </p:txBody>
      </p:sp>
      <p:sp>
        <p:nvSpPr>
          <p:cNvPr id="17" name="Oval 16"/>
          <p:cNvSpPr/>
          <p:nvPr/>
        </p:nvSpPr>
        <p:spPr>
          <a:xfrm>
            <a:off x="8542002" y="3722492"/>
            <a:ext cx="233464" cy="301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latin typeface="Calibri" panose="020F0502020204030204" pitchFamily="34" charset="0"/>
              <a:cs typeface="Calibri" panose="020F0502020204030204" pitchFamily="34" charset="0"/>
            </a:endParaRPr>
          </a:p>
        </p:txBody>
      </p:sp>
      <p:sp>
        <p:nvSpPr>
          <p:cNvPr id="18" name="Content Placeholder 2"/>
          <p:cNvSpPr>
            <a:spLocks noGrp="1"/>
          </p:cNvSpPr>
          <p:nvPr/>
        </p:nvSpPr>
        <p:spPr>
          <a:xfrm>
            <a:off x="504666" y="1438639"/>
            <a:ext cx="4823592" cy="468239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ü"/>
            </a:pPr>
            <a:r>
              <a:rPr lang="en-GB" sz="1800" dirty="0">
                <a:latin typeface="Calibri" panose="020F0502020204030204" pitchFamily="34" charset="0"/>
                <a:cs typeface="Calibri" panose="020F0502020204030204" pitchFamily="34" charset="0"/>
              </a:rPr>
              <a:t>The link entity creates not only an </a:t>
            </a:r>
            <a:r>
              <a:rPr lang="en-GB" sz="1800" u="sng" dirty="0">
                <a:latin typeface="Calibri" panose="020F0502020204030204" pitchFamily="34" charset="0"/>
                <a:cs typeface="Calibri" panose="020F0502020204030204" pitchFamily="34" charset="0"/>
              </a:rPr>
              <a:t>explicit</a:t>
            </a:r>
            <a:r>
              <a:rPr lang="en-GB" sz="1800" dirty="0">
                <a:latin typeface="Calibri" panose="020F0502020204030204" pitchFamily="34" charset="0"/>
                <a:cs typeface="Calibri" panose="020F0502020204030204" pitchFamily="34" charset="0"/>
              </a:rPr>
              <a:t> m:m relationship between order and product but also an </a:t>
            </a:r>
            <a:r>
              <a:rPr lang="en-GB" sz="1800" u="sng" dirty="0">
                <a:latin typeface="Calibri" panose="020F0502020204030204" pitchFamily="34" charset="0"/>
                <a:cs typeface="Calibri" panose="020F0502020204030204" pitchFamily="34" charset="0"/>
              </a:rPr>
              <a:t>implicit </a:t>
            </a:r>
            <a:r>
              <a:rPr lang="en-GB" sz="1800" dirty="0">
                <a:latin typeface="Calibri" panose="020F0502020204030204" pitchFamily="34" charset="0"/>
                <a:cs typeface="Calibri" panose="020F0502020204030204" pitchFamily="34" charset="0"/>
              </a:rPr>
              <a:t>m:m relationship between customer and product</a:t>
            </a:r>
          </a:p>
          <a:p>
            <a:pPr lvl="1">
              <a:buClrTx/>
              <a:buFont typeface="Wingdings" panose="05000000000000000000" pitchFamily="2" charset="2"/>
              <a:buChar char="ü"/>
            </a:pPr>
            <a:r>
              <a:rPr lang="en-GB" altLang="en-US" sz="1800" dirty="0">
                <a:latin typeface="Calibri" panose="020F0502020204030204" pitchFamily="34" charset="0"/>
                <a:cs typeface="Calibri" panose="020F0502020204030204" pitchFamily="34" charset="0"/>
              </a:rPr>
              <a:t>Each product is referenced by many items, each of which is linked to one order, one order is linked to one customer  = each product is ordered by many customers</a:t>
            </a:r>
          </a:p>
          <a:p>
            <a:pPr lvl="1">
              <a:buClrTx/>
              <a:buFont typeface="Wingdings" panose="05000000000000000000" pitchFamily="2" charset="2"/>
              <a:buChar char="ü"/>
            </a:pPr>
            <a:r>
              <a:rPr lang="en-GB" altLang="en-US" sz="1800" dirty="0">
                <a:latin typeface="Calibri" panose="020F0502020204030204" pitchFamily="34" charset="0"/>
                <a:cs typeface="Calibri" panose="020F0502020204030204" pitchFamily="34" charset="0"/>
              </a:rPr>
              <a:t>Each customer has many orders, each of which includes many items, one item is linked to one product = each customer orders many products</a:t>
            </a:r>
          </a:p>
          <a:p>
            <a:pPr lvl="1">
              <a:buClr>
                <a:schemeClr val="tx1"/>
              </a:buClr>
              <a:buFont typeface="Wingdings" panose="05000000000000000000" pitchFamily="2" charset="2"/>
              <a:buChar char="ü"/>
            </a:pPr>
            <a:r>
              <a:rPr lang="en-GB" altLang="en-US" sz="1800" dirty="0">
                <a:solidFill>
                  <a:schemeClr val="accent1"/>
                </a:solidFill>
                <a:latin typeface="Calibri" panose="020F0502020204030204" pitchFamily="34" charset="0"/>
                <a:cs typeface="Calibri" panose="020F0502020204030204" pitchFamily="34" charset="0"/>
              </a:rPr>
              <a:t>=   m:m relationship between customer and product</a:t>
            </a:r>
            <a:r>
              <a:rPr lang="en-GB" altLang="en-US" sz="1800" dirty="0">
                <a:latin typeface="Calibri" panose="020F0502020204030204" pitchFamily="34" charset="0"/>
                <a:cs typeface="Calibri" panose="020F0502020204030204" pitchFamily="34" charset="0"/>
              </a:rPr>
              <a:t> (as well an m:m relationship between order and product).</a:t>
            </a:r>
          </a:p>
          <a:p>
            <a:pPr lvl="1">
              <a:buClrTx/>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a:p>
            <a:pPr lvl="1">
              <a:buClrTx/>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a:p>
            <a:pPr>
              <a:buClrTx/>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p:txBody>
      </p:sp>
      <p:sp>
        <p:nvSpPr>
          <p:cNvPr id="19" name="TextBox 5"/>
          <p:cNvSpPr txBox="1"/>
          <p:nvPr/>
        </p:nvSpPr>
        <p:spPr>
          <a:xfrm>
            <a:off x="6715761" y="1051823"/>
            <a:ext cx="2377440" cy="3826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Part of </a:t>
            </a:r>
            <a:r>
              <a:rPr lang="en-GB" dirty="0" err="1">
                <a:latin typeface="Calibri" panose="020F0502020204030204" pitchFamily="34" charset="0"/>
                <a:cs typeface="Calibri" panose="020F0502020204030204" pitchFamily="34" charset="0"/>
              </a:rPr>
              <a:t>MySports</a:t>
            </a:r>
            <a:r>
              <a:rPr lang="en-GB" dirty="0">
                <a:latin typeface="Calibri" panose="020F0502020204030204" pitchFamily="34" charset="0"/>
                <a:cs typeface="Calibri" panose="020F0502020204030204" pitchFamily="34" charset="0"/>
              </a:rPr>
              <a:t> ERD</a:t>
            </a:r>
          </a:p>
        </p:txBody>
      </p:sp>
      <p:sp>
        <p:nvSpPr>
          <p:cNvPr id="20" name="TextBox 7"/>
          <p:cNvSpPr txBox="1"/>
          <p:nvPr/>
        </p:nvSpPr>
        <p:spPr>
          <a:xfrm>
            <a:off x="7481686" y="5166930"/>
            <a:ext cx="2431916"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latin typeface="Calibri" panose="020F0502020204030204" pitchFamily="34" charset="0"/>
                <a:cs typeface="Calibri" panose="020F0502020204030204" pitchFamily="34" charset="0"/>
              </a:rPr>
              <a:t>link entity at the many end of two relationships (</a:t>
            </a:r>
            <a:r>
              <a:rPr lang="en-GB" sz="1400" dirty="0">
                <a:solidFill>
                  <a:schemeClr val="accent1"/>
                </a:solidFill>
                <a:latin typeface="Calibri" panose="020F0502020204030204" pitchFamily="34" charset="0"/>
                <a:cs typeface="Calibri" panose="020F0502020204030204" pitchFamily="34" charset="0"/>
              </a:rPr>
              <a:t>crows feet = many end of relationship</a:t>
            </a:r>
            <a:r>
              <a:rPr lang="en-GB" sz="1400" dirty="0">
                <a:latin typeface="Calibri" panose="020F0502020204030204" pitchFamily="34" charset="0"/>
                <a:cs typeface="Calibri" panose="020F0502020204030204" pitchFamily="34" charset="0"/>
              </a:rPr>
              <a:t>)</a:t>
            </a:r>
          </a:p>
        </p:txBody>
      </p:sp>
      <p:cxnSp>
        <p:nvCxnSpPr>
          <p:cNvPr id="21" name="Straight Arrow Connector 20"/>
          <p:cNvCxnSpPr/>
          <p:nvPr/>
        </p:nvCxnSpPr>
        <p:spPr>
          <a:xfrm flipV="1">
            <a:off x="8269627" y="4899540"/>
            <a:ext cx="0" cy="37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Content Placeholder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113" y="1417817"/>
            <a:ext cx="5194700" cy="36505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2" name="Footer Placeholder 1">
            <a:extLst>
              <a:ext uri="{FF2B5EF4-FFF2-40B4-BE49-F238E27FC236}">
                <a16:creationId xmlns:a16="http://schemas.microsoft.com/office/drawing/2014/main" id="{E58E8804-6EF9-4D87-88EA-172ABFE67EB4}"/>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61758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DATABASE objects</a:t>
            </a:r>
          </a:p>
        </p:txBody>
      </p:sp>
      <p:sp>
        <p:nvSpPr>
          <p:cNvPr id="5" name="TextBox 14"/>
          <p:cNvSpPr txBox="1"/>
          <p:nvPr/>
        </p:nvSpPr>
        <p:spPr>
          <a:xfrm>
            <a:off x="452410" y="1122910"/>
            <a:ext cx="9898753"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latin typeface="Calibri" panose="020F0502020204030204" pitchFamily="34" charset="0"/>
                <a:cs typeface="Calibri" panose="020F0502020204030204" pitchFamily="34" charset="0"/>
              </a:rPr>
              <a:t>A database consists of many objects types. So far we’ve only looked at </a:t>
            </a:r>
            <a:r>
              <a:rPr lang="en-GB" sz="2800" dirty="0">
                <a:solidFill>
                  <a:srgbClr val="FF0000"/>
                </a:solidFill>
                <a:latin typeface="Calibri" panose="020F0502020204030204" pitchFamily="34" charset="0"/>
                <a:cs typeface="Calibri" panose="020F0502020204030204" pitchFamily="34" charset="0"/>
              </a:rPr>
              <a:t>TABLES </a:t>
            </a:r>
            <a:r>
              <a:rPr lang="en-GB" sz="2800" dirty="0">
                <a:latin typeface="Calibri" panose="020F0502020204030204" pitchFamily="34" charset="0"/>
                <a:cs typeface="Calibri" panose="020F0502020204030204" pitchFamily="34" charset="0"/>
              </a:rPr>
              <a:t>but other object types exist including:</a:t>
            </a:r>
          </a:p>
          <a:p>
            <a:endParaRPr lang="en-GB" sz="2800" dirty="0">
              <a:solidFill>
                <a:srgbClr val="FF0000"/>
              </a:solidFill>
              <a:latin typeface="Calibri" panose="020F0502020204030204" pitchFamily="34" charset="0"/>
              <a:cs typeface="Calibri" panose="020F0502020204030204" pitchFamily="34" charset="0"/>
            </a:endParaRPr>
          </a:p>
          <a:p>
            <a:r>
              <a:rPr lang="en-GB" sz="2800" dirty="0">
                <a:solidFill>
                  <a:srgbClr val="FF0000"/>
                </a:solidFill>
                <a:latin typeface="Calibri" panose="020F0502020204030204" pitchFamily="34" charset="0"/>
                <a:cs typeface="Calibri" panose="020F0502020204030204" pitchFamily="34" charset="0"/>
              </a:rPr>
              <a:t>INDEXES </a:t>
            </a:r>
            <a:r>
              <a:rPr lang="en-GB" altLang="en-US" sz="2800" dirty="0">
                <a:latin typeface="Calibri" panose="020F0502020204030204" pitchFamily="34" charset="0"/>
                <a:cs typeface="Calibri" panose="020F0502020204030204" pitchFamily="34" charset="0"/>
              </a:rPr>
              <a:t>- a structure associated with a table that helps the database to more quickly find values in a table improving query performance </a:t>
            </a:r>
          </a:p>
          <a:p>
            <a:endParaRPr lang="en-GB" sz="2800" dirty="0">
              <a:solidFill>
                <a:srgbClr val="FF0000"/>
              </a:solidFill>
              <a:latin typeface="Calibri" panose="020F0502020204030204" pitchFamily="34" charset="0"/>
              <a:cs typeface="Calibri" panose="020F0502020204030204" pitchFamily="34" charset="0"/>
            </a:endParaRPr>
          </a:p>
          <a:p>
            <a:r>
              <a:rPr lang="en-GB" sz="2800" dirty="0">
                <a:solidFill>
                  <a:srgbClr val="FF0000"/>
                </a:solidFill>
                <a:latin typeface="Calibri" panose="020F0502020204030204" pitchFamily="34" charset="0"/>
                <a:cs typeface="Calibri" panose="020F0502020204030204" pitchFamily="34" charset="0"/>
              </a:rPr>
              <a:t>VIEWS </a:t>
            </a:r>
            <a:r>
              <a:rPr lang="en-GB" sz="2800" dirty="0">
                <a:latin typeface="Calibri" panose="020F0502020204030204" pitchFamily="34" charset="0"/>
                <a:cs typeface="Calibri" panose="020F0502020204030204" pitchFamily="34" charset="0"/>
              </a:rPr>
              <a:t>- a stored SQL query from one or more tables used for security and performance. </a:t>
            </a:r>
            <a:endParaRPr lang="en-GB" sz="2800" dirty="0">
              <a:solidFill>
                <a:srgbClr val="FF0000"/>
              </a:solidFill>
              <a:latin typeface="Calibri" panose="020F0502020204030204" pitchFamily="34" charset="0"/>
              <a:cs typeface="Calibri" panose="020F0502020204030204" pitchFamily="34" charset="0"/>
            </a:endParaRPr>
          </a:p>
          <a:p>
            <a:endParaRPr lang="en-GB" sz="2800" dirty="0">
              <a:solidFill>
                <a:srgbClr val="FF0000"/>
              </a:solidFill>
              <a:latin typeface="Calibri" panose="020F0502020204030204" pitchFamily="34" charset="0"/>
              <a:cs typeface="Calibri" panose="020F0502020204030204" pitchFamily="34" charset="0"/>
            </a:endParaRPr>
          </a:p>
          <a:p>
            <a:r>
              <a:rPr lang="en-GB" sz="2800" dirty="0">
                <a:solidFill>
                  <a:srgbClr val="FF0000"/>
                </a:solidFill>
                <a:latin typeface="Calibri" panose="020F0502020204030204" pitchFamily="34" charset="0"/>
                <a:cs typeface="Calibri" panose="020F0502020204030204" pitchFamily="34" charset="0"/>
              </a:rPr>
              <a:t>TRIGGERS </a:t>
            </a:r>
            <a:r>
              <a:rPr lang="en-GB" sz="2800" dirty="0">
                <a:latin typeface="Calibri" panose="020F0502020204030204" pitchFamily="34" charset="0"/>
                <a:cs typeface="Calibri" panose="020F0502020204030204" pitchFamily="34" charset="0"/>
              </a:rPr>
              <a:t>- actions that are performed when a specified 	database event occurs</a:t>
            </a:r>
            <a:endParaRPr lang="en-GB" sz="2800" dirty="0">
              <a:solidFill>
                <a:srgbClr val="FF0000"/>
              </a:solidFill>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72772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latin typeface="Calibri" panose="020F0502020204030204" pitchFamily="34" charset="0"/>
                <a:cs typeface="Calibri" panose="020F0502020204030204" pitchFamily="34" charset="0"/>
              </a:rPr>
              <a:t>NoSQL DATABASE</a:t>
            </a:r>
          </a:p>
        </p:txBody>
      </p:sp>
      <p:sp>
        <p:nvSpPr>
          <p:cNvPr id="5" name="TextBox 14"/>
          <p:cNvSpPr txBox="1"/>
          <p:nvPr/>
        </p:nvSpPr>
        <p:spPr>
          <a:xfrm>
            <a:off x="452410" y="1122910"/>
            <a:ext cx="9898753" cy="58323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4965" marR="87630" indent="-342900">
              <a:spcBef>
                <a:spcPts val="600"/>
              </a:spcBef>
              <a:spcAft>
                <a:spcPts val="600"/>
              </a:spcAft>
              <a:buClr>
                <a:srgbClr val="FF5000"/>
              </a:buClr>
              <a:buSzPct val="110416"/>
              <a:buFont typeface="Wingdings" panose="05000000000000000000" pitchFamily="2" charset="2"/>
              <a:buChar char="ü"/>
              <a:tabLst>
                <a:tab pos="354965" algn="l"/>
                <a:tab pos="355600" algn="l"/>
              </a:tabLst>
            </a:pPr>
            <a:r>
              <a:rPr lang="en-GB" sz="2400" i="1" spc="-5" dirty="0">
                <a:solidFill>
                  <a:srgbClr val="004D94"/>
                </a:solidFill>
                <a:latin typeface="Calibri" panose="020F0502020204030204" pitchFamily="34" charset="0"/>
                <a:cs typeface="Calibri" panose="020F0502020204030204" pitchFamily="34" charset="0"/>
              </a:rPr>
              <a:t>NoSQL</a:t>
            </a:r>
            <a:r>
              <a:rPr lang="en-GB" sz="2400" i="1" spc="10" dirty="0">
                <a:solidFill>
                  <a:srgbClr val="004D94"/>
                </a:solidFill>
                <a:latin typeface="Calibri" panose="020F0502020204030204" pitchFamily="34" charset="0"/>
                <a:cs typeface="Calibri" panose="020F0502020204030204" pitchFamily="34" charset="0"/>
              </a:rPr>
              <a:t> </a:t>
            </a:r>
            <a:r>
              <a:rPr lang="en-GB" sz="2400" i="1" spc="-5" dirty="0">
                <a:solidFill>
                  <a:srgbClr val="004D94"/>
                </a:solidFill>
                <a:latin typeface="Calibri" panose="020F0502020204030204" pitchFamily="34" charset="0"/>
                <a:cs typeface="Calibri" panose="020F0502020204030204" pitchFamily="34" charset="0"/>
              </a:rPr>
              <a:t>database</a:t>
            </a:r>
            <a:r>
              <a:rPr lang="en-GB" sz="2400" i="1" spc="20" dirty="0">
                <a:solidFill>
                  <a:srgbClr val="004D94"/>
                </a:solidFill>
                <a:latin typeface="Calibri" panose="020F0502020204030204" pitchFamily="34" charset="0"/>
                <a:cs typeface="Calibri" panose="020F0502020204030204" pitchFamily="34" charset="0"/>
              </a:rPr>
              <a:t> </a:t>
            </a:r>
            <a:r>
              <a:rPr lang="en-GB" sz="2400" spc="-5" dirty="0">
                <a:latin typeface="Calibri" panose="020F0502020204030204" pitchFamily="34" charset="0"/>
                <a:cs typeface="Calibri" panose="020F0502020204030204" pitchFamily="34" charset="0"/>
              </a:rPr>
              <a:t>is</a:t>
            </a:r>
            <a:r>
              <a:rPr lang="en-GB" sz="2400" dirty="0">
                <a:latin typeface="Calibri" panose="020F0502020204030204" pitchFamily="34" charset="0"/>
                <a:cs typeface="Calibri" panose="020F0502020204030204" pitchFamily="34" charset="0"/>
              </a:rPr>
              <a:t> used for</a:t>
            </a:r>
            <a:r>
              <a:rPr lang="en-GB" sz="2400" spc="5" dirty="0">
                <a:latin typeface="Calibri" panose="020F0502020204030204" pitchFamily="34" charset="0"/>
                <a:cs typeface="Calibri" panose="020F0502020204030204" pitchFamily="34" charset="0"/>
              </a:rPr>
              <a:t> </a:t>
            </a:r>
            <a:r>
              <a:rPr lang="en-GB" sz="2400" spc="-5" dirty="0">
                <a:latin typeface="Calibri" panose="020F0502020204030204" pitchFamily="34" charset="0"/>
                <a:cs typeface="Calibri" panose="020F0502020204030204" pitchFamily="34" charset="0"/>
              </a:rPr>
              <a:t>non-RDBMS</a:t>
            </a:r>
            <a:r>
              <a:rPr lang="en-GB" sz="2400" spc="25" dirty="0">
                <a:latin typeface="Calibri" panose="020F0502020204030204" pitchFamily="34" charset="0"/>
                <a:cs typeface="Calibri" panose="020F0502020204030204" pitchFamily="34" charset="0"/>
              </a:rPr>
              <a:t> </a:t>
            </a:r>
            <a:r>
              <a:rPr lang="en-GB" sz="2400" spc="-5" dirty="0">
                <a:latin typeface="Calibri" panose="020F0502020204030204" pitchFamily="34" charset="0"/>
                <a:cs typeface="Calibri" panose="020F0502020204030204" pitchFamily="34" charset="0"/>
              </a:rPr>
              <a:t>databases</a:t>
            </a:r>
            <a:endParaRPr lang="en-GB" sz="2400" dirty="0">
              <a:latin typeface="Calibri" panose="020F0502020204030204" pitchFamily="34" charset="0"/>
              <a:cs typeface="Calibri" panose="020F0502020204030204" pitchFamily="34" charset="0"/>
            </a:endParaRPr>
          </a:p>
          <a:p>
            <a:pPr marL="750571" lvl="1" indent="-342900">
              <a:spcBef>
                <a:spcPts val="600"/>
              </a:spcBef>
              <a:spcAft>
                <a:spcPts val="600"/>
              </a:spcAft>
              <a:buClr>
                <a:srgbClr val="8E8E8E"/>
              </a:buClr>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Distributed</a:t>
            </a:r>
          </a:p>
          <a:p>
            <a:pPr marL="750571" lvl="1" indent="-342900">
              <a:spcBef>
                <a:spcPts val="600"/>
              </a:spcBef>
              <a:spcAft>
                <a:spcPts val="600"/>
              </a:spcAft>
              <a:buClr>
                <a:srgbClr val="8E8E8E"/>
              </a:buClr>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Non-relational</a:t>
            </a:r>
          </a:p>
          <a:p>
            <a:pPr marL="750571" lvl="1" indent="-342900">
              <a:spcBef>
                <a:spcPts val="600"/>
              </a:spcBef>
              <a:spcAft>
                <a:spcPts val="600"/>
              </a:spcAft>
              <a:buClr>
                <a:srgbClr val="8E8E8E"/>
              </a:buClr>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Horizontally</a:t>
            </a:r>
            <a:r>
              <a:rPr lang="en-GB" sz="2400" spc="-3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scalable</a:t>
            </a:r>
          </a:p>
          <a:p>
            <a:pPr marL="293371" indent="-342900">
              <a:spcBef>
                <a:spcPts val="600"/>
              </a:spcBef>
              <a:spcAft>
                <a:spcPts val="600"/>
              </a:spcAft>
              <a:buClr>
                <a:srgbClr val="8E8E8E"/>
              </a:buClr>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ACID</a:t>
            </a:r>
            <a:r>
              <a:rPr lang="en-GB" sz="2400" spc="-1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properties</a:t>
            </a:r>
            <a:r>
              <a:rPr lang="en-GB" sz="2400" spc="-4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not</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fully</a:t>
            </a:r>
            <a:r>
              <a:rPr lang="en-GB" sz="2400" spc="-1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guaranteed</a:t>
            </a:r>
          </a:p>
          <a:p>
            <a:pPr marL="1064259" lvl="2" indent="-285750">
              <a:spcBef>
                <a:spcPts val="600"/>
              </a:spcBef>
              <a:spcAft>
                <a:spcPts val="600"/>
              </a:spcAft>
              <a:buFont typeface="Wingdings" panose="05000000000000000000" pitchFamily="2" charset="2"/>
              <a:buChar char="ü"/>
              <a:tabLst>
                <a:tab pos="970280" algn="l"/>
              </a:tabLst>
            </a:pPr>
            <a:r>
              <a:rPr lang="en-US" sz="2000" b="1" i="0" dirty="0">
                <a:solidFill>
                  <a:srgbClr val="202124"/>
                </a:solidFill>
                <a:effectLst/>
                <a:latin typeface="Calibri" panose="020F0502020204030204" pitchFamily="34" charset="0"/>
                <a:cs typeface="Calibri" panose="020F0502020204030204" pitchFamily="34" charset="0"/>
              </a:rPr>
              <a:t>Atomicity </a:t>
            </a:r>
          </a:p>
          <a:p>
            <a:pPr marL="1064259" lvl="2" indent="-285750">
              <a:spcBef>
                <a:spcPts val="600"/>
              </a:spcBef>
              <a:spcAft>
                <a:spcPts val="600"/>
              </a:spcAft>
              <a:buFont typeface="Wingdings" panose="05000000000000000000" pitchFamily="2" charset="2"/>
              <a:buChar char="ü"/>
              <a:tabLst>
                <a:tab pos="970280" algn="l"/>
              </a:tabLst>
            </a:pPr>
            <a:r>
              <a:rPr lang="en-US" sz="2000" b="1" dirty="0">
                <a:solidFill>
                  <a:srgbClr val="202124"/>
                </a:solidFill>
                <a:latin typeface="Calibri" panose="020F0502020204030204" pitchFamily="34" charset="0"/>
                <a:cs typeface="Calibri" panose="020F0502020204030204" pitchFamily="34" charset="0"/>
              </a:rPr>
              <a:t>C</a:t>
            </a:r>
            <a:r>
              <a:rPr lang="en-US" sz="2000" b="1" i="0" dirty="0">
                <a:solidFill>
                  <a:srgbClr val="202124"/>
                </a:solidFill>
                <a:effectLst/>
                <a:latin typeface="Calibri" panose="020F0502020204030204" pitchFamily="34" charset="0"/>
                <a:cs typeface="Calibri" panose="020F0502020204030204" pitchFamily="34" charset="0"/>
              </a:rPr>
              <a:t>onsistency</a:t>
            </a:r>
          </a:p>
          <a:p>
            <a:pPr marL="1064259" lvl="2" indent="-285750">
              <a:spcBef>
                <a:spcPts val="600"/>
              </a:spcBef>
              <a:spcAft>
                <a:spcPts val="600"/>
              </a:spcAft>
              <a:buFont typeface="Wingdings" panose="05000000000000000000" pitchFamily="2" charset="2"/>
              <a:buChar char="ü"/>
              <a:tabLst>
                <a:tab pos="970280" algn="l"/>
              </a:tabLst>
            </a:pPr>
            <a:r>
              <a:rPr lang="en-US" sz="2000" b="1" dirty="0">
                <a:solidFill>
                  <a:srgbClr val="202124"/>
                </a:solidFill>
                <a:latin typeface="Calibri" panose="020F0502020204030204" pitchFamily="34" charset="0"/>
                <a:cs typeface="Calibri" panose="020F0502020204030204" pitchFamily="34" charset="0"/>
              </a:rPr>
              <a:t>I</a:t>
            </a:r>
            <a:r>
              <a:rPr lang="en-US" sz="2000" b="1" i="0" dirty="0">
                <a:solidFill>
                  <a:srgbClr val="202124"/>
                </a:solidFill>
                <a:effectLst/>
                <a:latin typeface="Calibri" panose="020F0502020204030204" pitchFamily="34" charset="0"/>
                <a:cs typeface="Calibri" panose="020F0502020204030204" pitchFamily="34" charset="0"/>
              </a:rPr>
              <a:t>solation</a:t>
            </a:r>
          </a:p>
          <a:p>
            <a:pPr marL="1064259" lvl="2" indent="-285750">
              <a:spcBef>
                <a:spcPts val="600"/>
              </a:spcBef>
              <a:spcAft>
                <a:spcPts val="600"/>
              </a:spcAft>
              <a:buFont typeface="Wingdings" panose="05000000000000000000" pitchFamily="2" charset="2"/>
              <a:buChar char="ü"/>
              <a:tabLst>
                <a:tab pos="970280" algn="l"/>
              </a:tabLst>
            </a:pPr>
            <a:r>
              <a:rPr lang="en-US" sz="2000" b="1" dirty="0">
                <a:solidFill>
                  <a:srgbClr val="202124"/>
                </a:solidFill>
                <a:latin typeface="Calibri" panose="020F0502020204030204" pitchFamily="34" charset="0"/>
                <a:cs typeface="Calibri" panose="020F0502020204030204" pitchFamily="34" charset="0"/>
              </a:rPr>
              <a:t>D</a:t>
            </a:r>
            <a:r>
              <a:rPr lang="en-US" sz="2000" b="1" i="0" dirty="0">
                <a:solidFill>
                  <a:srgbClr val="202124"/>
                </a:solidFill>
                <a:effectLst/>
                <a:latin typeface="Calibri" panose="020F0502020204030204" pitchFamily="34" charset="0"/>
                <a:cs typeface="Calibri" panose="020F0502020204030204" pitchFamily="34" charset="0"/>
              </a:rPr>
              <a:t>urability</a:t>
            </a:r>
          </a:p>
          <a:p>
            <a:pPr marL="607059" lvl="1" indent="-285750">
              <a:spcBef>
                <a:spcPts val="600"/>
              </a:spcBef>
              <a:spcAft>
                <a:spcPts val="600"/>
              </a:spcAft>
              <a:buFont typeface="Wingdings" panose="05000000000000000000" pitchFamily="2" charset="2"/>
              <a:buChar char="ü"/>
              <a:tabLst>
                <a:tab pos="970280" algn="l"/>
              </a:tabLst>
            </a:pPr>
            <a:r>
              <a:rPr lang="en-GB" sz="2000" dirty="0">
                <a:latin typeface="Calibri" panose="020F0502020204030204" pitchFamily="34" charset="0"/>
                <a:cs typeface="Calibri" panose="020F0502020204030204" pitchFamily="34" charset="0"/>
              </a:rPr>
              <a:t>Many</a:t>
            </a:r>
            <a:r>
              <a:rPr lang="en-GB" sz="2000" spc="-25"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solutions</a:t>
            </a:r>
            <a:r>
              <a:rPr lang="en-GB" sz="2000" spc="-25"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driven</a:t>
            </a:r>
            <a:r>
              <a:rPr lang="en-GB" sz="2000" spc="-20"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by</a:t>
            </a:r>
            <a:r>
              <a:rPr lang="en-GB" sz="2000" spc="-10"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web</a:t>
            </a:r>
            <a:r>
              <a:rPr lang="en-GB" sz="2000" spc="-20"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application</a:t>
            </a:r>
            <a:r>
              <a:rPr lang="en-GB" sz="2000" spc="-20"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requirements</a:t>
            </a:r>
          </a:p>
          <a:p>
            <a:pPr marL="1064259" lvl="2" indent="-285750">
              <a:spcBef>
                <a:spcPts val="600"/>
              </a:spcBef>
              <a:spcAft>
                <a:spcPts val="600"/>
              </a:spcAft>
              <a:buFont typeface="Wingdings" panose="05000000000000000000" pitchFamily="2" charset="2"/>
              <a:buChar char="ü"/>
              <a:tabLst>
                <a:tab pos="970280" algn="l"/>
              </a:tabLst>
            </a:pPr>
            <a:endParaRPr lang="en-GB" sz="2000" dirty="0">
              <a:latin typeface="Calibri" panose="020F0502020204030204" pitchFamily="34" charset="0"/>
              <a:cs typeface="Calibri" panose="020F0502020204030204" pitchFamily="34" charset="0"/>
            </a:endParaRPr>
          </a:p>
          <a:p>
            <a:endParaRPr lang="en-GB" sz="2800" dirty="0">
              <a:solidFill>
                <a:srgbClr val="FF0000"/>
              </a:solidFill>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419167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latin typeface="Calibri" panose="020F0502020204030204" pitchFamily="34" charset="0"/>
                <a:cs typeface="Calibri" panose="020F0502020204030204" pitchFamily="34" charset="0"/>
              </a:rPr>
              <a:t>NoSQL DATABASE…</a:t>
            </a:r>
          </a:p>
        </p:txBody>
      </p:sp>
      <p:sp>
        <p:nvSpPr>
          <p:cNvPr id="5" name="TextBox 14"/>
          <p:cNvSpPr txBox="1"/>
          <p:nvPr/>
        </p:nvSpPr>
        <p:spPr>
          <a:xfrm>
            <a:off x="452410" y="1122910"/>
            <a:ext cx="9898753" cy="373948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3371" indent="-342900">
              <a:spcBef>
                <a:spcPts val="600"/>
              </a:spcBef>
              <a:spcAft>
                <a:spcPts val="600"/>
              </a:spcAft>
              <a:buClr>
                <a:srgbClr val="8E8E8E"/>
              </a:buClr>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Types of</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NoSQL</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Database</a:t>
            </a: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Object databases</a:t>
            </a:r>
            <a:r>
              <a:rPr lang="en-GB" sz="2000" spc="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(db4o,</a:t>
            </a:r>
            <a:r>
              <a:rPr lang="en-GB" sz="2000" spc="10" dirty="0">
                <a:latin typeface="Calibri" panose="020F0502020204030204" pitchFamily="34" charset="0"/>
                <a:cs typeface="Calibri" panose="020F0502020204030204" pitchFamily="34" charset="0"/>
              </a:rPr>
              <a:t> </a:t>
            </a:r>
            <a:r>
              <a:rPr lang="en-GB" sz="2000" spc="-5" dirty="0" err="1">
                <a:latin typeface="Calibri" panose="020F0502020204030204" pitchFamily="34" charset="0"/>
                <a:cs typeface="Calibri" panose="020F0502020204030204" pitchFamily="34" charset="0"/>
              </a:rPr>
              <a:t>ObjectStore</a:t>
            </a:r>
            <a:r>
              <a:rPr lang="en-GB" sz="2000" spc="-5" dirty="0">
                <a:latin typeface="Calibri" panose="020F0502020204030204" pitchFamily="34" charset="0"/>
                <a:cs typeface="Calibri" panose="020F0502020204030204" pitchFamily="34" charset="0"/>
              </a:rPr>
              <a:t>,</a:t>
            </a:r>
            <a:r>
              <a:rPr lang="en-GB" sz="2000" spc="4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Objectivity,</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Versant,</a:t>
            </a:r>
            <a:r>
              <a:rPr lang="en-GB" sz="2000" spc="2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a:t>
            </a:r>
            <a:endParaRPr lang="en-GB" sz="2000" dirty="0">
              <a:latin typeface="Calibri" panose="020F0502020204030204" pitchFamily="34" charset="0"/>
              <a:cs typeface="Calibri" panose="020F0502020204030204" pitchFamily="34" charset="0"/>
            </a:endParaRP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Column stores</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(BigTable, HBase,</a:t>
            </a:r>
            <a:r>
              <a:rPr lang="en-GB" sz="2000" dirty="0">
                <a:latin typeface="Calibri" panose="020F0502020204030204" pitchFamily="34" charset="0"/>
                <a:cs typeface="Calibri" panose="020F0502020204030204" pitchFamily="34" charset="0"/>
              </a:rPr>
              <a:t> </a:t>
            </a:r>
            <a:r>
              <a:rPr lang="en-GB" sz="2000" spc="-10" dirty="0">
                <a:latin typeface="Calibri" panose="020F0502020204030204" pitchFamily="34" charset="0"/>
                <a:cs typeface="Calibri" panose="020F0502020204030204" pitchFamily="34" charset="0"/>
              </a:rPr>
              <a:t>...)</a:t>
            </a:r>
            <a:endParaRPr lang="en-GB" sz="2000" dirty="0">
              <a:latin typeface="Calibri" panose="020F0502020204030204" pitchFamily="34" charset="0"/>
              <a:cs typeface="Calibri" panose="020F0502020204030204" pitchFamily="34" charset="0"/>
            </a:endParaRP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Document</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stores</a:t>
            </a:r>
            <a:r>
              <a:rPr lang="en-GB" sz="2000" spc="1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(CouchDB,</a:t>
            </a:r>
            <a:r>
              <a:rPr lang="en-GB" sz="2000" spc="1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MongoDB,</a:t>
            </a:r>
            <a:r>
              <a:rPr lang="en-GB" sz="200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a:t>
            </a:r>
            <a:endParaRPr lang="en-GB" sz="2000" dirty="0">
              <a:latin typeface="Calibri" panose="020F0502020204030204" pitchFamily="34" charset="0"/>
              <a:cs typeface="Calibri" panose="020F0502020204030204" pitchFamily="34" charset="0"/>
            </a:endParaRP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Key-value</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(tuple)</a:t>
            </a:r>
            <a:r>
              <a:rPr lang="en-GB" sz="2000" spc="2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stores</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a:t>
            </a:r>
            <a:r>
              <a:rPr lang="en-GB" sz="2000" spc="-5" dirty="0" err="1">
                <a:latin typeface="Calibri" panose="020F0502020204030204" pitchFamily="34" charset="0"/>
                <a:cs typeface="Calibri" panose="020F0502020204030204" pitchFamily="34" charset="0"/>
              </a:rPr>
              <a:t>Membase</a:t>
            </a:r>
            <a:r>
              <a:rPr lang="en-GB" sz="2000" spc="-5" dirty="0">
                <a:latin typeface="Calibri" panose="020F0502020204030204" pitchFamily="34" charset="0"/>
                <a:cs typeface="Calibri" panose="020F0502020204030204" pitchFamily="34" charset="0"/>
              </a:rPr>
              <a:t>,</a:t>
            </a:r>
            <a:r>
              <a:rPr lang="en-GB" sz="2000" spc="2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Redis, ...)</a:t>
            </a:r>
            <a:endParaRPr lang="en-GB" sz="2000" dirty="0">
              <a:latin typeface="Calibri" panose="020F0502020204030204" pitchFamily="34" charset="0"/>
              <a:cs typeface="Calibri" panose="020F0502020204030204" pitchFamily="34" charset="0"/>
            </a:endParaRP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Graph</a:t>
            </a:r>
            <a:r>
              <a:rPr lang="en-GB" sz="2000" spc="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databases</a:t>
            </a:r>
            <a:r>
              <a:rPr lang="en-GB" sz="2000"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(Neo4j,</a:t>
            </a:r>
            <a:r>
              <a:rPr lang="en-GB" sz="2000" spc="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a:t>
            </a:r>
            <a:endParaRPr lang="en-GB" sz="2000" dirty="0">
              <a:latin typeface="Calibri" panose="020F0502020204030204" pitchFamily="34" charset="0"/>
              <a:cs typeface="Calibri" panose="020F0502020204030204" pitchFamily="34" charset="0"/>
            </a:endParaRPr>
          </a:p>
          <a:p>
            <a:pPr marL="1064259" lvl="2" indent="-285750">
              <a:spcBef>
                <a:spcPts val="600"/>
              </a:spcBef>
              <a:spcAft>
                <a:spcPts val="600"/>
              </a:spcAft>
              <a:buFont typeface="Wingdings" panose="05000000000000000000" pitchFamily="2" charset="2"/>
              <a:buChar char="ü"/>
              <a:tabLst>
                <a:tab pos="970280" algn="l"/>
              </a:tabLst>
            </a:pPr>
            <a:r>
              <a:rPr lang="en-GB" sz="2000" spc="-5" dirty="0">
                <a:latin typeface="Calibri" panose="020F0502020204030204" pitchFamily="34" charset="0"/>
                <a:cs typeface="Calibri" panose="020F0502020204030204" pitchFamily="34" charset="0"/>
              </a:rPr>
              <a:t>XML databases</a:t>
            </a:r>
            <a:r>
              <a:rPr lang="en-GB" sz="2000" spc="15" dirty="0">
                <a:latin typeface="Calibri" panose="020F0502020204030204" pitchFamily="34" charset="0"/>
                <a:cs typeface="Calibri" panose="020F0502020204030204" pitchFamily="34" charset="0"/>
              </a:rPr>
              <a:t> </a:t>
            </a:r>
            <a:r>
              <a:rPr lang="en-GB" sz="2000" spc="-5" dirty="0">
                <a:latin typeface="Calibri" panose="020F0502020204030204" pitchFamily="34" charset="0"/>
                <a:cs typeface="Calibri" panose="020F0502020204030204" pitchFamily="34" charset="0"/>
              </a:rPr>
              <a:t>(</a:t>
            </a:r>
            <a:r>
              <a:rPr lang="en-GB" sz="2000" spc="-5" dirty="0" err="1">
                <a:latin typeface="Calibri" panose="020F0502020204030204" pitchFamily="34" charset="0"/>
                <a:cs typeface="Calibri" panose="020F0502020204030204" pitchFamily="34" charset="0"/>
              </a:rPr>
              <a:t>Tamino</a:t>
            </a:r>
            <a:r>
              <a:rPr lang="en-GB" sz="2000" spc="-5" dirty="0">
                <a:latin typeface="Calibri" panose="020F0502020204030204" pitchFamily="34" charset="0"/>
                <a:cs typeface="Calibri" panose="020F0502020204030204" pitchFamily="34" charset="0"/>
              </a:rPr>
              <a:t>,</a:t>
            </a:r>
            <a:r>
              <a:rPr lang="en-GB" sz="2000" spc="10" dirty="0">
                <a:latin typeface="Calibri" panose="020F0502020204030204" pitchFamily="34" charset="0"/>
                <a:cs typeface="Calibri" panose="020F0502020204030204" pitchFamily="34" charset="0"/>
              </a:rPr>
              <a:t> </a:t>
            </a:r>
            <a:r>
              <a:rPr lang="en-GB" sz="2000" spc="-5" dirty="0" err="1">
                <a:latin typeface="Calibri" panose="020F0502020204030204" pitchFamily="34" charset="0"/>
                <a:cs typeface="Calibri" panose="020F0502020204030204" pitchFamily="34" charset="0"/>
              </a:rPr>
              <a:t>BaseX</a:t>
            </a:r>
            <a:r>
              <a:rPr lang="en-GB" sz="2000" spc="-5" dirty="0">
                <a:latin typeface="Calibri" panose="020F0502020204030204" pitchFamily="34" charset="0"/>
                <a:cs typeface="Calibri" panose="020F0502020204030204" pitchFamily="34" charset="0"/>
              </a:rPr>
              <a:t>, ...)</a:t>
            </a:r>
            <a:endParaRPr lang="en-GB" sz="2000" dirty="0">
              <a:latin typeface="Calibri" panose="020F0502020204030204" pitchFamily="34" charset="0"/>
              <a:cs typeface="Calibri" panose="020F0502020204030204" pitchFamily="34" charset="0"/>
            </a:endParaRPr>
          </a:p>
          <a:p>
            <a:endParaRPr lang="en-GB" sz="2800" dirty="0">
              <a:solidFill>
                <a:srgbClr val="FF0000"/>
              </a:solidFill>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26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latin typeface="Calibri" panose="020F0502020204030204" pitchFamily="34" charset="0"/>
                <a:cs typeface="Calibri" panose="020F0502020204030204" pitchFamily="34" charset="0"/>
              </a:rPr>
              <a:t>Column-Oriented DATABASE</a:t>
            </a:r>
          </a:p>
        </p:txBody>
      </p:sp>
      <p:sp>
        <p:nvSpPr>
          <p:cNvPr id="5" name="TextBox 14"/>
          <p:cNvSpPr txBox="1"/>
          <p:nvPr/>
        </p:nvSpPr>
        <p:spPr>
          <a:xfrm>
            <a:off x="504666" y="1346194"/>
            <a:ext cx="9898753" cy="295465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Inspired by Google BigTable</a:t>
            </a: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Each key is associated with multiple attributes</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Solutions</a:t>
            </a:r>
            <a:r>
              <a:rPr lang="en-US" sz="2400" spc="2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for</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large</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scale</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distributed</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storage </a:t>
            </a:r>
            <a:r>
              <a:rPr lang="en-US" sz="2400" dirty="0">
                <a:latin typeface="Calibri" panose="020F0502020204030204" pitchFamily="34" charset="0"/>
                <a:cs typeface="Calibri" panose="020F0502020204030204" pitchFamily="34" charset="0"/>
              </a:rPr>
              <a:t>systems</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very</a:t>
            </a:r>
            <a:r>
              <a:rPr lang="en-US" sz="2000" spc="-3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large</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"tables"</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billions of</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rows</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millions of</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columns</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petabytes</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data</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across</a:t>
            </a:r>
            <a:r>
              <a:rPr lang="en-US" sz="2000" spc="-5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thousands</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servers</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Hybrid row/column stored</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31128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latin typeface="Calibri" panose="020F0502020204030204" pitchFamily="34" charset="0"/>
                <a:cs typeface="Calibri" panose="020F0502020204030204" pitchFamily="34" charset="0"/>
              </a:rPr>
              <a:t>Column-Oriented DATABASE</a:t>
            </a:r>
          </a:p>
        </p:txBody>
      </p:sp>
      <p:sp>
        <p:nvSpPr>
          <p:cNvPr id="5" name="TextBox 14"/>
          <p:cNvSpPr txBox="1"/>
          <p:nvPr/>
        </p:nvSpPr>
        <p:spPr>
          <a:xfrm>
            <a:off x="504666" y="1346194"/>
            <a:ext cx="9898753" cy="50783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600"/>
              </a:spcBef>
              <a:spcAft>
                <a:spcPts val="600"/>
              </a:spcAft>
              <a:buSzPct val="110416"/>
              <a:tabLst>
                <a:tab pos="354965" algn="l"/>
                <a:tab pos="355600" algn="l"/>
              </a:tabLst>
            </a:pPr>
            <a:r>
              <a:rPr lang="en-US" sz="2400" spc="-5" dirty="0">
                <a:latin typeface="Calibri" panose="020F0502020204030204" pitchFamily="34" charset="0"/>
                <a:cs typeface="Calibri" panose="020F0502020204030204" pitchFamily="34" charset="0"/>
              </a:rPr>
              <a:t>BigTable</a:t>
            </a:r>
            <a:endParaRPr lang="en-US" sz="2400" dirty="0">
              <a:latin typeface="Calibri" panose="020F0502020204030204" pitchFamily="34" charset="0"/>
              <a:cs typeface="Calibri" panose="020F0502020204030204" pitchFamily="34" charset="0"/>
            </a:endParaRP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distributed</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storage</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solution</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structured</a:t>
            </a:r>
            <a:r>
              <a:rPr lang="en-US" sz="2000" spc="-5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data</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used</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by</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Google</a:t>
            </a:r>
          </a:p>
          <a:p>
            <a:pPr marL="12700">
              <a:lnSpc>
                <a:spcPct val="100000"/>
              </a:lnSpc>
              <a:spcBef>
                <a:spcPts val="600"/>
              </a:spcBef>
              <a:spcAft>
                <a:spcPts val="600"/>
              </a:spcAft>
              <a:buSzPct val="110416"/>
              <a:tabLst>
                <a:tab pos="354965" algn="l"/>
                <a:tab pos="355600" algn="l"/>
              </a:tabLst>
            </a:pPr>
            <a:r>
              <a:rPr lang="en-US" sz="2400" spc="-5" dirty="0">
                <a:latin typeface="Calibri" panose="020F0502020204030204" pitchFamily="34" charset="0"/>
                <a:cs typeface="Calibri" panose="020F0502020204030204" pitchFamily="34" charset="0"/>
              </a:rPr>
              <a:t>HBase</a:t>
            </a:r>
            <a:endParaRPr lang="en-US" sz="2400" dirty="0">
              <a:latin typeface="Calibri" panose="020F0502020204030204" pitchFamily="34" charset="0"/>
              <a:cs typeface="Calibri" panose="020F0502020204030204" pitchFamily="34" charset="0"/>
            </a:endParaRP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Distributed</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open</a:t>
            </a:r>
            <a:r>
              <a:rPr lang="en-US" sz="2000" spc="-25"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source</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database</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Linear and modular scalability</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Layered over HDFS (Hadoop Distributed File System)</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Part</a:t>
            </a:r>
            <a:r>
              <a:rPr lang="en-US" sz="2000" spc="-3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Apache</a:t>
            </a:r>
            <a:r>
              <a:rPr lang="en-US" sz="2000" spc="-3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Hadoop</a:t>
            </a:r>
            <a:r>
              <a:rPr lang="en-US" sz="2000" spc="-3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project</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API Support – Thrift, REST</a:t>
            </a:r>
          </a:p>
          <a:p>
            <a:pPr marL="750571" lvl="1" indent="-342900">
              <a:lnSpc>
                <a:spcPct val="100000"/>
              </a:lnSpc>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Input/Output for </a:t>
            </a:r>
            <a:r>
              <a:rPr lang="en-US" sz="2000" i="1" dirty="0">
                <a:solidFill>
                  <a:srgbClr val="FF0000"/>
                </a:solidFill>
                <a:latin typeface="Calibri" panose="020F0502020204030204" pitchFamily="34" charset="0"/>
                <a:cs typeface="Calibri" panose="020F0502020204030204" pitchFamily="34" charset="0"/>
              </a:rPr>
              <a:t>MapReduce</a:t>
            </a:r>
            <a:r>
              <a:rPr lang="en-US" sz="2000" i="1" spc="-60" dirty="0">
                <a:solidFill>
                  <a:srgbClr val="004D94"/>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processing</a:t>
            </a:r>
          </a:p>
          <a:p>
            <a:pPr marL="1064259" lvl="2" indent="-285750">
              <a:lnSpc>
                <a:spcPct val="100000"/>
              </a:lnSpc>
              <a:spcBef>
                <a:spcPts val="600"/>
              </a:spcBef>
              <a:spcAft>
                <a:spcPts val="600"/>
              </a:spcAft>
              <a:buFont typeface="Wingdings" panose="05000000000000000000" pitchFamily="2" charset="2"/>
              <a:buChar char="ü"/>
              <a:tabLst>
                <a:tab pos="970280" algn="l"/>
              </a:tabLst>
            </a:pPr>
            <a:r>
              <a:rPr lang="en-US" i="1" spc="-10" dirty="0">
                <a:solidFill>
                  <a:srgbClr val="FF0000"/>
                </a:solidFill>
                <a:latin typeface="Calibri" panose="020F0502020204030204" pitchFamily="34" charset="0"/>
                <a:cs typeface="Calibri" panose="020F0502020204030204" pitchFamily="34" charset="0"/>
              </a:rPr>
              <a:t>Map</a:t>
            </a:r>
            <a:r>
              <a:rPr lang="en-US" i="1" dirty="0">
                <a:solidFill>
                  <a:srgbClr val="FF0000"/>
                </a:solidFill>
                <a:latin typeface="Calibri" panose="020F0502020204030204" pitchFamily="34" charset="0"/>
                <a:cs typeface="Calibri" panose="020F0502020204030204" pitchFamily="34" charset="0"/>
              </a:rPr>
              <a:t> </a:t>
            </a:r>
            <a:r>
              <a:rPr lang="en-US" i="1" spc="-5" dirty="0">
                <a:solidFill>
                  <a:srgbClr val="FF0000"/>
                </a:solidFill>
                <a:latin typeface="Calibri" panose="020F0502020204030204" pitchFamily="34" charset="0"/>
                <a:cs typeface="Calibri" panose="020F0502020204030204" pitchFamily="34" charset="0"/>
              </a:rPr>
              <a:t>step: </a:t>
            </a:r>
            <a:r>
              <a:rPr lang="en-US" dirty="0">
                <a:latin typeface="Calibri" panose="020F0502020204030204" pitchFamily="34" charset="0"/>
                <a:cs typeface="Calibri" panose="020F0502020204030204" pitchFamily="34" charset="0"/>
              </a:rPr>
              <a:t>master</a:t>
            </a:r>
            <a:r>
              <a:rPr lang="en-US" spc="-4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node</a:t>
            </a:r>
            <a:r>
              <a:rPr lang="en-US" spc="-2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divides</a:t>
            </a:r>
            <a:r>
              <a:rPr lang="en-US" dirty="0">
                <a:latin typeface="Calibri" panose="020F0502020204030204" pitchFamily="34" charset="0"/>
                <a:cs typeface="Calibri" panose="020F0502020204030204" pitchFamily="34" charset="0"/>
              </a:rPr>
              <a:t> problem</a:t>
            </a:r>
            <a:r>
              <a:rPr lang="en-US" spc="-3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into</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subproblems</a:t>
            </a:r>
            <a:r>
              <a:rPr lang="en-US" spc="-4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delegates</a:t>
            </a:r>
            <a:r>
              <a:rPr lang="en-US" spc="-4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them</a:t>
            </a:r>
            <a:r>
              <a:rPr lang="en-US" spc="-2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to</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child</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nodes</a:t>
            </a:r>
          </a:p>
          <a:p>
            <a:pPr marL="1064259" lvl="2" indent="-285750">
              <a:lnSpc>
                <a:spcPct val="100000"/>
              </a:lnSpc>
              <a:spcBef>
                <a:spcPts val="600"/>
              </a:spcBef>
              <a:spcAft>
                <a:spcPts val="600"/>
              </a:spcAft>
              <a:buFont typeface="Wingdings" panose="05000000000000000000" pitchFamily="2" charset="2"/>
              <a:buChar char="ü"/>
              <a:tabLst>
                <a:tab pos="970280" algn="l"/>
              </a:tabLst>
            </a:pPr>
            <a:r>
              <a:rPr lang="en-US" i="1" spc="-5" dirty="0">
                <a:solidFill>
                  <a:srgbClr val="FF0000"/>
                </a:solidFill>
                <a:latin typeface="Calibri" panose="020F0502020204030204" pitchFamily="34" charset="0"/>
                <a:cs typeface="Calibri" panose="020F0502020204030204" pitchFamily="34" charset="0"/>
              </a:rPr>
              <a:t>Reduce</a:t>
            </a:r>
            <a:r>
              <a:rPr lang="en-US" i="1" spc="-10" dirty="0">
                <a:solidFill>
                  <a:srgbClr val="FF0000"/>
                </a:solidFill>
                <a:latin typeface="Calibri" panose="020F0502020204030204" pitchFamily="34" charset="0"/>
                <a:cs typeface="Calibri" panose="020F0502020204030204" pitchFamily="34" charset="0"/>
              </a:rPr>
              <a:t> </a:t>
            </a:r>
            <a:r>
              <a:rPr lang="en-US" i="1" spc="-5" dirty="0">
                <a:solidFill>
                  <a:srgbClr val="FF0000"/>
                </a:solidFill>
                <a:latin typeface="Calibri" panose="020F0502020204030204" pitchFamily="34" charset="0"/>
                <a:cs typeface="Calibri" panose="020F0502020204030204" pitchFamily="34" charset="0"/>
              </a:rPr>
              <a:t>step: </a:t>
            </a:r>
            <a:r>
              <a:rPr lang="en-US" dirty="0">
                <a:latin typeface="Calibri" panose="020F0502020204030204" pitchFamily="34" charset="0"/>
                <a:cs typeface="Calibri" panose="020F0502020204030204" pitchFamily="34" charset="0"/>
              </a:rPr>
              <a:t>master</a:t>
            </a:r>
            <a:r>
              <a:rPr lang="en-US" spc="-5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mode</a:t>
            </a:r>
            <a:r>
              <a:rPr lang="en-US" spc="-2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integrates</a:t>
            </a:r>
            <a:r>
              <a:rPr lang="en-US" spc="-5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solutions</a:t>
            </a:r>
            <a:r>
              <a:rPr lang="en-US" spc="-4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of</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subproblems</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5122" name="Picture 2" descr="Image result for apache hbase">
            <a:extLst>
              <a:ext uri="{FF2B5EF4-FFF2-40B4-BE49-F238E27FC236}">
                <a16:creationId xmlns:a16="http://schemas.microsoft.com/office/drawing/2014/main" id="{388820A5-B314-4023-BD31-1661B2DF9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2072" y="3423092"/>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8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latin typeface="Calibri" panose="020F0502020204030204" pitchFamily="34" charset="0"/>
                <a:cs typeface="Calibri" panose="020F0502020204030204" pitchFamily="34" charset="0"/>
              </a:rPr>
              <a:t>Column-Oriented DATABASE…</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2050" name="Picture 2" descr="Apache HBase Data Model Explanation">
            <a:extLst>
              <a:ext uri="{FF2B5EF4-FFF2-40B4-BE49-F238E27FC236}">
                <a16:creationId xmlns:a16="http://schemas.microsoft.com/office/drawing/2014/main" id="{C42C0FA9-2425-4390-A1B1-50CED6582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26" y="1589087"/>
            <a:ext cx="4505325" cy="2190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7E5F2C-7B4B-4B29-B1A1-297D09F41421}"/>
              </a:ext>
            </a:extLst>
          </p:cNvPr>
          <p:cNvSpPr txBox="1"/>
          <p:nvPr/>
        </p:nvSpPr>
        <p:spPr>
          <a:xfrm>
            <a:off x="504666" y="1137155"/>
            <a:ext cx="5348176" cy="400110"/>
          </a:xfrm>
          <a:prstGeom prst="rect">
            <a:avLst/>
          </a:prstGeom>
          <a:noFill/>
        </p:spPr>
        <p:txBody>
          <a:bodyPr wrap="square">
            <a:spAutoFit/>
          </a:bodyPr>
          <a:lstStyle/>
          <a:p>
            <a:r>
              <a:rPr lang="en-US" sz="2000" spc="-5" dirty="0">
                <a:latin typeface="Calibri" panose="020F0502020204030204" pitchFamily="34" charset="0"/>
                <a:cs typeface="Calibri" panose="020F0502020204030204" pitchFamily="34" charset="0"/>
              </a:rPr>
              <a:t>Apache HBase Example</a:t>
            </a:r>
            <a:endParaRPr lang="en-GB" dirty="0"/>
          </a:p>
        </p:txBody>
      </p:sp>
      <p:pic>
        <p:nvPicPr>
          <p:cNvPr id="6" name="Picture 5">
            <a:extLst>
              <a:ext uri="{FF2B5EF4-FFF2-40B4-BE49-F238E27FC236}">
                <a16:creationId xmlns:a16="http://schemas.microsoft.com/office/drawing/2014/main" id="{E3026EAA-1358-4C52-9637-7D39D274E3CA}"/>
              </a:ext>
            </a:extLst>
          </p:cNvPr>
          <p:cNvPicPr>
            <a:picLocks noChangeAspect="1"/>
          </p:cNvPicPr>
          <p:nvPr/>
        </p:nvPicPr>
        <p:blipFill rotWithShape="1">
          <a:blip r:embed="rId4"/>
          <a:srcRect l="2230" t="8277" r="1902" b="1859"/>
          <a:stretch/>
        </p:blipFill>
        <p:spPr>
          <a:xfrm>
            <a:off x="4249958" y="4027502"/>
            <a:ext cx="6192000" cy="2736000"/>
          </a:xfrm>
          <a:prstGeom prst="rect">
            <a:avLst/>
          </a:prstGeom>
        </p:spPr>
      </p:pic>
      <p:pic>
        <p:nvPicPr>
          <p:cNvPr id="10" name="Picture 2" descr="Image result for apache hbase">
            <a:extLst>
              <a:ext uri="{FF2B5EF4-FFF2-40B4-BE49-F238E27FC236}">
                <a16:creationId xmlns:a16="http://schemas.microsoft.com/office/drawing/2014/main" id="{EB8B2C61-A84A-4206-8408-048B708B5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947" y="865187"/>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9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Key/Value Database</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6" name="TextBox 14">
            <a:extLst>
              <a:ext uri="{FF2B5EF4-FFF2-40B4-BE49-F238E27FC236}">
                <a16:creationId xmlns:a16="http://schemas.microsoft.com/office/drawing/2014/main" id="{8FB26AA0-7481-4CEA-A66B-CA38D4765BCA}"/>
              </a:ext>
            </a:extLst>
          </p:cNvPr>
          <p:cNvSpPr txBox="1"/>
          <p:nvPr/>
        </p:nvSpPr>
        <p:spPr>
          <a:xfrm>
            <a:off x="504666" y="1346194"/>
            <a:ext cx="9898753" cy="393954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4965" marR="81915" indent="-342900">
              <a:lnSpc>
                <a:spcPct val="100000"/>
              </a:lnSpc>
              <a:spcBef>
                <a:spcPts val="600"/>
              </a:spcBef>
              <a:spcAft>
                <a:spcPts val="600"/>
              </a:spcAft>
              <a:buClr>
                <a:schemeClr val="tx1"/>
              </a:buClr>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Inspired Amazon’s Dynamo DB and distributed hash tables</a:t>
            </a:r>
          </a:p>
          <a:p>
            <a:pPr marL="354965" marR="81915" indent="-342900">
              <a:lnSpc>
                <a:spcPct val="100000"/>
              </a:lnSpc>
              <a:spcBef>
                <a:spcPts val="600"/>
              </a:spcBef>
              <a:spcAft>
                <a:spcPts val="600"/>
              </a:spcAft>
              <a:buClr>
                <a:schemeClr val="tx1"/>
              </a:buClr>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Data is maintained as a global collection of key/value pairs</a:t>
            </a:r>
          </a:p>
          <a:p>
            <a:pPr marL="354965" marR="81915" indent="-342900">
              <a:lnSpc>
                <a:spcPct val="100000"/>
              </a:lnSpc>
              <a:spcBef>
                <a:spcPts val="600"/>
              </a:spcBef>
              <a:spcAft>
                <a:spcPts val="600"/>
              </a:spcAft>
              <a:buClr>
                <a:schemeClr val="tx1"/>
              </a:buClr>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Ability to handle massive data loads</a:t>
            </a:r>
          </a:p>
          <a:p>
            <a:pPr marL="354965" marR="81915" indent="-342900">
              <a:lnSpc>
                <a:spcPct val="100000"/>
              </a:lnSpc>
              <a:spcBef>
                <a:spcPts val="600"/>
              </a:spcBef>
              <a:spcAft>
                <a:spcPts val="600"/>
              </a:spcAft>
              <a:buClr>
                <a:schemeClr val="tx1"/>
              </a:buClr>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a:p>
            <a:pPr marL="354965" marR="81915" indent="-342900">
              <a:lnSpc>
                <a:spcPct val="100000"/>
              </a:lnSpc>
              <a:spcBef>
                <a:spcPts val="600"/>
              </a:spcBef>
              <a:spcAft>
                <a:spcPts val="600"/>
              </a:spcAft>
              <a:buClr>
                <a:schemeClr val="tx1"/>
              </a:buClr>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Type of Key/Value Databases</a:t>
            </a:r>
          </a:p>
          <a:p>
            <a:pPr marL="1064259" lvl="2"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In memory (e.g. Memcached)</a:t>
            </a:r>
          </a:p>
          <a:p>
            <a:pPr marL="1064259" lvl="2"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On Disk (e.g. Redis, </a:t>
            </a:r>
            <a:r>
              <a:rPr lang="en-US" sz="2000" spc="-5" dirty="0" err="1">
                <a:latin typeface="Calibri" panose="020F0502020204030204" pitchFamily="34" charset="0"/>
                <a:cs typeface="Calibri" panose="020F0502020204030204" pitchFamily="34" charset="0"/>
              </a:rPr>
              <a:t>SimpleDB</a:t>
            </a:r>
            <a:r>
              <a:rPr lang="en-US" sz="2000" spc="-5" dirty="0">
                <a:latin typeface="Calibri" panose="020F0502020204030204" pitchFamily="34" charset="0"/>
                <a:cs typeface="Calibri" panose="020F0502020204030204" pitchFamily="34" charset="0"/>
              </a:rPr>
              <a:t>)</a:t>
            </a:r>
          </a:p>
          <a:p>
            <a:pPr marL="1064259" lvl="2"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Eventually Consistent (e.g. Dynamo, Voldemort)</a:t>
            </a:r>
            <a:endParaRPr lang="en-US" sz="1400" dirty="0">
              <a:latin typeface="Calibri" panose="020F0502020204030204" pitchFamily="34" charset="0"/>
              <a:cs typeface="Calibri" panose="020F0502020204030204" pitchFamily="34" charset="0"/>
            </a:endParaRPr>
          </a:p>
        </p:txBody>
      </p:sp>
      <p:pic>
        <p:nvPicPr>
          <p:cNvPr id="6146" name="Picture 2" descr="Image result for dynamo db">
            <a:extLst>
              <a:ext uri="{FF2B5EF4-FFF2-40B4-BE49-F238E27FC236}">
                <a16:creationId xmlns:a16="http://schemas.microsoft.com/office/drawing/2014/main" id="{6CCAF71D-05A6-4348-91B2-5529E96A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651" y="3598979"/>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5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Key/Value Database…</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6" name="TextBox 14">
            <a:extLst>
              <a:ext uri="{FF2B5EF4-FFF2-40B4-BE49-F238E27FC236}">
                <a16:creationId xmlns:a16="http://schemas.microsoft.com/office/drawing/2014/main" id="{8FB26AA0-7481-4CEA-A66B-CA38D4765BCA}"/>
              </a:ext>
            </a:extLst>
          </p:cNvPr>
          <p:cNvSpPr txBox="1"/>
          <p:nvPr/>
        </p:nvSpPr>
        <p:spPr>
          <a:xfrm>
            <a:off x="504666" y="1346194"/>
            <a:ext cx="9898753" cy="50783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35891">
              <a:spcBef>
                <a:spcPts val="600"/>
              </a:spcBef>
              <a:spcAft>
                <a:spcPts val="600"/>
              </a:spcAft>
              <a:tabLst>
                <a:tab pos="970280" algn="l"/>
              </a:tabLst>
            </a:pPr>
            <a:r>
              <a:rPr lang="en-US" sz="2400" spc="-5" dirty="0">
                <a:solidFill>
                  <a:srgbClr val="FF0000"/>
                </a:solidFill>
                <a:latin typeface="Calibri" panose="020F0502020204030204" pitchFamily="34" charset="0"/>
                <a:cs typeface="Calibri" panose="020F0502020204030204" pitchFamily="34" charset="0"/>
              </a:rPr>
              <a:t>Voldemort – A distributed key/value database</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Created by LinkedIn, now available as open sources</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Inspired by Amazon DynamoDB and written in Java</a:t>
            </a:r>
          </a:p>
          <a:p>
            <a:pPr indent="-135891">
              <a:spcBef>
                <a:spcPts val="600"/>
              </a:spcBef>
              <a:spcAft>
                <a:spcPts val="600"/>
              </a:spcAft>
              <a:tabLst>
                <a:tab pos="970280" algn="l"/>
              </a:tabLst>
            </a:pPr>
            <a:endParaRPr lang="en-US" sz="2000" spc="-5" dirty="0">
              <a:latin typeface="Calibri" panose="020F0502020204030204" pitchFamily="34" charset="0"/>
              <a:cs typeface="Calibri" panose="020F0502020204030204" pitchFamily="34" charset="0"/>
            </a:endParaRPr>
          </a:p>
          <a:p>
            <a:pPr indent="-135891">
              <a:spcBef>
                <a:spcPts val="600"/>
              </a:spcBef>
              <a:spcAft>
                <a:spcPts val="600"/>
              </a:spcAft>
              <a:tabLst>
                <a:tab pos="970280" algn="l"/>
              </a:tabLst>
            </a:pPr>
            <a:r>
              <a:rPr lang="en-US" sz="2000" spc="-5" dirty="0">
                <a:latin typeface="Calibri" panose="020F0502020204030204" pitchFamily="34" charset="0"/>
                <a:cs typeface="Calibri" panose="020F0502020204030204" pitchFamily="34" charset="0"/>
              </a:rPr>
              <a:t>Main Features</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Pluggable Storage</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Pluggable Serialization</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Cluster Rebalancing</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Versioning</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Consistent Hashing</a:t>
            </a:r>
          </a:p>
          <a:p>
            <a:pPr marL="607059" lvl="1" indent="-285750">
              <a:spcBef>
                <a:spcPts val="600"/>
              </a:spcBef>
              <a:spcAft>
                <a:spcPts val="600"/>
              </a:spcAft>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Virtual nodes</a:t>
            </a:r>
            <a:endParaRPr lang="en-US" sz="1400" dirty="0">
              <a:latin typeface="Calibri" panose="020F0502020204030204" pitchFamily="34" charset="0"/>
              <a:cs typeface="Calibri" panose="020F0502020204030204" pitchFamily="34" charset="0"/>
            </a:endParaRPr>
          </a:p>
        </p:txBody>
      </p:sp>
      <p:pic>
        <p:nvPicPr>
          <p:cNvPr id="7170" name="Picture 2">
            <a:extLst>
              <a:ext uri="{FF2B5EF4-FFF2-40B4-BE49-F238E27FC236}">
                <a16:creationId xmlns:a16="http://schemas.microsoft.com/office/drawing/2014/main" id="{03D6D71F-21F5-4AB6-B5A5-7234CE46B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046" y="1383371"/>
            <a:ext cx="8572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35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Week-1: Topics Covered</a:t>
            </a:r>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latin typeface="Calibri" panose="020F0502020204030204" pitchFamily="34" charset="0"/>
                <a:cs typeface="Calibri" panose="020F0502020204030204" pitchFamily="34" charset="0"/>
              </a:rPr>
              <a:t>ISON WITH LAST YEAR</a:t>
            </a:r>
          </a:p>
        </p:txBody>
      </p:sp>
      <p:sp>
        <p:nvSpPr>
          <p:cNvPr id="7" name="Rectangle 6"/>
          <p:cNvSpPr/>
          <p:nvPr/>
        </p:nvSpPr>
        <p:spPr>
          <a:xfrm>
            <a:off x="448785" y="1622009"/>
            <a:ext cx="9794241" cy="4524315"/>
          </a:xfrm>
          <a:prstGeom prst="rect">
            <a:avLst/>
          </a:prstGeom>
        </p:spPr>
        <p:txBody>
          <a:bodyPr wrap="square">
            <a:spAutoFit/>
          </a:bodyPr>
          <a:lstStyle/>
          <a:p>
            <a:pPr marL="457200" lvl="1"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Relational Database Re-cap</a:t>
            </a:r>
          </a:p>
          <a:p>
            <a:pPr marL="457200" lvl="1" indent="-457200">
              <a:buClr>
                <a:schemeClr val="tx1"/>
              </a:buClr>
              <a:buSzPct val="80000"/>
              <a:buFont typeface="Wingdings" panose="05000000000000000000" pitchFamily="2" charset="2"/>
              <a:buChar char="ü"/>
            </a:pPr>
            <a:endParaRPr lang="en-GB" altLang="en-US" sz="2400" dirty="0">
              <a:latin typeface="Calibri" panose="020F0502020204030204" pitchFamily="34" charset="0"/>
              <a:cs typeface="Calibri" panose="020F0502020204030204" pitchFamily="34" charset="0"/>
            </a:endParaRPr>
          </a:p>
          <a:p>
            <a:pPr marL="457200" lvl="1"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NoSQL Database</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Key/Value</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Column-oriented</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Object Database</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Graph Database</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Document stores</a:t>
            </a:r>
          </a:p>
          <a:p>
            <a:pPr marL="457200" lvl="1" indent="-457200">
              <a:buClr>
                <a:schemeClr val="tx1"/>
              </a:buClr>
              <a:buSzPct val="80000"/>
              <a:buFont typeface="Wingdings" panose="05000000000000000000" pitchFamily="2" charset="2"/>
              <a:buChar char="ü"/>
            </a:pPr>
            <a:endParaRPr lang="en-GB" altLang="en-US" sz="2400" dirty="0">
              <a:latin typeface="Calibri" panose="020F0502020204030204" pitchFamily="34" charset="0"/>
              <a:cs typeface="Calibri" panose="020F0502020204030204" pitchFamily="34" charset="0"/>
            </a:endParaRPr>
          </a:p>
          <a:p>
            <a:pPr marL="457200" lvl="1" indent="-457200">
              <a:buClr>
                <a:schemeClr val="tx1"/>
              </a:buClr>
              <a:buSzPct val="80000"/>
              <a:buFont typeface="Wingdings" panose="05000000000000000000" pitchFamily="2" charset="2"/>
              <a:buChar char="ü"/>
            </a:pPr>
            <a:endParaRPr lang="en-GB" altLang="en-US" sz="2400" dirty="0">
              <a:latin typeface="Calibri" panose="020F0502020204030204" pitchFamily="34" charset="0"/>
              <a:cs typeface="Calibri" panose="020F0502020204030204" pitchFamily="34" charset="0"/>
            </a:endParaRPr>
          </a:p>
          <a:p>
            <a:pPr marL="457200" lvl="1" indent="-457200">
              <a:buClr>
                <a:schemeClr val="tx1"/>
              </a:buClr>
              <a:buSzPct val="80000"/>
              <a:buFont typeface="Wingdings" panose="05000000000000000000" pitchFamily="2" charset="2"/>
              <a:buChar char="ü"/>
            </a:pPr>
            <a:endParaRPr lang="en-GB" altLang="en-US" sz="2400" dirty="0">
              <a:latin typeface="Calibri" panose="020F0502020204030204" pitchFamily="34" charset="0"/>
              <a:cs typeface="Calibri" panose="020F0502020204030204" pitchFamily="34" charset="0"/>
            </a:endParaRPr>
          </a:p>
          <a:p>
            <a:pPr marL="0" lvl="1" algn="ctr">
              <a:buClr>
                <a:schemeClr val="tx1"/>
              </a:buClr>
              <a:buSzPct val="80000"/>
            </a:pPr>
            <a:r>
              <a:rPr lang="en-GB" altLang="en-US" sz="2400" dirty="0">
                <a:solidFill>
                  <a:srgbClr val="FF0000"/>
                </a:solidFill>
                <a:latin typeface="Calibri" panose="020F0502020204030204" pitchFamily="34" charset="0"/>
                <a:cs typeface="Calibri" panose="020F0502020204030204" pitchFamily="34" charset="0"/>
              </a:rPr>
              <a:t>Databases are used almost everywhere in our lives. </a:t>
            </a:r>
          </a:p>
        </p:txBody>
      </p:sp>
    </p:spTree>
    <p:extLst>
      <p:ext uri="{BB962C8B-B14F-4D97-AF65-F5344CB8AC3E}">
        <p14:creationId xmlns:p14="http://schemas.microsoft.com/office/powerpoint/2010/main" val="147927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B0F0"/>
                </a:solidFill>
                <a:latin typeface="Calibri" panose="020F0502020204030204" pitchFamily="34" charset="0"/>
                <a:cs typeface="Calibri" panose="020F0502020204030204" pitchFamily="34" charset="0"/>
              </a:rPr>
              <a:t>Object Databases (ODBMS)</a:t>
            </a:r>
            <a:endParaRPr lang="en-GB" dirty="0">
              <a:solidFill>
                <a:srgbClr val="00B0F0"/>
              </a:solidFill>
              <a:latin typeface="Calibri" panose="020F0502020204030204" pitchFamily="34" charset="0"/>
              <a:cs typeface="Calibri" panose="020F0502020204030204" pitchFamily="34" charset="0"/>
            </a:endParaRPr>
          </a:p>
        </p:txBody>
      </p:sp>
      <p:sp>
        <p:nvSpPr>
          <p:cNvPr id="5" name="TextBox 14"/>
          <p:cNvSpPr txBox="1"/>
          <p:nvPr/>
        </p:nvSpPr>
        <p:spPr>
          <a:xfrm>
            <a:off x="504666" y="1346194"/>
            <a:ext cx="9898753" cy="533479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81915">
              <a:lnSpc>
                <a:spcPct val="100000"/>
              </a:lnSpc>
              <a:spcBef>
                <a:spcPts val="785"/>
              </a:spcBef>
              <a:buClr>
                <a:srgbClr val="FF5000"/>
              </a:buClr>
              <a:buSzPct val="110416"/>
              <a:tabLst>
                <a:tab pos="354965" algn="l"/>
                <a:tab pos="355600" algn="l"/>
              </a:tabLst>
            </a:pPr>
            <a:r>
              <a:rPr lang="en-US" sz="2400" spc="-5" dirty="0">
                <a:latin typeface="Calibri" panose="020F0502020204030204" pitchFamily="34" charset="0"/>
                <a:cs typeface="Calibri" panose="020F0502020204030204" pitchFamily="34" charset="0"/>
              </a:rPr>
              <a:t>ODBMS combines</a:t>
            </a:r>
            <a:r>
              <a:rPr lang="en-US" sz="2400" spc="15"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a:t>
            </a:r>
            <a:r>
              <a:rPr lang="en-US" sz="2400" spc="5"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features</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of</a:t>
            </a:r>
          </a:p>
          <a:p>
            <a:pPr marL="607059" marR="81915" lvl="1" indent="-285750">
              <a:spcBef>
                <a:spcPts val="785"/>
              </a:spcBef>
              <a:buSzPct val="110416"/>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Object-oriented language</a:t>
            </a:r>
          </a:p>
          <a:p>
            <a:pPr marL="607059" marR="81915" lvl="1" indent="-285750">
              <a:spcBef>
                <a:spcPts val="785"/>
              </a:spcBef>
              <a:buSzPct val="110416"/>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DBMS</a:t>
            </a:r>
          </a:p>
          <a:p>
            <a:pPr>
              <a:spcBef>
                <a:spcPts val="210"/>
              </a:spcBef>
              <a:buClr>
                <a:srgbClr val="8E8E8E"/>
              </a:buClr>
              <a:buSzPct val="80000"/>
              <a:tabLst>
                <a:tab pos="654050" algn="l"/>
                <a:tab pos="654685" algn="l"/>
              </a:tabLst>
            </a:pPr>
            <a:endParaRPr lang="en-US" sz="2400" dirty="0">
              <a:latin typeface="Calibri" panose="020F0502020204030204" pitchFamily="34" charset="0"/>
              <a:cs typeface="Calibri" panose="020F0502020204030204" pitchFamily="34" charset="0"/>
            </a:endParaRPr>
          </a:p>
          <a:p>
            <a:pPr>
              <a:spcBef>
                <a:spcPts val="210"/>
              </a:spcBef>
              <a:buClr>
                <a:srgbClr val="8E8E8E"/>
              </a:buClr>
              <a:buSzPct val="80000"/>
              <a:tabLst>
                <a:tab pos="654050" algn="l"/>
                <a:tab pos="654685" algn="l"/>
              </a:tabLst>
            </a:pPr>
            <a:r>
              <a:rPr lang="en-US" sz="2400" dirty="0">
                <a:latin typeface="Calibri" panose="020F0502020204030204" pitchFamily="34" charset="0"/>
                <a:cs typeface="Calibri" panose="020F0502020204030204" pitchFamily="34" charset="0"/>
              </a:rPr>
              <a:t>ODBMS </a:t>
            </a:r>
            <a:r>
              <a:rPr lang="en-US" sz="2400" spc="-5" dirty="0">
                <a:latin typeface="Calibri" panose="020F0502020204030204" pitchFamily="34" charset="0"/>
                <a:cs typeface="Calibri" panose="020F0502020204030204" pitchFamily="34" charset="0"/>
              </a:rPr>
              <a:t>use </a:t>
            </a:r>
            <a:r>
              <a:rPr lang="en-US" sz="2400" dirty="0">
                <a:latin typeface="Calibri" panose="020F0502020204030204" pitchFamily="34" charset="0"/>
                <a:cs typeface="Calibri" panose="020F0502020204030204" pitchFamily="34" charset="0"/>
              </a:rPr>
              <a:t>the </a:t>
            </a:r>
            <a:r>
              <a:rPr lang="en-US" sz="2400" spc="-5" dirty="0">
                <a:latin typeface="Calibri" panose="020F0502020204030204" pitchFamily="34" charset="0"/>
                <a:cs typeface="Calibri" panose="020F0502020204030204" pitchFamily="34" charset="0"/>
              </a:rPr>
              <a:t>same data model as </a:t>
            </a:r>
            <a:r>
              <a:rPr lang="en-US" sz="2400" dirty="0">
                <a:latin typeface="Calibri" panose="020F0502020204030204" pitchFamily="34" charset="0"/>
                <a:cs typeface="Calibri" panose="020F0502020204030204" pitchFamily="34" charset="0"/>
              </a:rPr>
              <a:t>object-oriented </a:t>
            </a:r>
            <a:r>
              <a:rPr lang="en-US" sz="2400" spc="-65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programming</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languages</a:t>
            </a:r>
            <a:endParaRPr lang="en-US" sz="2400" dirty="0">
              <a:latin typeface="Calibri" panose="020F0502020204030204" pitchFamily="34" charset="0"/>
              <a:cs typeface="Calibri" panose="020F0502020204030204" pitchFamily="34" charset="0"/>
            </a:endParaRPr>
          </a:p>
          <a:p>
            <a:pPr>
              <a:spcBef>
                <a:spcPts val="210"/>
              </a:spcBef>
              <a:buClr>
                <a:srgbClr val="8E8E8E"/>
              </a:buClr>
              <a:buSzPct val="80000"/>
              <a:tabLst>
                <a:tab pos="654050" algn="l"/>
                <a:tab pos="654685" algn="l"/>
              </a:tabLst>
            </a:pPr>
            <a:endParaRPr lang="en-US" sz="2400" dirty="0">
              <a:latin typeface="Calibri" panose="020F0502020204030204" pitchFamily="34" charset="0"/>
              <a:cs typeface="Calibri" panose="020F0502020204030204" pitchFamily="34" charset="0"/>
            </a:endParaRPr>
          </a:p>
          <a:p>
            <a:pPr>
              <a:spcBef>
                <a:spcPts val="210"/>
              </a:spcBef>
              <a:buClr>
                <a:srgbClr val="8E8E8E"/>
              </a:buClr>
              <a:buSzPct val="80000"/>
              <a:tabLst>
                <a:tab pos="654050" algn="l"/>
                <a:tab pos="654685" algn="l"/>
              </a:tabLst>
            </a:pPr>
            <a:r>
              <a:rPr lang="en-US" sz="2400" dirty="0">
                <a:latin typeface="Calibri" panose="020F0502020204030204" pitchFamily="34" charset="0"/>
                <a:cs typeface="Calibri" panose="020F0502020204030204" pitchFamily="34" charset="0"/>
              </a:rPr>
              <a:t>ODBMS treat</a:t>
            </a:r>
            <a:r>
              <a:rPr lang="en-US" sz="2400" spc="-45" dirty="0">
                <a:latin typeface="Calibri" panose="020F0502020204030204" pitchFamily="34" charset="0"/>
                <a:cs typeface="Calibri" panose="020F0502020204030204" pitchFamily="34" charset="0"/>
              </a:rPr>
              <a:t> </a:t>
            </a:r>
            <a:r>
              <a:rPr lang="en-US" sz="2400" i="1" dirty="0">
                <a:solidFill>
                  <a:srgbClr val="004D94"/>
                </a:solidFill>
                <a:latin typeface="Calibri" panose="020F0502020204030204" pitchFamily="34" charset="0"/>
                <a:cs typeface="Calibri" panose="020F0502020204030204" pitchFamily="34" charset="0"/>
              </a:rPr>
              <a:t>data</a:t>
            </a:r>
            <a:r>
              <a:rPr lang="en-US" sz="2400" i="1" spc="-25" dirty="0">
                <a:solidFill>
                  <a:srgbClr val="004D94"/>
                </a:solidFill>
                <a:latin typeface="Calibri" panose="020F0502020204030204" pitchFamily="34" charset="0"/>
                <a:cs typeface="Calibri" panose="020F0502020204030204" pitchFamily="34" charset="0"/>
              </a:rPr>
              <a:t> </a:t>
            </a:r>
            <a:r>
              <a:rPr lang="en-US" sz="2400" i="1" dirty="0">
                <a:solidFill>
                  <a:srgbClr val="004D94"/>
                </a:solidFill>
                <a:latin typeface="Calibri" panose="020F0502020204030204" pitchFamily="34" charset="0"/>
                <a:cs typeface="Calibri" panose="020F0502020204030204" pitchFamily="34" charset="0"/>
              </a:rPr>
              <a:t>as</a:t>
            </a:r>
            <a:r>
              <a:rPr lang="en-US" sz="2400" i="1" spc="-25" dirty="0">
                <a:solidFill>
                  <a:srgbClr val="004D94"/>
                </a:solidFill>
                <a:latin typeface="Calibri" panose="020F0502020204030204" pitchFamily="34" charset="0"/>
                <a:cs typeface="Calibri" panose="020F0502020204030204" pitchFamily="34" charset="0"/>
              </a:rPr>
              <a:t> </a:t>
            </a:r>
            <a:r>
              <a:rPr lang="en-US" sz="2400" i="1" dirty="0">
                <a:solidFill>
                  <a:srgbClr val="004D94"/>
                </a:solidFill>
                <a:latin typeface="Calibri" panose="020F0502020204030204" pitchFamily="34" charset="0"/>
                <a:cs typeface="Calibri" panose="020F0502020204030204" pitchFamily="34" charset="0"/>
              </a:rPr>
              <a:t>objects</a:t>
            </a:r>
            <a:endParaRPr lang="en-US" sz="2400" dirty="0">
              <a:latin typeface="Calibri" panose="020F0502020204030204" pitchFamily="34" charset="0"/>
              <a:cs typeface="Calibri" panose="020F0502020204030204" pitchFamily="34" charset="0"/>
            </a:endParaRPr>
          </a:p>
          <a:p>
            <a:pPr marL="607059" lvl="1" indent="-285750">
              <a:spcBef>
                <a:spcPts val="355"/>
              </a:spcBef>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Object</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identity</a:t>
            </a:r>
            <a:endParaRPr lang="en-US" sz="2000" dirty="0">
              <a:latin typeface="Calibri" panose="020F0502020204030204" pitchFamily="34" charset="0"/>
              <a:cs typeface="Calibri" panose="020F0502020204030204" pitchFamily="34" charset="0"/>
            </a:endParaRPr>
          </a:p>
          <a:p>
            <a:pPr marL="607059" lvl="1" indent="-285750">
              <a:spcBef>
                <a:spcPts val="480"/>
              </a:spcBef>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Attributes</a:t>
            </a:r>
            <a:r>
              <a:rPr lang="en-US" sz="2000"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and</a:t>
            </a:r>
            <a:r>
              <a:rPr lang="en-US" sz="2000"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methods</a:t>
            </a:r>
            <a:endParaRPr lang="en-US" sz="2000" dirty="0">
              <a:latin typeface="Calibri" panose="020F0502020204030204" pitchFamily="34" charset="0"/>
              <a:cs typeface="Calibri" panose="020F0502020204030204" pitchFamily="34" charset="0"/>
            </a:endParaRPr>
          </a:p>
          <a:p>
            <a:pPr marL="607059" lvl="1" indent="-285750">
              <a:spcBef>
                <a:spcPts val="480"/>
              </a:spcBef>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Relationships</a:t>
            </a:r>
            <a:r>
              <a:rPr lang="en-US" sz="2000" spc="-2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between</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objects</a:t>
            </a:r>
          </a:p>
          <a:p>
            <a:pPr marL="607059" lvl="1" indent="-285750">
              <a:spcBef>
                <a:spcPts val="480"/>
              </a:spcBef>
              <a:buFont typeface="Wingdings" panose="05000000000000000000" pitchFamily="2" charset="2"/>
              <a:buChar char="ü"/>
              <a:tabLst>
                <a:tab pos="970280" algn="l"/>
              </a:tabLst>
            </a:pPr>
            <a:r>
              <a:rPr lang="en-US" sz="2000" i="1" dirty="0">
                <a:latin typeface="Calibri" panose="020F0502020204030204" pitchFamily="34" charset="0"/>
                <a:cs typeface="Calibri" panose="020F0502020204030204" pitchFamily="34" charset="0"/>
              </a:rPr>
              <a:t>Extensible</a:t>
            </a:r>
            <a:r>
              <a:rPr lang="en-US" sz="2000" i="1" spc="-35"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type</a:t>
            </a:r>
            <a:r>
              <a:rPr lang="en-US" sz="2000" i="1" spc="-35"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hierarchy</a:t>
            </a:r>
          </a:p>
          <a:p>
            <a:pPr marL="607059" lvl="1" indent="-285750">
              <a:spcBef>
                <a:spcPts val="480"/>
              </a:spcBef>
              <a:buFont typeface="Wingdings" panose="05000000000000000000" pitchFamily="2" charset="2"/>
              <a:buChar char="ü"/>
              <a:tabLst>
                <a:tab pos="970280" algn="l"/>
              </a:tabLst>
            </a:pPr>
            <a:r>
              <a:rPr lang="en-US" sz="2000" spc="-5" dirty="0">
                <a:latin typeface="Calibri" panose="020F0502020204030204" pitchFamily="34" charset="0"/>
                <a:cs typeface="Calibri" panose="020F0502020204030204" pitchFamily="34" charset="0"/>
              </a:rPr>
              <a:t>Inheritance,</a:t>
            </a:r>
            <a:r>
              <a:rPr lang="en-US" sz="200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overloading and</a:t>
            </a:r>
            <a:r>
              <a:rPr lang="en-US" sz="200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overriding</a:t>
            </a:r>
            <a:r>
              <a:rPr lang="en-US" sz="2000"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well</a:t>
            </a:r>
            <a:r>
              <a:rPr lang="en-US" sz="2000"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customised</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types</a:t>
            </a:r>
          </a:p>
          <a:p>
            <a:pPr marL="607059" lvl="1" indent="-285750">
              <a:spcBef>
                <a:spcPts val="480"/>
              </a:spcBef>
              <a:buFont typeface="Wingdings" panose="05000000000000000000" pitchFamily="2" charset="2"/>
              <a:buChar char="ü"/>
              <a:tabLst>
                <a:tab pos="970280" algn="l"/>
              </a:tabLst>
            </a:pPr>
            <a:r>
              <a:rPr lang="en-US" sz="2000" i="1" dirty="0">
                <a:latin typeface="Calibri" panose="020F0502020204030204" pitchFamily="34" charset="0"/>
                <a:cs typeface="Calibri" panose="020F0502020204030204" pitchFamily="34" charset="0"/>
              </a:rPr>
              <a:t>Declarative</a:t>
            </a:r>
            <a:r>
              <a:rPr lang="en-US" sz="2000" i="1" spc="-5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query</a:t>
            </a:r>
            <a:r>
              <a:rPr lang="en-US" sz="2000" i="1" spc="-35"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language</a:t>
            </a:r>
            <a:endParaRPr lang="en-US" sz="2000" dirty="0">
              <a:latin typeface="Calibri" panose="020F0502020204030204" pitchFamily="34" charset="0"/>
              <a:cs typeface="Calibri" panose="020F0502020204030204" pitchFamily="34" charset="0"/>
            </a:endParaRPr>
          </a:p>
          <a:p>
            <a:pPr marL="355600" indent="-342900">
              <a:lnSpc>
                <a:spcPct val="100000"/>
              </a:lnSpc>
              <a:spcBef>
                <a:spcPts val="345"/>
              </a:spcBef>
              <a:buClr>
                <a:srgbClr val="FF5000"/>
              </a:buClr>
              <a:buSzPct val="110416"/>
              <a:buFont typeface="Wingdings" panose="05000000000000000000" pitchFamily="2" charset="2"/>
              <a:buChar char="ü"/>
              <a:tabLst>
                <a:tab pos="354965" algn="l"/>
                <a:tab pos="355600" algn="l"/>
              </a:tabLst>
            </a:pPr>
            <a:endParaRPr lang="en-US" sz="1400"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7219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504666" y="1346194"/>
            <a:ext cx="9898753" cy="366254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ODBMS also</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implement</a:t>
            </a:r>
            <a:r>
              <a:rPr lang="en-US" sz="2400" spc="2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versioning</a:t>
            </a:r>
            <a:r>
              <a:rPr lang="en-US" sz="2400" spc="3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mechanism</a:t>
            </a:r>
            <a:endParaRPr lang="en-US" sz="2400" dirty="0">
              <a:latin typeface="Calibri" panose="020F0502020204030204" pitchFamily="34" charset="0"/>
              <a:cs typeface="Calibri" panose="020F0502020204030204" pitchFamily="34" charset="0"/>
            </a:endParaRPr>
          </a:p>
          <a:p>
            <a:pPr marL="354965" marR="243204"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dirty="0">
                <a:latin typeface="Calibri" panose="020F0502020204030204" pitchFamily="34" charset="0"/>
                <a:cs typeface="Calibri" panose="020F0502020204030204" pitchFamily="34" charset="0"/>
              </a:rPr>
              <a:t>Operations are performed by using a navigational  interface rather than a declarative interface</a:t>
            </a:r>
            <a:endParaRPr lang="en-US" sz="2000" dirty="0">
              <a:latin typeface="Calibri" panose="020F0502020204030204" pitchFamily="34" charset="0"/>
              <a:cs typeface="Calibri" panose="020F0502020204030204" pitchFamily="34" charset="0"/>
            </a:endParaRPr>
          </a:p>
          <a:p>
            <a:pPr marL="354965" marR="508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dirty="0">
                <a:latin typeface="Calibri" panose="020F0502020204030204" pitchFamily="34" charset="0"/>
                <a:cs typeface="Calibri" panose="020F0502020204030204" pitchFamily="34" charset="0"/>
              </a:rPr>
              <a:t>In </a:t>
            </a:r>
            <a:r>
              <a:rPr lang="en-US" sz="2400" spc="-5" dirty="0">
                <a:latin typeface="Calibri" panose="020F0502020204030204" pitchFamily="34" charset="0"/>
                <a:cs typeface="Calibri" panose="020F0502020204030204" pitchFamily="34" charset="0"/>
              </a:rPr>
              <a:t>addition,</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an</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object</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query</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language</a:t>
            </a:r>
            <a:r>
              <a:rPr lang="en-US" sz="2400" spc="45"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(OQL)</a:t>
            </a:r>
            <a:r>
              <a:rPr lang="en-US" sz="2400" spc="-2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can</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be</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used </a:t>
            </a:r>
            <a:r>
              <a:rPr lang="en-US" sz="2400" spc="-655"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to </a:t>
            </a:r>
            <a:r>
              <a:rPr lang="en-US" sz="2400" spc="-5" dirty="0">
                <a:latin typeface="Calibri" panose="020F0502020204030204" pitchFamily="34" charset="0"/>
                <a:cs typeface="Calibri" panose="020F0502020204030204" pitchFamily="34" charset="0"/>
              </a:rPr>
              <a:t>retrieve</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objects</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in</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declarative</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way</a:t>
            </a:r>
            <a:endParaRPr lang="en-US" sz="2000" dirty="0">
              <a:latin typeface="Calibri" panose="020F0502020204030204" pitchFamily="34" charset="0"/>
              <a:cs typeface="Calibri" panose="020F0502020204030204" pitchFamily="34" charset="0"/>
            </a:endParaRP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dirty="0">
                <a:latin typeface="Calibri" panose="020F0502020204030204" pitchFamily="34" charset="0"/>
                <a:cs typeface="Calibri" panose="020F0502020204030204" pitchFamily="34" charset="0"/>
              </a:rPr>
              <a:t>Faster</a:t>
            </a:r>
            <a:r>
              <a:rPr lang="en-US" sz="2400" spc="-5" dirty="0">
                <a:latin typeface="Calibri" panose="020F0502020204030204" pitchFamily="34" charset="0"/>
                <a:cs typeface="Calibri" panose="020F0502020204030204" pitchFamily="34" charset="0"/>
              </a:rPr>
              <a:t> access</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than</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RDBMS</a:t>
            </a:r>
            <a:r>
              <a:rPr lang="en-US" sz="2400" spc="1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for</a:t>
            </a:r>
            <a:r>
              <a:rPr lang="en-US" sz="2400" spc="-2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many</a:t>
            </a:r>
            <a:r>
              <a:rPr lang="en-US" sz="2400" dirty="0">
                <a:latin typeface="Calibri" panose="020F0502020204030204" pitchFamily="34" charset="0"/>
                <a:cs typeface="Calibri" panose="020F0502020204030204" pitchFamily="34" charset="0"/>
              </a:rPr>
              <a:t> tasks as no join operations are required</a:t>
            </a:r>
          </a:p>
          <a:p>
            <a:pPr marL="354965" marR="29464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Object</a:t>
            </a:r>
            <a:r>
              <a:rPr lang="en-US" sz="2400" spc="2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databases</a:t>
            </a:r>
            <a:r>
              <a:rPr lang="en-US" sz="2400" spc="2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lack</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a:t>
            </a:r>
            <a:r>
              <a:rPr lang="en-US" sz="2400" spc="2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formal</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mathematical </a:t>
            </a:r>
            <a:r>
              <a:rPr lang="en-US" sz="2400" spc="-65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foundation</a:t>
            </a:r>
            <a:endParaRPr lang="en-US" sz="2400" dirty="0">
              <a:latin typeface="Calibri" panose="020F0502020204030204" pitchFamily="34" charset="0"/>
              <a:cs typeface="Calibri" panose="020F0502020204030204" pitchFamily="34" charset="0"/>
            </a:endParaRPr>
          </a:p>
          <a:p>
            <a:pPr marL="355600" indent="-342900">
              <a:lnSpc>
                <a:spcPct val="100000"/>
              </a:lnSpc>
              <a:spcBef>
                <a:spcPts val="600"/>
              </a:spcBef>
              <a:spcAft>
                <a:spcPts val="600"/>
              </a:spcAft>
              <a:buClr>
                <a:srgbClr val="FF5000"/>
              </a:buClr>
              <a:buSzPct val="110416"/>
              <a:buFont typeface="Wingdings" panose="05000000000000000000" pitchFamily="2" charset="2"/>
              <a:buChar char="Ø"/>
              <a:tabLst>
                <a:tab pos="354965" algn="l"/>
                <a:tab pos="355600" algn="l"/>
              </a:tabLst>
            </a:pPr>
            <a:endParaRPr lang="en-US" sz="1400"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7" name="Title 3">
            <a:extLst>
              <a:ext uri="{FF2B5EF4-FFF2-40B4-BE49-F238E27FC236}">
                <a16:creationId xmlns:a16="http://schemas.microsoft.com/office/drawing/2014/main" id="{6F72CC05-498F-4863-9685-E7883311DB20}"/>
              </a:ext>
            </a:extLst>
          </p:cNvPr>
          <p:cNvSpPr txBox="1">
            <a:spLocks/>
          </p:cNvSpPr>
          <p:nvPr/>
        </p:nvSpPr>
        <p:spPr>
          <a:xfrm>
            <a:off x="504666" y="327988"/>
            <a:ext cx="9794240" cy="567477"/>
          </a:xfrm>
          <a:prstGeom prst="rect">
            <a:avLst/>
          </a:prstGeom>
        </p:spPr>
        <p:txBody>
          <a:bodyPr vert="horz" lIns="0" tIns="0" rIns="0" bIns="0" rtlCol="0" anchor="t">
            <a:normAutofit/>
          </a:bodyPr>
          <a:lst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a:lstStyle>
          <a:p>
            <a:r>
              <a:rPr lang="en-US" dirty="0">
                <a:solidFill>
                  <a:srgbClr val="00B0F0"/>
                </a:solidFill>
                <a:latin typeface="Calibri" panose="020F0502020204030204" pitchFamily="34" charset="0"/>
                <a:cs typeface="Calibri" panose="020F0502020204030204" pitchFamily="34" charset="0"/>
              </a:rPr>
              <a:t>Object Databases (ODBMS)…</a:t>
            </a:r>
            <a:endParaRPr lang="en-GB"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4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504666" y="1346194"/>
            <a:ext cx="9898753" cy="452431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271145">
              <a:spcBef>
                <a:spcPts val="600"/>
              </a:spcBef>
              <a:spcAft>
                <a:spcPts val="600"/>
              </a:spcAft>
              <a:buSzPct val="110416"/>
              <a:tabLst>
                <a:tab pos="354965" algn="l"/>
                <a:tab pos="355600" algn="l"/>
              </a:tabLst>
            </a:pPr>
            <a:r>
              <a:rPr lang="en-US" sz="2400" dirty="0">
                <a:latin typeface="Calibri" panose="020F0502020204030204" pitchFamily="34" charset="0"/>
                <a:cs typeface="Calibri" panose="020F0502020204030204" pitchFamily="34" charset="0"/>
              </a:rPr>
              <a:t>Object-relational data model extends the relational  data model</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Introduces complex data types</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Object-oriented features</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Extended version of SQL to deal with the richer type system</a:t>
            </a:r>
          </a:p>
          <a:p>
            <a:pPr marL="12700">
              <a:spcBef>
                <a:spcPts val="600"/>
              </a:spcBef>
              <a:spcAft>
                <a:spcPts val="600"/>
              </a:spcAft>
              <a:buSzPct val="110416"/>
              <a:tabLst>
                <a:tab pos="354965" algn="l"/>
                <a:tab pos="355600" algn="l"/>
              </a:tabLst>
            </a:pPr>
            <a:r>
              <a:rPr lang="en-US" sz="2400" dirty="0">
                <a:latin typeface="Calibri" panose="020F0502020204030204" pitchFamily="34" charset="0"/>
                <a:cs typeface="Calibri" panose="020F0502020204030204" pitchFamily="34" charset="0"/>
              </a:rPr>
              <a:t>Complex data types</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New collection types including multisets and arrays</a:t>
            </a:r>
          </a:p>
          <a:p>
            <a:pPr marL="751205" marR="5080"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Attributes can no longer just contain atomic values (1NF) but also  collections</a:t>
            </a:r>
          </a:p>
          <a:p>
            <a:pPr marL="693421" lvl="1" indent="-285750">
              <a:spcBef>
                <a:spcPts val="600"/>
              </a:spcBef>
              <a:spcAft>
                <a:spcPts val="600"/>
              </a:spcAft>
              <a:buSzPct val="80555"/>
              <a:buFont typeface="Wingdings" panose="05000000000000000000" pitchFamily="2" charset="2"/>
              <a:buChar char="ü"/>
              <a:tabLst>
                <a:tab pos="654050" algn="l"/>
                <a:tab pos="654685" algn="l"/>
              </a:tabLst>
            </a:pPr>
            <a:r>
              <a:rPr lang="en-US" sz="2000" dirty="0">
                <a:solidFill>
                  <a:srgbClr val="0000FF"/>
                </a:solidFill>
                <a:latin typeface="Calibri" panose="020F0502020204030204" pitchFamily="34" charset="0"/>
                <a:cs typeface="Calibri" panose="020F0502020204030204" pitchFamily="34" charset="0"/>
              </a:rPr>
              <a:t>nest </a:t>
            </a:r>
            <a:r>
              <a:rPr lang="en-US" sz="2000" dirty="0">
                <a:latin typeface="Calibri" panose="020F0502020204030204" pitchFamily="34" charset="0"/>
                <a:cs typeface="Calibri" panose="020F0502020204030204" pitchFamily="34" charset="0"/>
              </a:rPr>
              <a:t>and </a:t>
            </a:r>
            <a:r>
              <a:rPr lang="en-US" sz="2000" dirty="0">
                <a:solidFill>
                  <a:srgbClr val="0000FF"/>
                </a:solidFill>
                <a:latin typeface="Calibri" panose="020F0502020204030204" pitchFamily="34" charset="0"/>
                <a:cs typeface="Calibri" panose="020F0502020204030204" pitchFamily="34" charset="0"/>
              </a:rPr>
              <a:t>unnest </a:t>
            </a:r>
            <a:r>
              <a:rPr lang="en-US" sz="2000" dirty="0">
                <a:latin typeface="Calibri" panose="020F0502020204030204" pitchFamily="34" charset="0"/>
                <a:cs typeface="Calibri" panose="020F0502020204030204" pitchFamily="34" charset="0"/>
              </a:rPr>
              <a:t>operations for collection type attributes</a:t>
            </a:r>
          </a:p>
          <a:p>
            <a:pPr marL="751205" marR="17145" lvl="1" indent="-342900">
              <a:spcBef>
                <a:spcPts val="600"/>
              </a:spcBef>
              <a:spcAft>
                <a:spcPts val="600"/>
              </a:spcAft>
              <a:buSzPct val="80000"/>
              <a:buFont typeface="Wingdings" panose="05000000000000000000" pitchFamily="2" charset="2"/>
              <a:buChar char="ü"/>
              <a:tabLst>
                <a:tab pos="654050" algn="l"/>
                <a:tab pos="654685" algn="l"/>
              </a:tabLst>
            </a:pPr>
            <a:r>
              <a:rPr lang="en-US" sz="2000" dirty="0">
                <a:latin typeface="Calibri" panose="020F0502020204030204" pitchFamily="34" charset="0"/>
                <a:cs typeface="Calibri" panose="020F0502020204030204" pitchFamily="34" charset="0"/>
              </a:rPr>
              <a:t>ER concepts such as composite attributes or multivalued  attributes can be directly represented in the object-relational data  model</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3" name="Title 2">
            <a:extLst>
              <a:ext uri="{FF2B5EF4-FFF2-40B4-BE49-F238E27FC236}">
                <a16:creationId xmlns:a16="http://schemas.microsoft.com/office/drawing/2014/main" id="{C0D9A65B-C687-4788-8818-686DA8E38656}"/>
              </a:ext>
            </a:extLst>
          </p:cNvPr>
          <p:cNvSpPr>
            <a:spLocks noGrp="1"/>
          </p:cNvSpPr>
          <p:nvPr>
            <p:ph type="title"/>
          </p:nvPr>
        </p:nvSpPr>
        <p:spPr/>
        <p:txBody>
          <a:bodyPr/>
          <a:lstStyle/>
          <a:p>
            <a:r>
              <a:rPr lang="en-US" dirty="0">
                <a:solidFill>
                  <a:srgbClr val="00B0F0"/>
                </a:solidFill>
              </a:rPr>
              <a:t>Object-Relational Database</a:t>
            </a:r>
            <a:endParaRPr lang="en-GB" dirty="0">
              <a:solidFill>
                <a:srgbClr val="00B0F0"/>
              </a:solidFill>
            </a:endParaRPr>
          </a:p>
        </p:txBody>
      </p:sp>
    </p:spTree>
    <p:extLst>
      <p:ext uri="{BB962C8B-B14F-4D97-AF65-F5344CB8AC3E}">
        <p14:creationId xmlns:p14="http://schemas.microsoft.com/office/powerpoint/2010/main" val="386486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B0F0"/>
                </a:solidFill>
                <a:latin typeface="Calibri" panose="020F0502020204030204" pitchFamily="34" charset="0"/>
                <a:cs typeface="Calibri" panose="020F0502020204030204" pitchFamily="34" charset="0"/>
              </a:rPr>
              <a:t>Object VS Object-Relational Database</a:t>
            </a:r>
            <a:endParaRPr lang="en-GB" dirty="0">
              <a:solidFill>
                <a:srgbClr val="00B0F0"/>
              </a:solidFill>
              <a:latin typeface="Calibri" panose="020F0502020204030204" pitchFamily="34" charset="0"/>
              <a:cs typeface="Calibri" panose="020F0502020204030204" pitchFamily="34" charset="0"/>
            </a:endParaRPr>
          </a:p>
        </p:txBody>
      </p:sp>
      <p:sp>
        <p:nvSpPr>
          <p:cNvPr id="5" name="TextBox 14"/>
          <p:cNvSpPr txBox="1"/>
          <p:nvPr/>
        </p:nvSpPr>
        <p:spPr>
          <a:xfrm>
            <a:off x="504666" y="1346194"/>
            <a:ext cx="9898753" cy="483209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600"/>
              </a:spcBef>
              <a:spcAft>
                <a:spcPts val="600"/>
              </a:spcAft>
              <a:buSzPct val="110416"/>
              <a:tabLst>
                <a:tab pos="354965" algn="l"/>
                <a:tab pos="355600" algn="l"/>
              </a:tabLst>
            </a:pPr>
            <a:r>
              <a:rPr lang="en-GB" sz="2800" dirty="0">
                <a:solidFill>
                  <a:srgbClr val="FF0000"/>
                </a:solidFill>
                <a:latin typeface="Calibri" panose="020F0502020204030204" pitchFamily="34" charset="0"/>
                <a:cs typeface="Calibri" panose="020F0502020204030204" pitchFamily="34" charset="0"/>
              </a:rPr>
              <a:t>Object</a:t>
            </a:r>
            <a:r>
              <a:rPr lang="en-GB" sz="2800" spc="-35" dirty="0">
                <a:solidFill>
                  <a:srgbClr val="FF0000"/>
                </a:solidFill>
                <a:latin typeface="Calibri" panose="020F0502020204030204" pitchFamily="34" charset="0"/>
                <a:cs typeface="Calibri" panose="020F0502020204030204" pitchFamily="34" charset="0"/>
              </a:rPr>
              <a:t> </a:t>
            </a:r>
            <a:r>
              <a:rPr lang="en-GB" sz="2800" spc="-5" dirty="0">
                <a:solidFill>
                  <a:srgbClr val="FF0000"/>
                </a:solidFill>
                <a:latin typeface="Calibri" panose="020F0502020204030204" pitchFamily="34" charset="0"/>
                <a:cs typeface="Calibri" panose="020F0502020204030204" pitchFamily="34" charset="0"/>
              </a:rPr>
              <a:t>Databases</a:t>
            </a:r>
            <a:endParaRPr lang="en-GB" sz="2800" dirty="0">
              <a:solidFill>
                <a:srgbClr val="FF0000"/>
              </a:solidFill>
              <a:latin typeface="Calibri" panose="020F0502020204030204" pitchFamily="34" charset="0"/>
              <a:cs typeface="Calibri" panose="020F0502020204030204" pitchFamily="34" charset="0"/>
            </a:endParaRP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Complex</a:t>
            </a:r>
            <a:r>
              <a:rPr lang="en-GB" sz="2400" spc="-4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datatypes</a:t>
            </a:r>
          </a:p>
          <a:p>
            <a:pPr marL="751205" marR="5080"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Tight</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integration</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with an</a:t>
            </a:r>
            <a:r>
              <a:rPr lang="en-GB" sz="2400" spc="-2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object-oriented</a:t>
            </a:r>
            <a:r>
              <a:rPr lang="en-GB" sz="2400" spc="-5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programming</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High</a:t>
            </a:r>
            <a:r>
              <a:rPr lang="en-GB" sz="2400" spc="-3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performance</a:t>
            </a:r>
          </a:p>
          <a:p>
            <a:pPr marL="12700">
              <a:spcBef>
                <a:spcPts val="600"/>
              </a:spcBef>
              <a:spcAft>
                <a:spcPts val="600"/>
              </a:spcAft>
              <a:buSzPct val="110416"/>
              <a:tabLst>
                <a:tab pos="354965" algn="l"/>
                <a:tab pos="355600" algn="l"/>
              </a:tabLst>
            </a:pPr>
            <a:endParaRPr lang="en-GB" sz="2800" dirty="0">
              <a:latin typeface="Calibri" panose="020F0502020204030204" pitchFamily="34" charset="0"/>
              <a:cs typeface="Calibri" panose="020F0502020204030204" pitchFamily="34" charset="0"/>
            </a:endParaRPr>
          </a:p>
          <a:p>
            <a:pPr marL="12700">
              <a:spcBef>
                <a:spcPts val="600"/>
              </a:spcBef>
              <a:spcAft>
                <a:spcPts val="600"/>
              </a:spcAft>
              <a:buSzPct val="110416"/>
              <a:tabLst>
                <a:tab pos="354965" algn="l"/>
                <a:tab pos="355600" algn="l"/>
              </a:tabLst>
            </a:pPr>
            <a:r>
              <a:rPr lang="en-GB" sz="2800" dirty="0">
                <a:solidFill>
                  <a:srgbClr val="FF0000"/>
                </a:solidFill>
                <a:latin typeface="Calibri" panose="020F0502020204030204" pitchFamily="34" charset="0"/>
                <a:cs typeface="Calibri" panose="020F0502020204030204" pitchFamily="34" charset="0"/>
              </a:rPr>
              <a:t>Object-Relational</a:t>
            </a:r>
            <a:r>
              <a:rPr lang="en-GB" sz="2800" spc="5" dirty="0">
                <a:solidFill>
                  <a:srgbClr val="FF0000"/>
                </a:solidFill>
                <a:latin typeface="Calibri" panose="020F0502020204030204" pitchFamily="34" charset="0"/>
                <a:cs typeface="Calibri" panose="020F0502020204030204" pitchFamily="34" charset="0"/>
              </a:rPr>
              <a:t> </a:t>
            </a:r>
            <a:r>
              <a:rPr lang="en-GB" sz="2800" spc="-5" dirty="0">
                <a:solidFill>
                  <a:srgbClr val="FF0000"/>
                </a:solidFill>
                <a:latin typeface="Calibri" panose="020F0502020204030204" pitchFamily="34" charset="0"/>
                <a:cs typeface="Calibri" panose="020F0502020204030204" pitchFamily="34" charset="0"/>
              </a:rPr>
              <a:t>Databases</a:t>
            </a:r>
            <a:endParaRPr lang="en-GB" sz="2800" dirty="0">
              <a:solidFill>
                <a:srgbClr val="FF0000"/>
              </a:solidFill>
              <a:latin typeface="Calibri" panose="020F0502020204030204" pitchFamily="34" charset="0"/>
              <a:cs typeface="Calibri" panose="020F0502020204030204" pitchFamily="34" charset="0"/>
            </a:endParaRP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Complex</a:t>
            </a:r>
            <a:r>
              <a:rPr lang="en-GB" sz="2400" spc="-4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datatypes</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Powerful</a:t>
            </a:r>
            <a:r>
              <a:rPr lang="en-GB" sz="2400" spc="-4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query</a:t>
            </a:r>
            <a:r>
              <a:rPr lang="en-GB" sz="2400" spc="-3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languages</a:t>
            </a:r>
          </a:p>
          <a:p>
            <a:pPr marL="750571" lvl="1" indent="-342900">
              <a:spcBef>
                <a:spcPts val="600"/>
              </a:spcBef>
              <a:spcAft>
                <a:spcPts val="600"/>
              </a:spcAft>
              <a:buSzPct val="80000"/>
              <a:buFont typeface="Wingdings" panose="05000000000000000000" pitchFamily="2" charset="2"/>
              <a:buChar char="ü"/>
              <a:tabLst>
                <a:tab pos="654050" algn="l"/>
                <a:tab pos="654685" algn="l"/>
              </a:tabLst>
            </a:pPr>
            <a:r>
              <a:rPr lang="en-GB" sz="2400" dirty="0">
                <a:latin typeface="Calibri" panose="020F0502020204030204" pitchFamily="34" charset="0"/>
                <a:cs typeface="Calibri" panose="020F0502020204030204" pitchFamily="34" charset="0"/>
              </a:rPr>
              <a:t>Good</a:t>
            </a:r>
            <a:r>
              <a:rPr lang="en-GB" sz="2400" spc="-1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protection</a:t>
            </a:r>
            <a:r>
              <a:rPr lang="en-GB" sz="2400" spc="-4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of</a:t>
            </a:r>
            <a:r>
              <a:rPr lang="en-GB" sz="2400" spc="-25"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data</a:t>
            </a:r>
            <a:r>
              <a:rPr lang="en-GB" sz="2400" spc="-2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from</a:t>
            </a:r>
            <a:r>
              <a:rPr lang="en-GB" sz="2400" spc="-3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programming</a:t>
            </a:r>
            <a:r>
              <a:rPr lang="en-GB" sz="2400" spc="-4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errors</a:t>
            </a:r>
            <a:endParaRPr lang="en-US" sz="1600"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339319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993" y="564778"/>
            <a:ext cx="9794240" cy="567477"/>
          </a:xfrm>
        </p:spPr>
        <p:txBody>
          <a:bodyPr>
            <a:normAutofit/>
          </a:bodyPr>
          <a:lstStyle/>
          <a:p>
            <a:r>
              <a:rPr lang="en-GB" dirty="0">
                <a:solidFill>
                  <a:srgbClr val="00B0F0"/>
                </a:solidFill>
              </a:rPr>
              <a:t>Graph Database</a:t>
            </a:r>
          </a:p>
        </p:txBody>
      </p:sp>
      <p:sp>
        <p:nvSpPr>
          <p:cNvPr id="5" name="TextBox 14"/>
          <p:cNvSpPr txBox="1"/>
          <p:nvPr/>
        </p:nvSpPr>
        <p:spPr>
          <a:xfrm>
            <a:off x="504667" y="1346194"/>
            <a:ext cx="6768004" cy="360098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Inspired by Euler graph theory, G= (E,V)</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Focused on modeling structure of data</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Property graph data model</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Examples: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Neo4j</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err="1">
                <a:latin typeface="Calibri" panose="020F0502020204030204" pitchFamily="34" charset="0"/>
                <a:cs typeface="Calibri" panose="020F0502020204030204" pitchFamily="34" charset="0"/>
              </a:rPr>
              <a:t>HyperGraphDB</a:t>
            </a:r>
            <a:endParaRPr lang="en-US" sz="2400" spc="-5" dirty="0">
              <a:latin typeface="Calibri" panose="020F0502020204030204" pitchFamily="34" charset="0"/>
              <a:cs typeface="Calibri" panose="020F0502020204030204" pitchFamily="34" charset="0"/>
            </a:endParaRP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err="1">
                <a:latin typeface="Calibri" panose="020F0502020204030204" pitchFamily="34" charset="0"/>
                <a:cs typeface="Calibri" panose="020F0502020204030204" pitchFamily="34" charset="0"/>
              </a:rPr>
              <a:t>InfiniteGraph</a:t>
            </a:r>
            <a:endParaRPr lang="en-US" sz="2400" spc="-5"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1030" name="Picture 6" descr="Image result for neo4j">
            <a:extLst>
              <a:ext uri="{FF2B5EF4-FFF2-40B4-BE49-F238E27FC236}">
                <a16:creationId xmlns:a16="http://schemas.microsoft.com/office/drawing/2014/main" id="{E7191E8B-4BF9-4FD8-99C1-71198AC42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7" t="2" r="15971" b="37007"/>
          <a:stretch/>
        </p:blipFill>
        <p:spPr bwMode="auto">
          <a:xfrm>
            <a:off x="7599214" y="2660687"/>
            <a:ext cx="2052000" cy="97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nfinitegraph">
            <a:extLst>
              <a:ext uri="{FF2B5EF4-FFF2-40B4-BE49-F238E27FC236}">
                <a16:creationId xmlns:a16="http://schemas.microsoft.com/office/drawing/2014/main" id="{60072532-F4D8-4020-A038-1BBDFCD71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841" y="5235880"/>
            <a:ext cx="49053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B339CF-225C-4844-91F4-EA35E85F8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439" y="4124829"/>
            <a:ext cx="277177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0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993" y="564778"/>
            <a:ext cx="4897913" cy="567477"/>
          </a:xfrm>
        </p:spPr>
        <p:txBody>
          <a:bodyPr>
            <a:normAutofit/>
          </a:bodyPr>
          <a:lstStyle/>
          <a:p>
            <a:r>
              <a:rPr lang="en-GB" dirty="0">
                <a:solidFill>
                  <a:srgbClr val="00B0F0"/>
                </a:solidFill>
              </a:rPr>
              <a:t>Graph Database - </a:t>
            </a:r>
          </a:p>
        </p:txBody>
      </p:sp>
      <p:sp>
        <p:nvSpPr>
          <p:cNvPr id="5" name="TextBox 14"/>
          <p:cNvSpPr txBox="1"/>
          <p:nvPr/>
        </p:nvSpPr>
        <p:spPr>
          <a:xfrm>
            <a:off x="504666" y="1346194"/>
            <a:ext cx="9248933" cy="621708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Embedded database, written in Java</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Data Model = property graph</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Node</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Relationships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Properties on both</a:t>
            </a: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Primary operation is graph traversal</a:t>
            </a: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Disk-based: Graph stored in binary format</a:t>
            </a: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Capable to handle billions of nodes/</a:t>
            </a:r>
            <a:r>
              <a:rPr lang="en-US" sz="2400" spc="-5" dirty="0" err="1">
                <a:latin typeface="Calibri" panose="020F0502020204030204" pitchFamily="34" charset="0"/>
                <a:cs typeface="Calibri" panose="020F0502020204030204" pitchFamily="34" charset="0"/>
              </a:rPr>
              <a:t>relationbship</a:t>
            </a:r>
            <a:r>
              <a:rPr lang="en-US" sz="2400" spc="-5" dirty="0">
                <a:latin typeface="Calibri" panose="020F0502020204030204" pitchFamily="34" charset="0"/>
                <a:cs typeface="Calibri" panose="020F0502020204030204" pitchFamily="34" charset="0"/>
              </a:rPr>
              <a:t>/properties per JVM</a:t>
            </a: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Available under AGPLv3 and commercial licensing model</a:t>
            </a:r>
          </a:p>
          <a:p>
            <a:pPr marL="355600" indent="-342900">
              <a:spcBef>
                <a:spcPts val="600"/>
              </a:spcBef>
              <a:spcAft>
                <a:spcPts val="600"/>
              </a:spcAft>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a:p>
            <a:pPr marL="355600" indent="-342900">
              <a:spcBef>
                <a:spcPts val="600"/>
              </a:spcBef>
              <a:spcAft>
                <a:spcPts val="600"/>
              </a:spcAft>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a:p>
            <a:pPr marL="355600" indent="-342900">
              <a:spcBef>
                <a:spcPts val="600"/>
              </a:spcBef>
              <a:spcAft>
                <a:spcPts val="600"/>
              </a:spcAft>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1030" name="Picture 6" descr="Image result for neo4j">
            <a:extLst>
              <a:ext uri="{FF2B5EF4-FFF2-40B4-BE49-F238E27FC236}">
                <a16:creationId xmlns:a16="http://schemas.microsoft.com/office/drawing/2014/main" id="{E7191E8B-4BF9-4FD8-99C1-71198AC42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7" t="2" r="15971" b="37007"/>
          <a:stretch/>
        </p:blipFill>
        <p:spPr bwMode="auto">
          <a:xfrm>
            <a:off x="5122706" y="187503"/>
            <a:ext cx="2052000" cy="9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68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993" y="564778"/>
            <a:ext cx="7723550" cy="567477"/>
          </a:xfrm>
        </p:spPr>
        <p:txBody>
          <a:bodyPr>
            <a:normAutofit/>
          </a:bodyPr>
          <a:lstStyle/>
          <a:p>
            <a:r>
              <a:rPr lang="en-GB" dirty="0">
                <a:solidFill>
                  <a:srgbClr val="00B0F0"/>
                </a:solidFill>
              </a:rPr>
              <a:t>Graph Database -           …        </a:t>
            </a:r>
          </a:p>
        </p:txBody>
      </p:sp>
      <p:sp>
        <p:nvSpPr>
          <p:cNvPr id="5" name="TextBox 14"/>
          <p:cNvSpPr txBox="1"/>
          <p:nvPr/>
        </p:nvSpPr>
        <p:spPr>
          <a:xfrm>
            <a:off x="504666" y="1346194"/>
            <a:ext cx="9248933" cy="517064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Supported languages	</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err="1">
                <a:latin typeface="Calibri" panose="020F0502020204030204" pitchFamily="34" charset="0"/>
                <a:cs typeface="Calibri" panose="020F0502020204030204" pitchFamily="34" charset="0"/>
              </a:rPr>
              <a:t>Jython</a:t>
            </a:r>
            <a:r>
              <a:rPr lang="en-US" sz="2400" spc="-5" dirty="0">
                <a:latin typeface="Calibri" panose="020F0502020204030204" pitchFamily="34" charset="0"/>
                <a:cs typeface="Calibri" panose="020F0502020204030204" pitchFamily="34" charset="0"/>
              </a:rPr>
              <a:t>, </a:t>
            </a:r>
            <a:r>
              <a:rPr lang="en-US" sz="2400" spc="-5" dirty="0" err="1">
                <a:latin typeface="Calibri" panose="020F0502020204030204" pitchFamily="34" charset="0"/>
                <a:cs typeface="Calibri" panose="020F0502020204030204" pitchFamily="34" charset="0"/>
              </a:rPr>
              <a:t>Cpython</a:t>
            </a:r>
            <a:endParaRPr lang="en-US" sz="2400" spc="-5" dirty="0">
              <a:latin typeface="Calibri" panose="020F0502020204030204" pitchFamily="34" charset="0"/>
              <a:cs typeface="Calibri" panose="020F0502020204030204" pitchFamily="34" charset="0"/>
            </a:endParaRP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err="1">
                <a:latin typeface="Calibri" panose="020F0502020204030204" pitchFamily="34" charset="0"/>
                <a:cs typeface="Calibri" panose="020F0502020204030204" pitchFamily="34" charset="0"/>
              </a:rPr>
              <a:t>Jruby</a:t>
            </a:r>
            <a:endParaRPr lang="en-US" sz="2400" spc="-5" dirty="0">
              <a:latin typeface="Calibri" panose="020F0502020204030204" pitchFamily="34" charset="0"/>
              <a:cs typeface="Calibri" panose="020F0502020204030204" pitchFamily="34" charset="0"/>
            </a:endParaRP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Scala with RESTful API</a:t>
            </a:r>
          </a:p>
          <a:p>
            <a:pPr marL="355600" indent="-342900">
              <a:spcBef>
                <a:spcPts val="600"/>
              </a:spcBef>
              <a:spcAft>
                <a:spcPts val="600"/>
              </a:spcAft>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a:p>
            <a:pPr marL="355600"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Applications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Social Graph - Facebook </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Recommendation engines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Financial audit</a:t>
            </a:r>
          </a:p>
          <a:p>
            <a:pPr marL="355600" indent="-342900">
              <a:spcBef>
                <a:spcPts val="600"/>
              </a:spcBef>
              <a:spcAft>
                <a:spcPts val="600"/>
              </a:spcAft>
              <a:buSzPct val="110416"/>
              <a:buFont typeface="Wingdings" panose="05000000000000000000" pitchFamily="2" charset="2"/>
              <a:buChar char="ü"/>
              <a:tabLst>
                <a:tab pos="354965" algn="l"/>
                <a:tab pos="355600" algn="l"/>
              </a:tabLst>
            </a:pPr>
            <a:endParaRPr lang="en-US" sz="2400" spc="-5"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1030" name="Picture 6" descr="Image result for neo4j">
            <a:extLst>
              <a:ext uri="{FF2B5EF4-FFF2-40B4-BE49-F238E27FC236}">
                <a16:creationId xmlns:a16="http://schemas.microsoft.com/office/drawing/2014/main" id="{E7191E8B-4BF9-4FD8-99C1-71198AC42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7" t="2" r="15971" b="37007"/>
          <a:stretch/>
        </p:blipFill>
        <p:spPr bwMode="auto">
          <a:xfrm>
            <a:off x="5050136" y="231045"/>
            <a:ext cx="2052000" cy="9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993" y="564778"/>
            <a:ext cx="9794240" cy="567477"/>
          </a:xfrm>
        </p:spPr>
        <p:txBody>
          <a:bodyPr>
            <a:normAutofit/>
          </a:bodyPr>
          <a:lstStyle/>
          <a:p>
            <a:r>
              <a:rPr lang="en-GB" dirty="0">
                <a:solidFill>
                  <a:srgbClr val="00B0F0"/>
                </a:solidFill>
              </a:rPr>
              <a:t>Graph Database – NEO4J Example</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9218" name="Picture 2" descr="400">
            <a:extLst>
              <a:ext uri="{FF2B5EF4-FFF2-40B4-BE49-F238E27FC236}">
                <a16:creationId xmlns:a16="http://schemas.microsoft.com/office/drawing/2014/main" id="{8AE76873-1B52-479B-87BA-27A0DF24A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658" y="1450865"/>
            <a:ext cx="7416799" cy="527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8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993" y="564778"/>
            <a:ext cx="9794240" cy="567477"/>
          </a:xfrm>
        </p:spPr>
        <p:txBody>
          <a:bodyPr>
            <a:normAutofit/>
          </a:bodyPr>
          <a:lstStyle/>
          <a:p>
            <a:r>
              <a:rPr lang="en-GB" dirty="0">
                <a:solidFill>
                  <a:srgbClr val="00B0F0"/>
                </a:solidFill>
              </a:rPr>
              <a:t>Document Stores</a:t>
            </a:r>
          </a:p>
        </p:txBody>
      </p:sp>
      <p:sp>
        <p:nvSpPr>
          <p:cNvPr id="5" name="TextBox 14"/>
          <p:cNvSpPr txBox="1"/>
          <p:nvPr/>
        </p:nvSpPr>
        <p:spPr>
          <a:xfrm>
            <a:off x="504666" y="1346194"/>
            <a:ext cx="9898753" cy="449353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Data</a:t>
            </a:r>
            <a:r>
              <a:rPr lang="en-US" sz="2400" dirty="0">
                <a:latin typeface="Calibri" panose="020F0502020204030204" pitchFamily="34" charset="0"/>
                <a:cs typeface="Calibri" panose="020F0502020204030204" pitchFamily="34" charset="0"/>
              </a:rPr>
              <a:t> is </a:t>
            </a:r>
            <a:r>
              <a:rPr lang="en-US" sz="2400" spc="-5" dirty="0">
                <a:latin typeface="Calibri" panose="020F0502020204030204" pitchFamily="34" charset="0"/>
                <a:cs typeface="Calibri" panose="020F0502020204030204" pitchFamily="34" charset="0"/>
              </a:rPr>
              <a:t>no</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longer</a:t>
            </a:r>
            <a:r>
              <a:rPr lang="en-US" sz="2400" spc="3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stored</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in</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tables</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Similar to key/value databases – except value is a </a:t>
            </a:r>
            <a:r>
              <a:rPr lang="en-US" sz="2400" spc="-5" dirty="0">
                <a:solidFill>
                  <a:srgbClr val="FF0000"/>
                </a:solidFill>
                <a:latin typeface="Calibri" panose="020F0502020204030204" pitchFamily="34" charset="0"/>
                <a:cs typeface="Calibri" panose="020F0502020204030204" pitchFamily="34" charset="0"/>
              </a:rPr>
              <a:t>document</a:t>
            </a:r>
            <a:endParaRPr lang="en-US" sz="2400" dirty="0">
              <a:solidFill>
                <a:srgbClr val="FF0000"/>
              </a:solidFill>
              <a:latin typeface="Calibri" panose="020F0502020204030204" pitchFamily="34" charset="0"/>
              <a:cs typeface="Calibri" panose="020F0502020204030204" pitchFamily="34" charset="0"/>
            </a:endParaRPr>
          </a:p>
          <a:p>
            <a:pPr marL="354965" marR="508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Each</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record</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(document)</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might</a:t>
            </a:r>
            <a:r>
              <a:rPr lang="en-US" sz="2400" spc="1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have</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a:t>
            </a:r>
            <a:r>
              <a:rPr lang="en-US" sz="2400" spc="1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different</a:t>
            </a:r>
            <a:r>
              <a:rPr lang="en-US" sz="2400" spc="1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format </a:t>
            </a:r>
            <a:r>
              <a:rPr lang="en-US" sz="2400" spc="-65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(number</a:t>
            </a:r>
            <a:r>
              <a:rPr lang="en-US" sz="240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and</a:t>
            </a:r>
            <a:r>
              <a:rPr lang="en-US" sz="2400" spc="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of </a:t>
            </a:r>
            <a:r>
              <a:rPr lang="en-US" sz="2400" spc="-5" dirty="0">
                <a:latin typeface="Calibri" panose="020F0502020204030204" pitchFamily="34" charset="0"/>
                <a:cs typeface="Calibri" panose="020F0502020204030204" pitchFamily="34" charset="0"/>
              </a:rPr>
              <a:t>fields)</a:t>
            </a:r>
            <a:endParaRPr lang="en-US" sz="2400" dirty="0">
              <a:latin typeface="Calibri" panose="020F0502020204030204" pitchFamily="34" charset="0"/>
              <a:cs typeface="Calibri" panose="020F0502020204030204" pitchFamily="34" charset="0"/>
            </a:endParaRP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Flexible schema</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Documents stored in JSON format</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Examples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MongoDB </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Apache's</a:t>
            </a:r>
            <a:r>
              <a:rPr lang="en-US" sz="2400" spc="15" dirty="0">
                <a:latin typeface="Calibri" panose="020F0502020204030204" pitchFamily="34" charset="0"/>
                <a:cs typeface="Calibri" panose="020F0502020204030204" pitchFamily="34" charset="0"/>
              </a:rPr>
              <a:t> </a:t>
            </a:r>
            <a:r>
              <a:rPr lang="en-US" sz="2400" spc="-5" dirty="0" err="1">
                <a:latin typeface="Calibri" panose="020F0502020204030204" pitchFamily="34" charset="0"/>
                <a:cs typeface="Calibri" panose="020F0502020204030204" pitchFamily="34" charset="0"/>
              </a:rPr>
              <a:t>CoucheDB</a:t>
            </a:r>
            <a:endParaRPr lang="en-US" sz="1600" dirty="0">
              <a:latin typeface="Arial"/>
              <a:cs typeface="Arial"/>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1026" name="Picture 2">
            <a:extLst>
              <a:ext uri="{FF2B5EF4-FFF2-40B4-BE49-F238E27FC236}">
                <a16:creationId xmlns:a16="http://schemas.microsoft.com/office/drawing/2014/main" id="{24B6471E-4558-4D9B-8B32-F08F59DC5B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33104"/>
          <a:stretch/>
        </p:blipFill>
        <p:spPr bwMode="auto">
          <a:xfrm>
            <a:off x="8233160" y="4982379"/>
            <a:ext cx="2009073" cy="1514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ngodb">
            <a:extLst>
              <a:ext uri="{FF2B5EF4-FFF2-40B4-BE49-F238E27FC236}">
                <a16:creationId xmlns:a16="http://schemas.microsoft.com/office/drawing/2014/main" id="{96EC4152-1B9F-4D4C-84EB-E33A70773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676" y="3059457"/>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7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MongoDB</a:t>
            </a:r>
          </a:p>
        </p:txBody>
      </p:sp>
      <p:sp>
        <p:nvSpPr>
          <p:cNvPr id="5" name="TextBox 14"/>
          <p:cNvSpPr txBox="1"/>
          <p:nvPr/>
        </p:nvSpPr>
        <p:spPr>
          <a:xfrm>
            <a:off x="504666" y="1346194"/>
            <a:ext cx="9898753" cy="433965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Written in C++, </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MongoDB project started in 2007</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Commercially supported by 10Gen</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solidFill>
                  <a:srgbClr val="FF0000"/>
                </a:solidFill>
                <a:latin typeface="Calibri" panose="020F0502020204030204" pitchFamily="34" charset="0"/>
                <a:cs typeface="Calibri" panose="020F0502020204030204" pitchFamily="34" charset="0"/>
              </a:rPr>
              <a:t>Supported languages (database connectivity drivers)</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C/C++</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Java/</a:t>
            </a:r>
            <a:r>
              <a:rPr lang="en-US" sz="2000" spc="-5" dirty="0" err="1">
                <a:latin typeface="Calibri" panose="020F0502020204030204" pitchFamily="34" charset="0"/>
                <a:cs typeface="Calibri" panose="020F0502020204030204" pitchFamily="34" charset="0"/>
              </a:rPr>
              <a:t>Javascript</a:t>
            </a:r>
            <a:endParaRPr lang="en-US" sz="2000" spc="-5" dirty="0">
              <a:latin typeface="Calibri" panose="020F0502020204030204" pitchFamily="34" charset="0"/>
              <a:cs typeface="Calibri" panose="020F0502020204030204" pitchFamily="34" charset="0"/>
            </a:endParaRP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Perl</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Python</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r>
              <a:rPr lang="en-US" sz="2000" spc="-5" dirty="0" err="1">
                <a:latin typeface="Calibri" panose="020F0502020204030204" pitchFamily="34" charset="0"/>
                <a:cs typeface="Calibri" panose="020F0502020204030204" pitchFamily="34" charset="0"/>
              </a:rPr>
              <a:t>Rbuy</a:t>
            </a:r>
            <a:endParaRPr lang="en-US" sz="2000" dirty="0">
              <a:latin typeface="Arial"/>
              <a:cs typeface="Arial"/>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7" name="Picture 4" descr="Image result for mongodb">
            <a:extLst>
              <a:ext uri="{FF2B5EF4-FFF2-40B4-BE49-F238E27FC236}">
                <a16:creationId xmlns:a16="http://schemas.microsoft.com/office/drawing/2014/main" id="{A38D0D29-2BCA-4C25-BC6F-B703C94ED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932" y="1443308"/>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8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Why are Databases important?</a:t>
            </a:r>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latin typeface="Calibri" panose="020F0502020204030204" pitchFamily="34" charset="0"/>
                <a:cs typeface="Calibri" panose="020F0502020204030204" pitchFamily="34" charset="0"/>
              </a:rPr>
              <a:t>ISON WITH LAST YEAR</a:t>
            </a:r>
          </a:p>
        </p:txBody>
      </p:sp>
      <p:sp>
        <p:nvSpPr>
          <p:cNvPr id="7" name="Rectangle 6"/>
          <p:cNvSpPr/>
          <p:nvPr/>
        </p:nvSpPr>
        <p:spPr>
          <a:xfrm>
            <a:off x="504666" y="1030577"/>
            <a:ext cx="9794241" cy="5509200"/>
          </a:xfrm>
          <a:prstGeom prst="rect">
            <a:avLst/>
          </a:prstGeom>
        </p:spPr>
        <p:txBody>
          <a:bodyPr wrap="square">
            <a:spAutoFit/>
          </a:bodyPr>
          <a:lstStyle/>
          <a:p>
            <a:pPr marL="0" lvl="1">
              <a:buClr>
                <a:srgbClr val="C00000"/>
              </a:buClr>
              <a:buSzPct val="80000"/>
            </a:pPr>
            <a:r>
              <a:rPr lang="en-GB" altLang="en-US" sz="2800" dirty="0">
                <a:latin typeface="Calibri" panose="020F0502020204030204" pitchFamily="34" charset="0"/>
                <a:cs typeface="Calibri" panose="020F0502020204030204" pitchFamily="34" charset="0"/>
              </a:rPr>
              <a:t>Most IT systems and applications use a backend database to store and manage their data and support the functionality of those applications. All of the following use databases:</a:t>
            </a:r>
          </a:p>
          <a:p>
            <a:pPr marL="0" lvl="1">
              <a:buClr>
                <a:srgbClr val="C00000"/>
              </a:buClr>
              <a:buSzPct val="80000"/>
            </a:pPr>
            <a:endParaRPr lang="en-GB" altLang="en-US" sz="2800" dirty="0">
              <a:latin typeface="Calibri" panose="020F0502020204030204" pitchFamily="34" charset="0"/>
              <a:cs typeface="Calibri" panose="020F0502020204030204" pitchFamily="34" charset="0"/>
            </a:endParaRP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Social media apps (Facebook, Instagram Twitter, LinkedIn, WhatsApp)</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Online banking</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Web applications such as online booking and shopping sites</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Line of business applications (HR, Finance, Student Records, Marketing, Order Processing)</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Online games</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Data warehouses to support reporting and business intelligence.</a:t>
            </a:r>
          </a:p>
          <a:p>
            <a:pPr marL="978313" lvl="2" indent="-457200">
              <a:buClr>
                <a:schemeClr val="tx1"/>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Big Data applications</a:t>
            </a:r>
          </a:p>
          <a:p>
            <a:pPr marL="457200" lvl="1" indent="-457200">
              <a:buClr>
                <a:srgbClr val="C00000"/>
              </a:buClr>
              <a:buSzPct val="80000"/>
              <a:buFont typeface="Arial" panose="020B0604020202020204" pitchFamily="34" charset="0"/>
              <a:buChar char="•"/>
            </a:pPr>
            <a:endParaRPr lang="en-GB" altLang="en-US" sz="2400" dirty="0">
              <a:latin typeface="Calibri" panose="020F0502020204030204" pitchFamily="34" charset="0"/>
              <a:cs typeface="Calibri" panose="020F0502020204030204" pitchFamily="34" charset="0"/>
            </a:endParaRPr>
          </a:p>
          <a:p>
            <a:pPr marL="0" lvl="1">
              <a:buClr>
                <a:srgbClr val="C00000"/>
              </a:buClr>
              <a:buSzPct val="80000"/>
            </a:pPr>
            <a:r>
              <a:rPr lang="en-GB" altLang="en-US" sz="2400" dirty="0">
                <a:latin typeface="Calibri" panose="020F0502020204030204" pitchFamily="34" charset="0"/>
                <a:cs typeface="Calibri" panose="020F0502020204030204" pitchFamily="34" charset="0"/>
              </a:rPr>
              <a:t>Databases are used almost everywhere in our lives. </a:t>
            </a:r>
          </a:p>
        </p:txBody>
      </p:sp>
    </p:spTree>
    <p:extLst>
      <p:ext uri="{BB962C8B-B14F-4D97-AF65-F5344CB8AC3E}">
        <p14:creationId xmlns:p14="http://schemas.microsoft.com/office/powerpoint/2010/main" val="45183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MongoDB…</a:t>
            </a:r>
          </a:p>
        </p:txBody>
      </p:sp>
      <p:sp>
        <p:nvSpPr>
          <p:cNvPr id="5" name="TextBox 14"/>
          <p:cNvSpPr txBox="1"/>
          <p:nvPr/>
        </p:nvSpPr>
        <p:spPr>
          <a:xfrm>
            <a:off x="504667" y="1346194"/>
            <a:ext cx="6310804" cy="203132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Support </a:t>
            </a:r>
            <a:r>
              <a:rPr lang="en-US" sz="2400" spc="-5" dirty="0" err="1">
                <a:latin typeface="Calibri" panose="020F0502020204030204" pitchFamily="34" charset="0"/>
                <a:cs typeface="Calibri" panose="020F0502020204030204" pitchFamily="34" charset="0"/>
              </a:rPr>
              <a:t>AdHoc</a:t>
            </a:r>
            <a:r>
              <a:rPr lang="en-US" sz="2400" spc="-5" dirty="0">
                <a:latin typeface="Calibri" panose="020F0502020204030204" pitchFamily="34" charset="0"/>
                <a:cs typeface="Calibri" panose="020F0502020204030204" pitchFamily="34" charset="0"/>
              </a:rPr>
              <a:t> queries</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Support multiple types of indexing</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Replication uses a master/slave model</a:t>
            </a:r>
          </a:p>
          <a:p>
            <a:pPr marL="355600" indent="-342900">
              <a:lnSpc>
                <a:spcPct val="100000"/>
              </a:lnSpc>
              <a:spcBef>
                <a:spcPts val="600"/>
              </a:spcBef>
              <a:spcAft>
                <a:spcPts val="600"/>
              </a:spcAft>
              <a:buSzPct val="110416"/>
              <a:buFont typeface="Wingdings" panose="05000000000000000000" pitchFamily="2" charset="2"/>
              <a:buChar char="ü"/>
              <a:tabLst>
                <a:tab pos="354965" algn="l"/>
                <a:tab pos="355600" algn="l"/>
              </a:tabLst>
            </a:pPr>
            <a:r>
              <a:rPr lang="en-US" sz="2400" spc="-5" dirty="0">
                <a:latin typeface="Calibri" panose="020F0502020204030204" pitchFamily="34" charset="0"/>
                <a:cs typeface="Calibri" panose="020F0502020204030204" pitchFamily="34" charset="0"/>
              </a:rPr>
              <a:t>Support horizontal scaling via sharding</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6" name="TextBox 5">
            <a:extLst>
              <a:ext uri="{FF2B5EF4-FFF2-40B4-BE49-F238E27FC236}">
                <a16:creationId xmlns:a16="http://schemas.microsoft.com/office/drawing/2014/main" id="{6DA61AA4-98C7-4DD3-BDE9-CE228DFEBB7C}"/>
              </a:ext>
            </a:extLst>
          </p:cNvPr>
          <p:cNvSpPr txBox="1"/>
          <p:nvPr/>
        </p:nvSpPr>
        <p:spPr>
          <a:xfrm>
            <a:off x="6539261" y="3820069"/>
            <a:ext cx="3864158" cy="2393412"/>
          </a:xfrm>
          <a:prstGeom prst="rect">
            <a:avLst/>
          </a:prstGeom>
          <a:noFill/>
        </p:spPr>
        <p:txBody>
          <a:bodyPr wrap="square">
            <a:spAutoFit/>
          </a:bodyPr>
          <a:lstStyle/>
          <a:p>
            <a:pPr marL="355600" indent="-342900">
              <a:lnSpc>
                <a:spcPct val="100000"/>
              </a:lnSpc>
              <a:spcBef>
                <a:spcPts val="600"/>
              </a:spcBef>
              <a:buSzPct val="110416"/>
              <a:buFont typeface="Wingdings" panose="05000000000000000000" pitchFamily="2" charset="2"/>
              <a:buChar char="ü"/>
              <a:tabLst>
                <a:tab pos="354965" algn="l"/>
                <a:tab pos="355600" algn="l"/>
              </a:tabLst>
            </a:pPr>
            <a:r>
              <a:rPr lang="en-US" sz="2400" spc="-5" dirty="0">
                <a:solidFill>
                  <a:srgbClr val="FF0000"/>
                </a:solidFill>
                <a:latin typeface="Calibri" panose="020F0502020204030204" pitchFamily="34" charset="0"/>
                <a:cs typeface="Calibri" panose="020F0502020204030204" pitchFamily="34" charset="0"/>
              </a:rPr>
              <a:t>Community Support</a:t>
            </a:r>
          </a:p>
          <a:p>
            <a:pPr marL="812800" lvl="1" indent="-342900">
              <a:spcBef>
                <a:spcPts val="600"/>
              </a:spcBef>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Scala</a:t>
            </a:r>
          </a:p>
          <a:p>
            <a:pPr marL="812800" lvl="1" indent="-342900">
              <a:spcBef>
                <a:spcPts val="600"/>
              </a:spcBef>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Node.js</a:t>
            </a:r>
          </a:p>
          <a:p>
            <a:pPr marL="812800" lvl="1" indent="-342900">
              <a:spcBef>
                <a:spcPts val="600"/>
              </a:spcBef>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Haskell</a:t>
            </a:r>
          </a:p>
          <a:p>
            <a:pPr marL="812800" lvl="1" indent="-342900">
              <a:spcBef>
                <a:spcPts val="600"/>
              </a:spcBef>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Erlang</a:t>
            </a:r>
          </a:p>
          <a:p>
            <a:pPr marL="812800" lvl="1" indent="-342900">
              <a:spcBef>
                <a:spcPts val="600"/>
              </a:spcBef>
              <a:buSzPct val="110416"/>
              <a:buFont typeface="Wingdings" panose="05000000000000000000" pitchFamily="2" charset="2"/>
              <a:buChar char="ü"/>
              <a:tabLst>
                <a:tab pos="354965" algn="l"/>
                <a:tab pos="355600" algn="l"/>
              </a:tabLst>
            </a:pPr>
            <a:r>
              <a:rPr lang="en-US" sz="2000" spc="-5" dirty="0">
                <a:latin typeface="Calibri" panose="020F0502020204030204" pitchFamily="34" charset="0"/>
                <a:cs typeface="Calibri" panose="020F0502020204030204" pitchFamily="34" charset="0"/>
              </a:rPr>
              <a:t>Smalltalk</a:t>
            </a:r>
            <a:endParaRPr lang="en-GB" dirty="0"/>
          </a:p>
        </p:txBody>
      </p:sp>
      <p:pic>
        <p:nvPicPr>
          <p:cNvPr id="7" name="Picture 4" descr="Image result for mongodb">
            <a:extLst>
              <a:ext uri="{FF2B5EF4-FFF2-40B4-BE49-F238E27FC236}">
                <a16:creationId xmlns:a16="http://schemas.microsoft.com/office/drawing/2014/main" id="{3913B7CE-82FB-490F-BD35-6F8A257A4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67" y="486733"/>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12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MongoDB- Example</a:t>
            </a: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3" name="Picture 2">
            <a:extLst>
              <a:ext uri="{FF2B5EF4-FFF2-40B4-BE49-F238E27FC236}">
                <a16:creationId xmlns:a16="http://schemas.microsoft.com/office/drawing/2014/main" id="{EF6FB7E0-96B6-42FE-8D31-CE6CD35039E7}"/>
              </a:ext>
            </a:extLst>
          </p:cNvPr>
          <p:cNvPicPr>
            <a:picLocks noChangeAspect="1"/>
          </p:cNvPicPr>
          <p:nvPr/>
        </p:nvPicPr>
        <p:blipFill rotWithShape="1">
          <a:blip r:embed="rId3"/>
          <a:srcRect l="-1426" r="41179"/>
          <a:stretch/>
        </p:blipFill>
        <p:spPr>
          <a:xfrm>
            <a:off x="504666" y="1314738"/>
            <a:ext cx="5184000" cy="1676634"/>
          </a:xfrm>
          <a:prstGeom prst="rect">
            <a:avLst/>
          </a:prstGeom>
        </p:spPr>
      </p:pic>
      <p:pic>
        <p:nvPicPr>
          <p:cNvPr id="7" name="Picture 6">
            <a:extLst>
              <a:ext uri="{FF2B5EF4-FFF2-40B4-BE49-F238E27FC236}">
                <a16:creationId xmlns:a16="http://schemas.microsoft.com/office/drawing/2014/main" id="{DBD0B7CC-0C01-49E5-9FEA-FF30C0EF5DA0}"/>
              </a:ext>
            </a:extLst>
          </p:cNvPr>
          <p:cNvPicPr>
            <a:picLocks noChangeAspect="1"/>
          </p:cNvPicPr>
          <p:nvPr/>
        </p:nvPicPr>
        <p:blipFill>
          <a:blip r:embed="rId4"/>
          <a:stretch>
            <a:fillRect/>
          </a:stretch>
        </p:blipFill>
        <p:spPr>
          <a:xfrm>
            <a:off x="5511404" y="3481258"/>
            <a:ext cx="4277322" cy="2915057"/>
          </a:xfrm>
          <a:prstGeom prst="rect">
            <a:avLst/>
          </a:prstGeom>
        </p:spPr>
      </p:pic>
    </p:spTree>
    <p:extLst>
      <p:ext uri="{BB962C8B-B14F-4D97-AF65-F5344CB8AC3E}">
        <p14:creationId xmlns:p14="http://schemas.microsoft.com/office/powerpoint/2010/main" val="331044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00B0F0"/>
                </a:solidFill>
              </a:rPr>
              <a:t>CURD operation in MongoDB</a:t>
            </a:r>
          </a:p>
        </p:txBody>
      </p:sp>
      <p:sp>
        <p:nvSpPr>
          <p:cNvPr id="5" name="TextBox 14"/>
          <p:cNvSpPr txBox="1"/>
          <p:nvPr/>
        </p:nvSpPr>
        <p:spPr>
          <a:xfrm>
            <a:off x="677801" y="1436209"/>
            <a:ext cx="9119341"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spcAft>
                <a:spcPts val="600"/>
              </a:spcAft>
            </a:pPr>
            <a:r>
              <a:rPr lang="en-US" sz="2400" b="1" dirty="0">
                <a:latin typeface="Calibri" panose="020F0502020204030204" pitchFamily="34" charset="0"/>
                <a:cs typeface="Calibri" panose="020F0502020204030204" pitchFamily="34" charset="0"/>
              </a:rPr>
              <a:t>Create Operations </a:t>
            </a:r>
          </a:p>
          <a:p>
            <a:pPr marL="800100" lvl="1" indent="-342900">
              <a:spcBef>
                <a:spcPts val="600"/>
              </a:spcBef>
              <a:spcAft>
                <a:spcPts val="600"/>
              </a:spcAft>
              <a:buClr>
                <a:schemeClr val="tx1"/>
              </a:buClr>
              <a:buFont typeface="Wingdings" panose="05000000000000000000" pitchFamily="2" charset="2"/>
              <a:buChar char="ü"/>
            </a:pPr>
            <a:r>
              <a:rPr lang="en-US" sz="2400" dirty="0">
                <a:solidFill>
                  <a:srgbClr val="FF0000"/>
                </a:solidFill>
                <a:latin typeface="Calibri" panose="020F0502020204030204" pitchFamily="34" charset="0"/>
                <a:cs typeface="Calibri" panose="020F0502020204030204" pitchFamily="34" charset="0"/>
              </a:rPr>
              <a:t>Add/Create </a:t>
            </a:r>
            <a:r>
              <a:rPr lang="en-US" sz="2400" dirty="0">
                <a:latin typeface="Calibri" panose="020F0502020204030204" pitchFamily="34" charset="0"/>
                <a:cs typeface="Calibri" panose="020F0502020204030204" pitchFamily="34" charset="0"/>
              </a:rPr>
              <a:t> a new document to a collection</a:t>
            </a:r>
          </a:p>
          <a:p>
            <a:pPr>
              <a:spcBef>
                <a:spcPts val="600"/>
              </a:spcBef>
              <a:spcAft>
                <a:spcPts val="600"/>
              </a:spcAft>
            </a:pPr>
            <a:r>
              <a:rPr lang="en-US" sz="2400" b="1" dirty="0">
                <a:latin typeface="Calibri" panose="020F0502020204030204" pitchFamily="34" charset="0"/>
                <a:cs typeface="Calibri" panose="020F0502020204030204" pitchFamily="34" charset="0"/>
              </a:rPr>
              <a:t>Read Operations</a:t>
            </a:r>
          </a:p>
          <a:p>
            <a:pPr marL="800100" lvl="1" indent="-342900">
              <a:spcBef>
                <a:spcPts val="600"/>
              </a:spcBef>
              <a:spcAft>
                <a:spcPts val="600"/>
              </a:spcAft>
              <a:buClr>
                <a:schemeClr val="tx1"/>
              </a:buClr>
              <a:buFont typeface="Wingdings" panose="05000000000000000000" pitchFamily="2" charset="2"/>
              <a:buChar char="ü"/>
            </a:pPr>
            <a:r>
              <a:rPr lang="en-US" sz="2400" dirty="0">
                <a:solidFill>
                  <a:srgbClr val="FF0000"/>
                </a:solidFill>
                <a:latin typeface="Calibri" panose="020F0502020204030204" pitchFamily="34" charset="0"/>
                <a:cs typeface="Calibri" panose="020F0502020204030204" pitchFamily="34" charset="0"/>
              </a:rPr>
              <a:t>Retrieve</a:t>
            </a:r>
            <a:r>
              <a:rPr lang="en-US" sz="2400" dirty="0">
                <a:latin typeface="Calibri" panose="020F0502020204030204" pitchFamily="34" charset="0"/>
                <a:cs typeface="Calibri" panose="020F0502020204030204" pitchFamily="34" charset="0"/>
              </a:rPr>
              <a:t> a document from a collection</a:t>
            </a:r>
          </a:p>
          <a:p>
            <a:pPr>
              <a:spcBef>
                <a:spcPts val="600"/>
              </a:spcBef>
              <a:spcAft>
                <a:spcPts val="600"/>
              </a:spcAft>
            </a:pPr>
            <a:r>
              <a:rPr lang="en-US" sz="2400" b="1" dirty="0">
                <a:latin typeface="Calibri" panose="020F0502020204030204" pitchFamily="34" charset="0"/>
                <a:cs typeface="Calibri" panose="020F0502020204030204" pitchFamily="34" charset="0"/>
              </a:rPr>
              <a:t>Update Operations</a:t>
            </a:r>
          </a:p>
          <a:p>
            <a:pPr marL="800100" lvl="1" indent="-342900">
              <a:spcBef>
                <a:spcPts val="600"/>
              </a:spcBef>
              <a:spcAft>
                <a:spcPts val="600"/>
              </a:spcAft>
              <a:buClr>
                <a:schemeClr val="tx1"/>
              </a:buClr>
              <a:buFont typeface="Wingdings" panose="05000000000000000000" pitchFamily="2" charset="2"/>
              <a:buChar char="ü"/>
            </a:pPr>
            <a:r>
              <a:rPr lang="en-US" sz="2400" dirty="0">
                <a:solidFill>
                  <a:srgbClr val="FF0000"/>
                </a:solidFill>
                <a:latin typeface="Calibri" panose="020F0502020204030204" pitchFamily="34" charset="0"/>
                <a:cs typeface="Calibri" panose="020F0502020204030204" pitchFamily="34" charset="0"/>
              </a:rPr>
              <a:t>Modify</a:t>
            </a:r>
            <a:r>
              <a:rPr lang="en-US" sz="2400" dirty="0">
                <a:latin typeface="Calibri" panose="020F0502020204030204" pitchFamily="34" charset="0"/>
                <a:cs typeface="Calibri" panose="020F0502020204030204" pitchFamily="34" charset="0"/>
              </a:rPr>
              <a:t> an existing document in a collection</a:t>
            </a:r>
          </a:p>
          <a:p>
            <a:pPr>
              <a:spcBef>
                <a:spcPts val="600"/>
              </a:spcBef>
              <a:spcAft>
                <a:spcPts val="600"/>
              </a:spcAft>
            </a:pPr>
            <a:r>
              <a:rPr lang="en-US" sz="2400" b="1" dirty="0">
                <a:latin typeface="Calibri" panose="020F0502020204030204" pitchFamily="34" charset="0"/>
                <a:cs typeface="Calibri" panose="020F0502020204030204" pitchFamily="34" charset="0"/>
              </a:rPr>
              <a:t>Delete Operations</a:t>
            </a:r>
          </a:p>
          <a:p>
            <a:pPr marL="800100" lvl="1" indent="-342900">
              <a:spcBef>
                <a:spcPts val="600"/>
              </a:spcBef>
              <a:spcAft>
                <a:spcPts val="600"/>
              </a:spcAft>
              <a:buClr>
                <a:schemeClr val="tx1"/>
              </a:buClr>
              <a:buFont typeface="Wingdings" panose="05000000000000000000" pitchFamily="2" charset="2"/>
              <a:buChar char="ü"/>
            </a:pPr>
            <a:r>
              <a:rPr lang="en-US" sz="2400" dirty="0">
                <a:solidFill>
                  <a:srgbClr val="FF0000"/>
                </a:solidFill>
                <a:latin typeface="Calibri" panose="020F0502020204030204" pitchFamily="34" charset="0"/>
                <a:cs typeface="Calibri" panose="020F0502020204030204" pitchFamily="34" charset="0"/>
              </a:rPr>
              <a:t>Remove</a:t>
            </a:r>
            <a:r>
              <a:rPr lang="en-US" sz="2400" dirty="0">
                <a:latin typeface="Calibri" panose="020F0502020204030204" pitchFamily="34" charset="0"/>
                <a:cs typeface="Calibri" panose="020F0502020204030204" pitchFamily="34" charset="0"/>
              </a:rPr>
              <a:t> a document from a collection</a:t>
            </a:r>
          </a:p>
          <a:p>
            <a:pPr>
              <a:spcBef>
                <a:spcPts val="600"/>
              </a:spcBef>
              <a:spcAft>
                <a:spcPts val="600"/>
              </a:spcAft>
            </a:pPr>
            <a:r>
              <a:rPr lang="en-US" sz="2400" b="1" dirty="0">
                <a:latin typeface="Calibri" panose="020F0502020204030204" pitchFamily="34" charset="0"/>
                <a:cs typeface="Calibri" panose="020F0502020204030204" pitchFamily="34" charset="0"/>
              </a:rPr>
              <a:t>Bulk Write</a:t>
            </a:r>
          </a:p>
          <a:p>
            <a:pPr marL="800100" lvl="1" indent="-342900">
              <a:spcBef>
                <a:spcPts val="600"/>
              </a:spcBef>
              <a:spcAft>
                <a:spcPts val="600"/>
              </a:spcAft>
              <a:buFont typeface="Wingdings" panose="05000000000000000000" pitchFamily="2" charset="2"/>
              <a:buChar char="ü"/>
            </a:pPr>
            <a:r>
              <a:rPr lang="en-US" sz="2400" dirty="0">
                <a:latin typeface="Calibri" panose="020F0502020204030204" pitchFamily="34" charset="0"/>
                <a:cs typeface="Calibri" panose="020F0502020204030204" pitchFamily="34" charset="0"/>
              </a:rPr>
              <a:t>Perform write operation in </a:t>
            </a:r>
            <a:r>
              <a:rPr lang="en-US" sz="2400" dirty="0">
                <a:solidFill>
                  <a:srgbClr val="FF0000"/>
                </a:solidFill>
                <a:latin typeface="Calibri" panose="020F0502020204030204" pitchFamily="34" charset="0"/>
                <a:cs typeface="Calibri" panose="020F0502020204030204" pitchFamily="34" charset="0"/>
              </a:rPr>
              <a:t>bulk</a:t>
            </a:r>
          </a:p>
          <a:p>
            <a:pPr marL="812800" lvl="1" indent="-342900">
              <a:spcBef>
                <a:spcPts val="600"/>
              </a:spcBef>
              <a:spcAft>
                <a:spcPts val="600"/>
              </a:spcAft>
              <a:buSzPct val="110416"/>
              <a:buFont typeface="Wingdings" panose="05000000000000000000" pitchFamily="2" charset="2"/>
              <a:buChar char="ü"/>
              <a:tabLst>
                <a:tab pos="354965" algn="l"/>
                <a:tab pos="355600" algn="l"/>
              </a:tabLst>
            </a:pPr>
            <a:endParaRPr lang="en-US" sz="2400" dirty="0">
              <a:latin typeface="Calibri" panose="020F0502020204030204" pitchFamily="34" charset="0"/>
              <a:cs typeface="Calibri" panose="020F0502020204030204" pitchFamily="34" charset="0"/>
            </a:endParaRPr>
          </a:p>
        </p:txBody>
      </p:sp>
      <p:sp>
        <p:nvSpPr>
          <p:cNvPr id="8" name="Footer Placeholder 1">
            <a:extLst>
              <a:ext uri="{FF2B5EF4-FFF2-40B4-BE49-F238E27FC236}">
                <a16:creationId xmlns:a16="http://schemas.microsoft.com/office/drawing/2014/main" id="{CA230CBB-3074-48C8-851C-5015E6FA52B8}"/>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pic>
        <p:nvPicPr>
          <p:cNvPr id="7" name="Picture 4" descr="Image result for mongodb">
            <a:extLst>
              <a:ext uri="{FF2B5EF4-FFF2-40B4-BE49-F238E27FC236}">
                <a16:creationId xmlns:a16="http://schemas.microsoft.com/office/drawing/2014/main" id="{A38D0D29-2BCA-4C25-BC6F-B703C94ED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172" y="5326002"/>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827" y="385823"/>
            <a:ext cx="9794240" cy="567477"/>
          </a:xfrm>
        </p:spPr>
        <p:txBody>
          <a:bodyPr/>
          <a:lstStyle/>
          <a:p>
            <a:r>
              <a:rPr lang="en-GB" dirty="0">
                <a:solidFill>
                  <a:srgbClr val="00B0F0"/>
                </a:solidFill>
              </a:rPr>
              <a:t>summary</a:t>
            </a:r>
          </a:p>
        </p:txBody>
      </p:sp>
      <p:sp>
        <p:nvSpPr>
          <p:cNvPr id="11" name="Content Placeholder 2"/>
          <p:cNvSpPr txBox="1">
            <a:spLocks/>
          </p:cNvSpPr>
          <p:nvPr/>
        </p:nvSpPr>
        <p:spPr>
          <a:xfrm>
            <a:off x="-244325" y="1214945"/>
            <a:ext cx="5470170" cy="405633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6" name="Footer Placeholder 1">
            <a:extLst>
              <a:ext uri="{FF2B5EF4-FFF2-40B4-BE49-F238E27FC236}">
                <a16:creationId xmlns:a16="http://schemas.microsoft.com/office/drawing/2014/main" id="{2C9A5EB3-616D-438F-919A-C8F1973D7FA2}"/>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8" name="TextBox 7">
            <a:extLst>
              <a:ext uri="{FF2B5EF4-FFF2-40B4-BE49-F238E27FC236}">
                <a16:creationId xmlns:a16="http://schemas.microsoft.com/office/drawing/2014/main" id="{FBB5EBED-C6A3-46F5-93AA-8D3F640E31E6}"/>
              </a:ext>
            </a:extLst>
          </p:cNvPr>
          <p:cNvSpPr txBox="1"/>
          <p:nvPr/>
        </p:nvSpPr>
        <p:spPr>
          <a:xfrm>
            <a:off x="723014" y="1517717"/>
            <a:ext cx="9473609" cy="4647426"/>
          </a:xfrm>
          <a:prstGeom prst="rect">
            <a:avLst/>
          </a:prstGeom>
          <a:noFill/>
        </p:spPr>
        <p:txBody>
          <a:bodyPr wrap="square">
            <a:spAutoFit/>
          </a:bodyPr>
          <a:lstStyle/>
          <a:p>
            <a:pPr marL="457200" lvl="1"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Relational Database Re-cap</a:t>
            </a:r>
          </a:p>
          <a:p>
            <a:pPr marL="457200" lvl="1"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Database Objects</a:t>
            </a:r>
          </a:p>
          <a:p>
            <a:pPr marL="457200" lvl="1"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NoSQL Databases</a:t>
            </a:r>
          </a:p>
          <a:p>
            <a:pPr marL="978313" lvl="2"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Key/Value</a:t>
            </a:r>
          </a:p>
          <a:p>
            <a:pPr marL="978313" lvl="2"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Column-oriented</a:t>
            </a:r>
          </a:p>
          <a:p>
            <a:pPr marL="978313" lvl="2"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Object Databases</a:t>
            </a:r>
          </a:p>
          <a:p>
            <a:pPr marL="978313" lvl="2" indent="-457200">
              <a:spcBef>
                <a:spcPts val="600"/>
              </a:spcBef>
              <a:spcAft>
                <a:spcPts val="600"/>
              </a:spcAft>
              <a:buClr>
                <a:srgbClr val="C00000"/>
              </a:buClr>
              <a:buSzPct val="80000"/>
              <a:buFont typeface="Wingdings" panose="05000000000000000000" pitchFamily="2" charset="2"/>
              <a:buChar char="ü"/>
            </a:pPr>
            <a:r>
              <a:rPr lang="en-GB" altLang="en-US" sz="2400" dirty="0">
                <a:latin typeface="Calibri" panose="020F0502020204030204" pitchFamily="34" charset="0"/>
                <a:cs typeface="Calibri" panose="020F0502020204030204" pitchFamily="34" charset="0"/>
              </a:rPr>
              <a:t>Document stores</a:t>
            </a:r>
          </a:p>
          <a:p>
            <a:pPr marL="457200" lvl="1" indent="-457200">
              <a:spcBef>
                <a:spcPts val="600"/>
              </a:spcBef>
              <a:spcAft>
                <a:spcPts val="600"/>
              </a:spcAft>
              <a:buClr>
                <a:srgbClr val="C00000"/>
              </a:buClr>
              <a:buSzPct val="80000"/>
              <a:buFont typeface="Arial" panose="020B0604020202020204" pitchFamily="34" charset="0"/>
              <a:buChar char="•"/>
            </a:pPr>
            <a:endParaRPr lang="en-GB" altLang="en-US" sz="2400" dirty="0">
              <a:latin typeface="Calibri" panose="020F0502020204030204" pitchFamily="34" charset="0"/>
              <a:cs typeface="Calibri" panose="020F0502020204030204" pitchFamily="34" charset="0"/>
            </a:endParaRPr>
          </a:p>
          <a:p>
            <a:pPr marL="0" lvl="1">
              <a:spcBef>
                <a:spcPts val="600"/>
              </a:spcBef>
              <a:spcAft>
                <a:spcPts val="600"/>
              </a:spcAft>
              <a:buClr>
                <a:srgbClr val="C00000"/>
              </a:buClr>
              <a:buSzPct val="80000"/>
            </a:pPr>
            <a:r>
              <a:rPr lang="en-GB" altLang="en-US" sz="2400" dirty="0">
                <a:latin typeface="Calibri" panose="020F0502020204030204" pitchFamily="34" charset="0"/>
                <a:cs typeface="Calibri" panose="020F0502020204030204" pitchFamily="34" charset="0"/>
              </a:rPr>
              <a:t>Databases are used almost everywhere in our lives. </a:t>
            </a:r>
          </a:p>
        </p:txBody>
      </p:sp>
    </p:spTree>
    <p:extLst>
      <p:ext uri="{BB962C8B-B14F-4D97-AF65-F5344CB8AC3E}">
        <p14:creationId xmlns:p14="http://schemas.microsoft.com/office/powerpoint/2010/main" val="30405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Types of databases</a:t>
            </a:r>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latin typeface="Calibri" panose="020F0502020204030204" pitchFamily="34" charset="0"/>
                <a:cs typeface="Calibri" panose="020F0502020204030204" pitchFamily="34" charset="0"/>
              </a:rPr>
              <a:t>ISON WITH LAST YEAR</a:t>
            </a:r>
          </a:p>
        </p:txBody>
      </p:sp>
      <p:sp>
        <p:nvSpPr>
          <p:cNvPr id="7" name="Rectangle 6"/>
          <p:cNvSpPr/>
          <p:nvPr/>
        </p:nvSpPr>
        <p:spPr>
          <a:xfrm>
            <a:off x="353612" y="962701"/>
            <a:ext cx="9794241" cy="6124754"/>
          </a:xfrm>
          <a:prstGeom prst="rect">
            <a:avLst/>
          </a:prstGeom>
        </p:spPr>
        <p:txBody>
          <a:bodyPr wrap="square">
            <a:spAutoFit/>
          </a:bodyPr>
          <a:lstStyle/>
          <a:p>
            <a:pPr marL="0" lvl="1">
              <a:buClr>
                <a:srgbClr val="C00000"/>
              </a:buClr>
              <a:buSzPct val="80000"/>
            </a:pPr>
            <a:r>
              <a:rPr lang="en-GB" altLang="en-US" sz="2800" dirty="0">
                <a:latin typeface="Calibri" panose="020F0502020204030204" pitchFamily="34" charset="0"/>
                <a:cs typeface="Calibri" panose="020F0502020204030204" pitchFamily="34" charset="0"/>
              </a:rPr>
              <a:t>There are many types of databases, each one being more appropriate to different types of applications but simply speaking there are two main types:</a:t>
            </a:r>
          </a:p>
          <a:p>
            <a:pPr marL="0" lvl="1">
              <a:buClr>
                <a:srgbClr val="C00000"/>
              </a:buClr>
              <a:buSzPct val="80000"/>
            </a:pPr>
            <a:endParaRPr lang="en-GB" altLang="en-US" sz="2800" dirty="0">
              <a:latin typeface="Calibri" panose="020F0502020204030204" pitchFamily="34" charset="0"/>
              <a:cs typeface="Calibri" panose="020F0502020204030204" pitchFamily="34" charset="0"/>
            </a:endParaRPr>
          </a:p>
          <a:p>
            <a:pPr marL="457200" lvl="1" indent="-457200">
              <a:buClr>
                <a:schemeClr val="tx1"/>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Relational databases (better for structured data)</a:t>
            </a:r>
          </a:p>
          <a:p>
            <a:pPr marL="457200" lvl="1" indent="-457200">
              <a:buClr>
                <a:schemeClr val="tx1"/>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Non-relational / NoSQL databases (better for unstructured or semi-structured data)</a:t>
            </a:r>
          </a:p>
          <a:p>
            <a:pPr marL="342900" lvl="1" indent="-342900">
              <a:buClr>
                <a:srgbClr val="C00000"/>
              </a:buClr>
              <a:buSzPct val="80000"/>
              <a:buFont typeface="Arial" panose="020B0604020202020204" pitchFamily="34" charset="0"/>
              <a:buChar char="•"/>
            </a:pPr>
            <a:endParaRPr lang="en-GB" altLang="en-US" sz="2800" dirty="0">
              <a:latin typeface="Calibri" panose="020F0502020204030204" pitchFamily="34" charset="0"/>
              <a:cs typeface="Calibri" panose="020F0502020204030204" pitchFamily="34" charset="0"/>
            </a:endParaRPr>
          </a:p>
          <a:p>
            <a:pPr marL="0" lvl="1">
              <a:buClr>
                <a:srgbClr val="C00000"/>
              </a:buClr>
              <a:buSzPct val="80000"/>
            </a:pPr>
            <a:r>
              <a:rPr lang="en-GB" altLang="en-US" sz="2800" dirty="0">
                <a:latin typeface="Calibri" panose="020F0502020204030204" pitchFamily="34" charset="0"/>
                <a:cs typeface="Calibri" panose="020F0502020204030204" pitchFamily="34" charset="0"/>
              </a:rPr>
              <a:t>Databases can be stored on local servers or in the cloud.</a:t>
            </a:r>
          </a:p>
          <a:p>
            <a:pPr marL="0" lvl="1">
              <a:buClr>
                <a:srgbClr val="C00000"/>
              </a:buClr>
              <a:buSzPct val="80000"/>
            </a:pPr>
            <a:endParaRPr lang="en-GB" altLang="en-US" sz="2800" dirty="0">
              <a:latin typeface="Calibri" panose="020F0502020204030204" pitchFamily="34" charset="0"/>
              <a:cs typeface="Calibri" panose="020F0502020204030204" pitchFamily="34" charset="0"/>
            </a:endParaRPr>
          </a:p>
          <a:p>
            <a:pPr marL="0" lvl="1">
              <a:buClr>
                <a:srgbClr val="C00000"/>
              </a:buClr>
              <a:buSzPct val="80000"/>
            </a:pPr>
            <a:r>
              <a:rPr lang="en-GB" altLang="en-US" sz="2800" dirty="0">
                <a:latin typeface="Calibri" panose="020F0502020204030204" pitchFamily="34" charset="0"/>
                <a:cs typeface="Calibri" panose="020F0502020204030204" pitchFamily="34" charset="0"/>
              </a:rPr>
              <a:t>They can be centralised in one location or distributed across different locations. </a:t>
            </a:r>
          </a:p>
          <a:p>
            <a:pPr marL="0" lvl="1">
              <a:buClr>
                <a:srgbClr val="C00000"/>
              </a:buClr>
              <a:buSzPct val="80000"/>
            </a:pPr>
            <a:endParaRPr lang="en-GB" altLang="en-US" sz="2800" dirty="0">
              <a:latin typeface="Calibri" panose="020F0502020204030204" pitchFamily="34" charset="0"/>
              <a:cs typeface="Calibri" panose="020F0502020204030204" pitchFamily="34" charset="0"/>
            </a:endParaRPr>
          </a:p>
          <a:p>
            <a:pPr marL="0" lvl="1">
              <a:buClr>
                <a:srgbClr val="C00000"/>
              </a:buClr>
              <a:buSzPct val="80000"/>
            </a:pPr>
            <a:r>
              <a:rPr lang="en-GB" altLang="en-US" sz="2800" dirty="0">
                <a:latin typeface="Calibri" panose="020F0502020204030204" pitchFamily="34" charset="0"/>
                <a:cs typeface="Calibri" panose="020F0502020204030204" pitchFamily="34" charset="0"/>
              </a:rPr>
              <a:t>We will concentrate on </a:t>
            </a:r>
            <a:r>
              <a:rPr lang="en-GB" altLang="en-US" sz="2800" dirty="0">
                <a:solidFill>
                  <a:schemeClr val="accent1"/>
                </a:solidFill>
                <a:latin typeface="Calibri" panose="020F0502020204030204" pitchFamily="34" charset="0"/>
                <a:cs typeface="Calibri" panose="020F0502020204030204" pitchFamily="34" charset="0"/>
              </a:rPr>
              <a:t>Non-relational databases </a:t>
            </a:r>
            <a:r>
              <a:rPr lang="en-GB" altLang="en-US" sz="2800" dirty="0">
                <a:latin typeface="Calibri" panose="020F0502020204030204" pitchFamily="34" charset="0"/>
                <a:cs typeface="Calibri" panose="020F0502020204030204" pitchFamily="34" charset="0"/>
              </a:rPr>
              <a:t>in this unit.</a:t>
            </a:r>
            <a:endParaRPr lang="en-GB" altLang="en-US" sz="2400" dirty="0">
              <a:latin typeface="Calibri" panose="020F0502020204030204" pitchFamily="34" charset="0"/>
              <a:cs typeface="Calibri" panose="020F0502020204030204" pitchFamily="34" charset="0"/>
            </a:endParaRPr>
          </a:p>
        </p:txBody>
      </p:sp>
      <p:sp>
        <p:nvSpPr>
          <p:cNvPr id="6" name="Footer Placeholder 1">
            <a:extLst>
              <a:ext uri="{FF2B5EF4-FFF2-40B4-BE49-F238E27FC236}">
                <a16:creationId xmlns:a16="http://schemas.microsoft.com/office/drawing/2014/main" id="{09069C99-C625-4CDD-BEBF-FB601C17EF94}"/>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132546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What is a relational database?</a:t>
            </a:r>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latin typeface="Calibri" panose="020F0502020204030204" pitchFamily="34" charset="0"/>
                <a:cs typeface="Calibri" panose="020F0502020204030204" pitchFamily="34" charset="0"/>
              </a:rPr>
              <a:t>ISON WITH LAST YEAR</a:t>
            </a:r>
          </a:p>
        </p:txBody>
      </p:sp>
      <p:sp>
        <p:nvSpPr>
          <p:cNvPr id="7" name="Rectangle 6"/>
          <p:cNvSpPr/>
          <p:nvPr/>
        </p:nvSpPr>
        <p:spPr>
          <a:xfrm>
            <a:off x="504667" y="1759355"/>
            <a:ext cx="6670039" cy="3539430"/>
          </a:xfrm>
          <a:prstGeom prst="rect">
            <a:avLst/>
          </a:prstGeom>
        </p:spPr>
        <p:txBody>
          <a:bodyPr wrap="square">
            <a:spAutoFit/>
          </a:bodyPr>
          <a:lstStyle/>
          <a:p>
            <a:pPr marL="0" lvl="1">
              <a:buClr>
                <a:srgbClr val="C00000"/>
              </a:buClr>
              <a:buSzPct val="80000"/>
            </a:pPr>
            <a:r>
              <a:rPr lang="en-GB" altLang="en-US" sz="3200" dirty="0">
                <a:latin typeface="Calibri" panose="020F0502020204030204" pitchFamily="34" charset="0"/>
                <a:cs typeface="Calibri" panose="020F0502020204030204" pitchFamily="34" charset="0"/>
              </a:rPr>
              <a:t>A relational database is one in which the data consists of a ‘</a:t>
            </a:r>
            <a:r>
              <a:rPr lang="en-GB" altLang="en-US" sz="3200" dirty="0">
                <a:solidFill>
                  <a:srgbClr val="C00000"/>
                </a:solidFill>
                <a:latin typeface="Calibri" panose="020F0502020204030204" pitchFamily="34" charset="0"/>
                <a:cs typeface="Calibri" panose="020F0502020204030204" pitchFamily="34" charset="0"/>
              </a:rPr>
              <a:t>collection of tables linked by common data values</a:t>
            </a:r>
            <a:r>
              <a:rPr lang="en-GB" altLang="en-US" sz="3200" dirty="0">
                <a:latin typeface="Calibri" panose="020F0502020204030204" pitchFamily="34" charset="0"/>
                <a:cs typeface="Calibri" panose="020F0502020204030204" pitchFamily="34" charset="0"/>
              </a:rPr>
              <a:t>’</a:t>
            </a:r>
          </a:p>
          <a:p>
            <a:pPr lvl="1">
              <a:buClr>
                <a:srgbClr val="C00000"/>
              </a:buClr>
              <a:buSzPct val="80000"/>
              <a:buFont typeface="Wingdings" panose="05000000000000000000" pitchFamily="2" charset="2"/>
              <a:buChar char="Ø"/>
            </a:pPr>
            <a:endParaRPr lang="en-GB" altLang="en-US" sz="3200" dirty="0">
              <a:latin typeface="Calibri" panose="020F0502020204030204" pitchFamily="34" charset="0"/>
              <a:cs typeface="Calibri" panose="020F0502020204030204" pitchFamily="34" charset="0"/>
            </a:endParaRPr>
          </a:p>
          <a:p>
            <a:pPr marL="0" lvl="1">
              <a:buClr>
                <a:srgbClr val="C00000"/>
              </a:buClr>
              <a:buSzPct val="80000"/>
            </a:pPr>
            <a:r>
              <a:rPr lang="en-GB" altLang="en-US" sz="3200" dirty="0">
                <a:latin typeface="Calibri" panose="020F0502020204030204" pitchFamily="34" charset="0"/>
                <a:cs typeface="Calibri" panose="020F0502020204030204" pitchFamily="34" charset="0"/>
              </a:rPr>
              <a:t>Prominent characteristics are:</a:t>
            </a:r>
          </a:p>
          <a:p>
            <a:pPr marL="912397" indent="-625475">
              <a:buClr>
                <a:schemeClr val="tx1"/>
              </a:buClr>
              <a:buSzPct val="80000"/>
              <a:buFont typeface="Wingdings" panose="05000000000000000000" pitchFamily="2" charset="2"/>
              <a:buChar char="ü"/>
            </a:pPr>
            <a:r>
              <a:rPr lang="en-GB" altLang="en-US" sz="3200" dirty="0">
                <a:latin typeface="Calibri" panose="020F0502020204030204" pitchFamily="34" charset="0"/>
                <a:cs typeface="Calibri" panose="020F0502020204030204" pitchFamily="34" charset="0"/>
              </a:rPr>
              <a:t>data stored in </a:t>
            </a:r>
            <a:r>
              <a:rPr lang="en-GB" altLang="en-US" sz="3200" dirty="0">
                <a:solidFill>
                  <a:srgbClr val="FF0000"/>
                </a:solidFill>
                <a:latin typeface="Calibri" panose="020F0502020204030204" pitchFamily="34" charset="0"/>
                <a:cs typeface="Calibri" panose="020F0502020204030204" pitchFamily="34" charset="0"/>
              </a:rPr>
              <a:t>tables</a:t>
            </a:r>
          </a:p>
          <a:p>
            <a:pPr marL="912397" indent="-625475">
              <a:buClr>
                <a:schemeClr val="tx1"/>
              </a:buClr>
              <a:buSzPct val="80000"/>
              <a:buFont typeface="Wingdings" panose="05000000000000000000" pitchFamily="2" charset="2"/>
              <a:buChar char="ü"/>
            </a:pPr>
            <a:r>
              <a:rPr lang="en-GB" altLang="en-US" sz="3200" dirty="0">
                <a:solidFill>
                  <a:srgbClr val="FF0000"/>
                </a:solidFill>
                <a:latin typeface="Calibri" panose="020F0502020204030204" pitchFamily="34" charset="0"/>
                <a:cs typeface="Calibri" panose="020F0502020204030204" pitchFamily="34" charset="0"/>
              </a:rPr>
              <a:t>relationships</a:t>
            </a:r>
            <a:r>
              <a:rPr lang="en-GB" altLang="en-US" sz="3200" dirty="0">
                <a:latin typeface="Calibri" panose="020F0502020204030204" pitchFamily="34" charset="0"/>
                <a:cs typeface="Calibri" panose="020F0502020204030204" pitchFamily="34" charset="0"/>
              </a:rPr>
              <a:t> between tables</a:t>
            </a:r>
          </a:p>
        </p:txBody>
      </p:sp>
      <p:sp>
        <p:nvSpPr>
          <p:cNvPr id="6" name="Footer Placeholder 1">
            <a:extLst>
              <a:ext uri="{FF2B5EF4-FFF2-40B4-BE49-F238E27FC236}">
                <a16:creationId xmlns:a16="http://schemas.microsoft.com/office/drawing/2014/main" id="{6718C29C-33AF-4D84-AC89-70FA12B21922}"/>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
        <p:nvSpPr>
          <p:cNvPr id="8" name="Rectangle 7">
            <a:extLst>
              <a:ext uri="{FF2B5EF4-FFF2-40B4-BE49-F238E27FC236}">
                <a16:creationId xmlns:a16="http://schemas.microsoft.com/office/drawing/2014/main" id="{D84D76C0-F89F-4D67-949F-48A48455F92C}"/>
              </a:ext>
            </a:extLst>
          </p:cNvPr>
          <p:cNvSpPr/>
          <p:nvPr/>
        </p:nvSpPr>
        <p:spPr>
          <a:xfrm>
            <a:off x="7666075" y="2444734"/>
            <a:ext cx="3035975" cy="3970318"/>
          </a:xfrm>
          <a:prstGeom prst="rect">
            <a:avLst/>
          </a:prstGeom>
        </p:spPr>
        <p:txBody>
          <a:bodyPr wrap="square">
            <a:spAutoFit/>
          </a:bodyPr>
          <a:lstStyle/>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Oracle</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SQL Server</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MySQL</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PostgreSQL</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DB2</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Informix</a:t>
            </a: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Amazon RDS</a:t>
            </a:r>
          </a:p>
          <a:p>
            <a:pPr marL="457200" lvl="1" indent="-457200">
              <a:buClr>
                <a:srgbClr val="C00000"/>
              </a:buClr>
              <a:buSzPct val="80000"/>
              <a:buFont typeface="Wingdings" panose="05000000000000000000" pitchFamily="2" charset="2"/>
              <a:buChar char="ü"/>
            </a:pPr>
            <a:r>
              <a:rPr lang="en-GB" altLang="en-US" sz="2800" dirty="0" err="1">
                <a:latin typeface="Calibri" panose="020F0502020204030204" pitchFamily="34" charset="0"/>
                <a:cs typeface="Calibri" panose="020F0502020204030204" pitchFamily="34" charset="0"/>
              </a:rPr>
              <a:t>MariaDB</a:t>
            </a:r>
            <a:endParaRPr lang="en-GB" altLang="en-US" sz="2800" dirty="0">
              <a:latin typeface="Calibri" panose="020F0502020204030204" pitchFamily="34" charset="0"/>
              <a:cs typeface="Calibri" panose="020F0502020204030204" pitchFamily="34" charset="0"/>
            </a:endParaRPr>
          </a:p>
          <a:p>
            <a:pPr marL="457200" lvl="1" indent="-457200">
              <a:buClr>
                <a:srgbClr val="C00000"/>
              </a:buClr>
              <a:buSzPct val="80000"/>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SQLite</a:t>
            </a:r>
          </a:p>
        </p:txBody>
      </p:sp>
    </p:spTree>
    <p:extLst>
      <p:ext uri="{BB962C8B-B14F-4D97-AF65-F5344CB8AC3E}">
        <p14:creationId xmlns:p14="http://schemas.microsoft.com/office/powerpoint/2010/main" val="369887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GB" dirty="0">
                <a:latin typeface="Calibri" panose="020F0502020204030204" pitchFamily="34" charset="0"/>
                <a:cs typeface="Calibri" panose="020F0502020204030204" pitchFamily="34" charset="0"/>
              </a:rPr>
              <a:t>Employees</a:t>
            </a:r>
          </a:p>
        </p:txBody>
      </p:sp>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An example table</a:t>
            </a:r>
          </a:p>
        </p:txBody>
      </p:sp>
      <p:sp>
        <p:nvSpPr>
          <p:cNvPr id="3" name="Rectangle 2"/>
          <p:cNvSpPr/>
          <p:nvPr/>
        </p:nvSpPr>
        <p:spPr>
          <a:xfrm>
            <a:off x="655983" y="1622009"/>
            <a:ext cx="9491870" cy="461665"/>
          </a:xfrm>
          <a:prstGeom prst="rect">
            <a:avLst/>
          </a:prstGeom>
        </p:spPr>
        <p:txBody>
          <a:bodyPr wrap="square">
            <a:spAutoFit/>
          </a:bodyPr>
          <a:lstStyle/>
          <a:p>
            <a:r>
              <a:rPr lang="en-GB" sz="2400" dirty="0">
                <a:solidFill>
                  <a:schemeClr val="bg1"/>
                </a:solidFill>
                <a:latin typeface="Calibri" panose="020F0502020204030204" pitchFamily="34" charset="0"/>
                <a:cs typeface="Calibri" panose="020F0502020204030204" pitchFamily="34" charset="0"/>
              </a:rPr>
              <a:t>ISON WITH LAST YEAR</a:t>
            </a:r>
          </a:p>
        </p:txBody>
      </p:sp>
      <p:sp>
        <p:nvSpPr>
          <p:cNvPr id="9" name="TextBox 6"/>
          <p:cNvSpPr txBox="1"/>
          <p:nvPr/>
        </p:nvSpPr>
        <p:spPr>
          <a:xfrm>
            <a:off x="111940" y="3620734"/>
            <a:ext cx="103259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A record </a:t>
            </a:r>
          </a:p>
          <a:p>
            <a:r>
              <a:rPr lang="en-GB" dirty="0">
                <a:latin typeface="Calibri" panose="020F0502020204030204" pitchFamily="34" charset="0"/>
                <a:cs typeface="Calibri" panose="020F0502020204030204" pitchFamily="34" charset="0"/>
              </a:rPr>
              <a:t>(or row)</a:t>
            </a:r>
          </a:p>
        </p:txBody>
      </p:sp>
      <p:sp>
        <p:nvSpPr>
          <p:cNvPr id="10" name="Line 1035"/>
          <p:cNvSpPr>
            <a:spLocks noChangeShapeType="1"/>
          </p:cNvSpPr>
          <p:nvPr/>
        </p:nvSpPr>
        <p:spPr bwMode="auto">
          <a:xfrm flipH="1">
            <a:off x="1386889" y="3805400"/>
            <a:ext cx="506271" cy="2831"/>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Calibri" panose="020F0502020204030204" pitchFamily="34" charset="0"/>
              <a:cs typeface="Calibri" panose="020F0502020204030204" pitchFamily="34" charset="0"/>
            </a:endParaRPr>
          </a:p>
        </p:txBody>
      </p:sp>
      <p:sp>
        <p:nvSpPr>
          <p:cNvPr id="11" name="TextBox 8"/>
          <p:cNvSpPr txBox="1"/>
          <p:nvPr/>
        </p:nvSpPr>
        <p:spPr>
          <a:xfrm>
            <a:off x="3532747" y="1705286"/>
            <a:ext cx="137101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An attribute </a:t>
            </a:r>
          </a:p>
          <a:p>
            <a:r>
              <a:rPr lang="en-GB" dirty="0">
                <a:latin typeface="Calibri" panose="020F0502020204030204" pitchFamily="34" charset="0"/>
                <a:cs typeface="Calibri" panose="020F0502020204030204" pitchFamily="34" charset="0"/>
              </a:rPr>
              <a:t>(or column)</a:t>
            </a:r>
          </a:p>
        </p:txBody>
      </p:sp>
      <p:sp>
        <p:nvSpPr>
          <p:cNvPr id="12" name="Line 1035"/>
          <p:cNvSpPr>
            <a:spLocks noChangeShapeType="1"/>
          </p:cNvSpPr>
          <p:nvPr/>
        </p:nvSpPr>
        <p:spPr bwMode="auto">
          <a:xfrm flipV="1">
            <a:off x="4228169" y="2251524"/>
            <a:ext cx="0" cy="35311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Calibri" panose="020F0502020204030204" pitchFamily="34" charset="0"/>
              <a:cs typeface="Calibri" panose="020F0502020204030204" pitchFamily="34" charset="0"/>
            </a:endParaRPr>
          </a:p>
        </p:txBody>
      </p:sp>
      <p:sp>
        <p:nvSpPr>
          <p:cNvPr id="13" name="TextBox 10"/>
          <p:cNvSpPr txBox="1"/>
          <p:nvPr/>
        </p:nvSpPr>
        <p:spPr>
          <a:xfrm>
            <a:off x="1297578" y="1676389"/>
            <a:ext cx="236002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ID value uniquely</a:t>
            </a:r>
          </a:p>
          <a:p>
            <a:r>
              <a:rPr lang="en-GB" dirty="0">
                <a:latin typeface="Calibri" panose="020F0502020204030204" pitchFamily="34" charset="0"/>
                <a:cs typeface="Calibri" panose="020F0502020204030204" pitchFamily="34" charset="0"/>
              </a:rPr>
              <a:t>identifying each row</a:t>
            </a:r>
          </a:p>
        </p:txBody>
      </p:sp>
      <p:sp>
        <p:nvSpPr>
          <p:cNvPr id="14" name="Line 1035"/>
          <p:cNvSpPr>
            <a:spLocks noChangeShapeType="1"/>
          </p:cNvSpPr>
          <p:nvPr/>
        </p:nvSpPr>
        <p:spPr bwMode="auto">
          <a:xfrm flipV="1">
            <a:off x="2310309" y="2242508"/>
            <a:ext cx="17903" cy="394599"/>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Calibri" panose="020F0502020204030204" pitchFamily="34" charset="0"/>
              <a:cs typeface="Calibri" panose="020F0502020204030204" pitchFamily="34" charset="0"/>
            </a:endParaRPr>
          </a:p>
        </p:txBody>
      </p:sp>
      <p:pic>
        <p:nvPicPr>
          <p:cNvPr id="15" name="Picture 14"/>
          <p:cNvPicPr>
            <a:picLocks noChangeAspect="1"/>
          </p:cNvPicPr>
          <p:nvPr/>
        </p:nvPicPr>
        <p:blipFill>
          <a:blip r:embed="rId3"/>
          <a:stretch>
            <a:fillRect/>
          </a:stretch>
        </p:blipFill>
        <p:spPr>
          <a:xfrm>
            <a:off x="1932145" y="2651890"/>
            <a:ext cx="7977348" cy="4026891"/>
          </a:xfrm>
          <a:prstGeom prst="rect">
            <a:avLst/>
          </a:prstGeom>
        </p:spPr>
      </p:pic>
      <p:sp>
        <p:nvSpPr>
          <p:cNvPr id="16" name="Footer Placeholder 1">
            <a:extLst>
              <a:ext uri="{FF2B5EF4-FFF2-40B4-BE49-F238E27FC236}">
                <a16:creationId xmlns:a16="http://schemas.microsoft.com/office/drawing/2014/main" id="{D46ECEC1-F796-4668-BE04-BCD8875E0070}"/>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360601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An Example relationship</a:t>
            </a:r>
          </a:p>
        </p:txBody>
      </p:sp>
      <p:sp>
        <p:nvSpPr>
          <p:cNvPr id="6" name="Content Placeholder 6"/>
          <p:cNvSpPr>
            <a:spLocks noGrp="1"/>
          </p:cNvSpPr>
          <p:nvPr/>
        </p:nvSpPr>
        <p:spPr>
          <a:xfrm>
            <a:off x="6464070" y="1307339"/>
            <a:ext cx="1555865" cy="4181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1600" dirty="0" err="1">
                <a:latin typeface="Calibri" panose="020F0502020204030204" pitchFamily="34" charset="0"/>
                <a:cs typeface="Calibri" panose="020F0502020204030204" pitchFamily="34" charset="0"/>
              </a:rPr>
              <a:t>Deptno</a:t>
            </a:r>
            <a:r>
              <a:rPr lang="en-GB" sz="1600" dirty="0">
                <a:latin typeface="Calibri" panose="020F0502020204030204" pitchFamily="34" charset="0"/>
                <a:cs typeface="Calibri" panose="020F0502020204030204" pitchFamily="34" charset="0"/>
              </a:rPr>
              <a:t> (Primary Key)</a:t>
            </a:r>
          </a:p>
        </p:txBody>
      </p:sp>
      <p:sp>
        <p:nvSpPr>
          <p:cNvPr id="9" name="TextBox 8"/>
          <p:cNvSpPr txBox="1"/>
          <p:nvPr/>
        </p:nvSpPr>
        <p:spPr>
          <a:xfrm>
            <a:off x="4344191" y="1460041"/>
            <a:ext cx="104034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matches</a:t>
            </a:r>
            <a:endParaRPr lang="en-GB" dirty="0">
              <a:latin typeface="Calibri" panose="020F0502020204030204" pitchFamily="34" charset="0"/>
              <a:cs typeface="Calibri" panose="020F0502020204030204" pitchFamily="34" charset="0"/>
            </a:endParaRPr>
          </a:p>
        </p:txBody>
      </p:sp>
      <p:sp>
        <p:nvSpPr>
          <p:cNvPr id="10" name="TextBox 9"/>
          <p:cNvSpPr txBox="1"/>
          <p:nvPr/>
        </p:nvSpPr>
        <p:spPr>
          <a:xfrm>
            <a:off x="3696994" y="2152785"/>
            <a:ext cx="2514600"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Note: </a:t>
            </a:r>
            <a:br>
              <a:rPr lang="en-GB" dirty="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King, Clark and Miller are all in department  10</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From the </a:t>
            </a:r>
            <a:r>
              <a:rPr lang="en-GB" dirty="0" err="1">
                <a:latin typeface="Calibri" panose="020F0502020204030204" pitchFamily="34" charset="0"/>
                <a:cs typeface="Calibri" panose="020F0502020204030204" pitchFamily="34" charset="0"/>
              </a:rPr>
              <a:t>dept</a:t>
            </a:r>
            <a:r>
              <a:rPr lang="en-GB" dirty="0">
                <a:latin typeface="Calibri" panose="020F0502020204030204" pitchFamily="34" charset="0"/>
                <a:cs typeface="Calibri" panose="020F0502020204030204" pitchFamily="34" charset="0"/>
              </a:rPr>
              <a:t> table </a:t>
            </a:r>
          </a:p>
          <a:p>
            <a:r>
              <a:rPr lang="en-GB" dirty="0">
                <a:latin typeface="Calibri" panose="020F0502020204030204" pitchFamily="34" charset="0"/>
                <a:cs typeface="Calibri" panose="020F0502020204030204" pitchFamily="34" charset="0"/>
              </a:rPr>
              <a:t>we can see that this is Accounting and is located in Oxford.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Therefore King Clark and Miller all work for Accounting and are  located in Oxford.</a:t>
            </a:r>
          </a:p>
        </p:txBody>
      </p:sp>
      <p:grpSp>
        <p:nvGrpSpPr>
          <p:cNvPr id="11" name="Group 10"/>
          <p:cNvGrpSpPr/>
          <p:nvPr/>
        </p:nvGrpSpPr>
        <p:grpSpPr>
          <a:xfrm>
            <a:off x="548369" y="1829373"/>
            <a:ext cx="2959749" cy="4448996"/>
            <a:chOff x="615625" y="2253950"/>
            <a:chExt cx="2959749" cy="4448996"/>
          </a:xfrm>
        </p:grpSpPr>
        <p:pic>
          <p:nvPicPr>
            <p:cNvPr id="18" name="Picture 17"/>
            <p:cNvPicPr>
              <a:picLocks noChangeAspect="1"/>
            </p:cNvPicPr>
            <p:nvPr/>
          </p:nvPicPr>
          <p:blipFill>
            <a:blip r:embed="rId3"/>
            <a:stretch>
              <a:fillRect/>
            </a:stretch>
          </p:blipFill>
          <p:spPr>
            <a:xfrm>
              <a:off x="615625" y="2498211"/>
              <a:ext cx="2959749" cy="4204735"/>
            </a:xfrm>
            <a:prstGeom prst="rect">
              <a:avLst/>
            </a:prstGeom>
          </p:spPr>
        </p:pic>
        <p:sp>
          <p:nvSpPr>
            <p:cNvPr id="19" name="Line 1035"/>
            <p:cNvSpPr>
              <a:spLocks noChangeShapeType="1"/>
            </p:cNvSpPr>
            <p:nvPr/>
          </p:nvSpPr>
          <p:spPr bwMode="auto">
            <a:xfrm flipH="1" flipV="1">
              <a:off x="2990850" y="2253950"/>
              <a:ext cx="38100" cy="24426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Calibri" panose="020F0502020204030204" pitchFamily="34" charset="0"/>
                <a:cs typeface="Calibri" panose="020F0502020204030204" pitchFamily="34" charset="0"/>
              </a:endParaRPr>
            </a:p>
          </p:txBody>
        </p:sp>
      </p:grpSp>
      <p:grpSp>
        <p:nvGrpSpPr>
          <p:cNvPr id="12" name="Group 11"/>
          <p:cNvGrpSpPr/>
          <p:nvPr/>
        </p:nvGrpSpPr>
        <p:grpSpPr>
          <a:xfrm>
            <a:off x="6613480" y="1785725"/>
            <a:ext cx="3290021" cy="2156955"/>
            <a:chOff x="6501592" y="2145100"/>
            <a:chExt cx="3290021" cy="2156955"/>
          </a:xfrm>
        </p:grpSpPr>
        <p:pic>
          <p:nvPicPr>
            <p:cNvPr id="16" name="Picture 15"/>
            <p:cNvPicPr>
              <a:picLocks noChangeAspect="1"/>
            </p:cNvPicPr>
            <p:nvPr/>
          </p:nvPicPr>
          <p:blipFill>
            <a:blip r:embed="rId4"/>
            <a:stretch>
              <a:fillRect/>
            </a:stretch>
          </p:blipFill>
          <p:spPr>
            <a:xfrm>
              <a:off x="6501592" y="2498211"/>
              <a:ext cx="3290021" cy="1803844"/>
            </a:xfrm>
            <a:prstGeom prst="rect">
              <a:avLst/>
            </a:prstGeom>
          </p:spPr>
        </p:pic>
        <p:sp>
          <p:nvSpPr>
            <p:cNvPr id="17" name="Line 1035"/>
            <p:cNvSpPr>
              <a:spLocks noChangeShapeType="1"/>
            </p:cNvSpPr>
            <p:nvPr/>
          </p:nvSpPr>
          <p:spPr bwMode="auto">
            <a:xfrm flipV="1">
              <a:off x="6879344" y="2145100"/>
              <a:ext cx="0" cy="353110"/>
            </a:xfrm>
            <a:prstGeom prst="line">
              <a:avLst/>
            </a:prstGeom>
            <a:noFill/>
            <a:ln w="1905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Calibri" panose="020F0502020204030204" pitchFamily="34" charset="0"/>
                <a:cs typeface="Calibri" panose="020F0502020204030204" pitchFamily="34" charset="0"/>
              </a:endParaRPr>
            </a:p>
          </p:txBody>
        </p:sp>
      </p:grpSp>
      <p:sp>
        <p:nvSpPr>
          <p:cNvPr id="13" name="TextBox 14"/>
          <p:cNvSpPr txBox="1"/>
          <p:nvPr/>
        </p:nvSpPr>
        <p:spPr>
          <a:xfrm>
            <a:off x="6752545" y="4154711"/>
            <a:ext cx="3390900" cy="21236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       One to many   (1:m)</a:t>
            </a:r>
          </a:p>
          <a:p>
            <a:endParaRPr lang="en-GB"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One department (Accounting) </a:t>
            </a:r>
          </a:p>
          <a:p>
            <a:r>
              <a:rPr lang="en-GB" sz="1600" dirty="0">
                <a:latin typeface="Calibri" panose="020F0502020204030204" pitchFamily="34" charset="0"/>
                <a:cs typeface="Calibri" panose="020F0502020204030204" pitchFamily="34" charset="0"/>
              </a:rPr>
              <a:t>has many employees </a:t>
            </a:r>
            <a:br>
              <a:rPr lang="en-GB" sz="1600" dirty="0">
                <a:latin typeface="Calibri" panose="020F0502020204030204" pitchFamily="34" charset="0"/>
                <a:cs typeface="Calibri" panose="020F0502020204030204" pitchFamily="34" charset="0"/>
              </a:rPr>
            </a:br>
            <a:r>
              <a:rPr lang="en-GB" sz="1600" dirty="0">
                <a:latin typeface="Calibri" panose="020F0502020204030204" pitchFamily="34" charset="0"/>
                <a:cs typeface="Calibri" panose="020F0502020204030204" pitchFamily="34" charset="0"/>
              </a:rPr>
              <a:t>(King, Clark, Miller)</a:t>
            </a:r>
          </a:p>
          <a:p>
            <a:r>
              <a:rPr lang="en-GB" sz="1600" u="sng" dirty="0">
                <a:latin typeface="Calibri" panose="020F0502020204030204" pitchFamily="34" charset="0"/>
                <a:cs typeface="Calibri" panose="020F0502020204030204" pitchFamily="34" charset="0"/>
              </a:rPr>
              <a:t>ALSO</a:t>
            </a:r>
          </a:p>
          <a:p>
            <a:r>
              <a:rPr lang="en-GB" sz="1600" dirty="0">
                <a:latin typeface="Calibri" panose="020F0502020204030204" pitchFamily="34" charset="0"/>
                <a:cs typeface="Calibri" panose="020F0502020204030204" pitchFamily="34" charset="0"/>
              </a:rPr>
              <a:t>One employee (King) works for one department (Accounting)</a:t>
            </a:r>
          </a:p>
        </p:txBody>
      </p:sp>
      <p:cxnSp>
        <p:nvCxnSpPr>
          <p:cNvPr id="14" name="Straight Arrow Connector 13"/>
          <p:cNvCxnSpPr>
            <a:stCxn id="9" idx="3"/>
            <a:endCxn id="6" idx="1"/>
          </p:cNvCxnSpPr>
          <p:nvPr/>
        </p:nvCxnSpPr>
        <p:spPr>
          <a:xfrm flipV="1">
            <a:off x="5384540" y="1516409"/>
            <a:ext cx="1079530" cy="128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50399" y="1554377"/>
            <a:ext cx="1109472" cy="9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6"/>
          <p:cNvSpPr>
            <a:spLocks noGrp="1"/>
          </p:cNvSpPr>
          <p:nvPr/>
        </p:nvSpPr>
        <p:spPr>
          <a:xfrm flipH="1">
            <a:off x="2245872" y="1284346"/>
            <a:ext cx="1407070" cy="3896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1600" dirty="0" err="1">
                <a:latin typeface="Calibri" panose="020F0502020204030204" pitchFamily="34" charset="0"/>
                <a:cs typeface="Calibri" panose="020F0502020204030204" pitchFamily="34" charset="0"/>
              </a:rPr>
              <a:t>Deptno</a:t>
            </a:r>
            <a:r>
              <a:rPr lang="en-GB" sz="1600" dirty="0">
                <a:latin typeface="Calibri" panose="020F0502020204030204" pitchFamily="34" charset="0"/>
                <a:cs typeface="Calibri" panose="020F0502020204030204" pitchFamily="34" charset="0"/>
              </a:rPr>
              <a:t> (Foreign key)</a:t>
            </a:r>
          </a:p>
        </p:txBody>
      </p:sp>
      <p:sp>
        <p:nvSpPr>
          <p:cNvPr id="3" name="TextBox 2"/>
          <p:cNvSpPr txBox="1"/>
          <p:nvPr/>
        </p:nvSpPr>
        <p:spPr>
          <a:xfrm>
            <a:off x="8339222" y="1678003"/>
            <a:ext cx="1600200" cy="276999"/>
          </a:xfrm>
          <a:prstGeom prst="rect">
            <a:avLst/>
          </a:prstGeom>
          <a:noFill/>
        </p:spPr>
        <p:txBody>
          <a:bodyPr wrap="square" lIns="0" tIns="0" rIns="0" bIns="0" rtlCol="0">
            <a:spAutoFit/>
          </a:bodyPr>
          <a:lstStyle/>
          <a:p>
            <a:r>
              <a:rPr lang="en-US" sz="1800" u="sng" dirty="0">
                <a:solidFill>
                  <a:schemeClr val="tx2"/>
                </a:solidFill>
                <a:latin typeface="Calibri" panose="020F0502020204030204" pitchFamily="34" charset="0"/>
                <a:cs typeface="Calibri" panose="020F0502020204030204" pitchFamily="34" charset="0"/>
              </a:rPr>
              <a:t>DEPT table</a:t>
            </a:r>
            <a:endParaRPr lang="en-US" sz="1800" u="sng" kern="1200" dirty="0">
              <a:solidFill>
                <a:schemeClr val="tx2"/>
              </a:solidFill>
              <a:latin typeface="Calibri" panose="020F0502020204030204" pitchFamily="34" charset="0"/>
              <a:cs typeface="Calibri" panose="020F0502020204030204" pitchFamily="34" charset="0"/>
            </a:endParaRPr>
          </a:p>
        </p:txBody>
      </p:sp>
      <p:sp>
        <p:nvSpPr>
          <p:cNvPr id="21" name="TextBox 20"/>
          <p:cNvSpPr txBox="1"/>
          <p:nvPr/>
        </p:nvSpPr>
        <p:spPr>
          <a:xfrm>
            <a:off x="645672" y="1580558"/>
            <a:ext cx="1600200" cy="276999"/>
          </a:xfrm>
          <a:prstGeom prst="rect">
            <a:avLst/>
          </a:prstGeom>
          <a:noFill/>
        </p:spPr>
        <p:txBody>
          <a:bodyPr wrap="square" lIns="0" tIns="0" rIns="0" bIns="0" rtlCol="0">
            <a:spAutoFit/>
          </a:bodyPr>
          <a:lstStyle/>
          <a:p>
            <a:r>
              <a:rPr lang="en-US" sz="1800" u="sng" dirty="0">
                <a:solidFill>
                  <a:schemeClr val="tx2"/>
                </a:solidFill>
                <a:latin typeface="Calibri" panose="020F0502020204030204" pitchFamily="34" charset="0"/>
                <a:cs typeface="Calibri" panose="020F0502020204030204" pitchFamily="34" charset="0"/>
              </a:rPr>
              <a:t>EMP table</a:t>
            </a:r>
            <a:endParaRPr lang="en-US" sz="1800" u="sng" kern="1200" dirty="0">
              <a:solidFill>
                <a:schemeClr val="tx2"/>
              </a:solidFill>
              <a:latin typeface="Calibri" panose="020F0502020204030204" pitchFamily="34" charset="0"/>
              <a:cs typeface="Calibri" panose="020F0502020204030204" pitchFamily="34" charset="0"/>
            </a:endParaRPr>
          </a:p>
        </p:txBody>
      </p:sp>
      <p:sp>
        <p:nvSpPr>
          <p:cNvPr id="22" name="Footer Placeholder 1">
            <a:extLst>
              <a:ext uri="{FF2B5EF4-FFF2-40B4-BE49-F238E27FC236}">
                <a16:creationId xmlns:a16="http://schemas.microsoft.com/office/drawing/2014/main" id="{B36B51ED-BE1A-4F79-B081-D6715C705C75}"/>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263631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Entity relationship diagram (ERD)</a:t>
            </a:r>
          </a:p>
        </p:txBody>
      </p:sp>
      <p:pic>
        <p:nvPicPr>
          <p:cNvPr id="20" name="Picture 19"/>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1192" y="1108364"/>
            <a:ext cx="3939319" cy="505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4"/>
          <p:cNvSpPr txBox="1"/>
          <p:nvPr/>
        </p:nvSpPr>
        <p:spPr>
          <a:xfrm>
            <a:off x="6746562" y="6100212"/>
            <a:ext cx="294607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The </a:t>
            </a:r>
            <a:r>
              <a:rPr lang="en-GB" dirty="0" err="1">
                <a:latin typeface="Calibri" panose="020F0502020204030204" pitchFamily="34" charset="0"/>
                <a:cs typeface="Calibri" panose="020F0502020204030204" pitchFamily="34" charset="0"/>
              </a:rPr>
              <a:t>MySports</a:t>
            </a:r>
            <a:r>
              <a:rPr lang="en-GB" dirty="0">
                <a:latin typeface="Calibri" panose="020F0502020204030204" pitchFamily="34" charset="0"/>
                <a:cs typeface="Calibri" panose="020F0502020204030204" pitchFamily="34" charset="0"/>
              </a:rPr>
              <a:t> Data Model</a:t>
            </a:r>
          </a:p>
        </p:txBody>
      </p:sp>
      <p:sp>
        <p:nvSpPr>
          <p:cNvPr id="22" name="Content Placeholder 2"/>
          <p:cNvSpPr txBox="1">
            <a:spLocks/>
          </p:cNvSpPr>
          <p:nvPr/>
        </p:nvSpPr>
        <p:spPr>
          <a:xfrm>
            <a:off x="504666" y="1389017"/>
            <a:ext cx="5470170" cy="5075586"/>
          </a:xfrm>
          <a:prstGeom prst="rect">
            <a:avLst/>
          </a:prstGeom>
        </p:spPr>
        <p:txBody>
          <a:bodyPr vert="horz" lIns="91440" tIns="45720" rIns="91440" bIns="4572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Each box represents a table (entity)</a:t>
            </a:r>
          </a:p>
          <a:p>
            <a:pPr marL="457200" indent="-457200">
              <a:buClr>
                <a:schemeClr val="tx1"/>
              </a:buClr>
              <a:buSzPct val="80000"/>
              <a:buFont typeface="Wingdings" panose="05000000000000000000" pitchFamily="2" charset="2"/>
              <a:buChar char="ü"/>
            </a:pPr>
            <a:endParaRPr lang="en-GB" altLang="en-US" sz="2600" dirty="0">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The table name is shown at the top.</a:t>
            </a:r>
          </a:p>
          <a:p>
            <a:pPr marL="914400" lvl="1" indent="-457200">
              <a:buClr>
                <a:schemeClr val="tx1"/>
              </a:buClr>
              <a:buSzPct val="80000"/>
              <a:buFont typeface="Wingdings" panose="05000000000000000000" pitchFamily="2" charset="2"/>
              <a:buChar char="ü"/>
            </a:pPr>
            <a:endParaRPr lang="en-GB" altLang="en-US" sz="2600" dirty="0">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In the bottom half of the box, the attribute (column) names of the table are listed.</a:t>
            </a:r>
          </a:p>
          <a:p>
            <a:pPr marL="914400" lvl="1" indent="-457200">
              <a:buClr>
                <a:schemeClr val="tx1"/>
              </a:buClr>
              <a:buSzPct val="80000"/>
              <a:buFont typeface="Wingdings" panose="05000000000000000000" pitchFamily="2" charset="2"/>
              <a:buChar char="ü"/>
            </a:pPr>
            <a:endParaRPr lang="en-GB" altLang="en-US" sz="2600" dirty="0">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The underlined attribute(s) is/are the Primary Key to uniquely identify each row in a table</a:t>
            </a:r>
          </a:p>
          <a:p>
            <a:pPr marL="914400" lvl="1" indent="-457200">
              <a:buClr>
                <a:schemeClr val="tx1"/>
              </a:buClr>
              <a:buSzPct val="80000"/>
              <a:buFont typeface="Wingdings" panose="05000000000000000000" pitchFamily="2" charset="2"/>
              <a:buChar char="ü"/>
            </a:pPr>
            <a:endParaRPr lang="en-GB" altLang="en-US" sz="2600" dirty="0">
              <a:solidFill>
                <a:schemeClr val="accent2"/>
              </a:solidFill>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Attributes marked with an asterisk (*) are Foreign Keys which are used to link to primary key values in another table</a:t>
            </a:r>
            <a:endParaRPr lang="en-GB" altLang="en-US" sz="2600" dirty="0">
              <a:solidFill>
                <a:schemeClr val="accent2"/>
              </a:solidFill>
              <a:latin typeface="Calibri" panose="020F0502020204030204" pitchFamily="34" charset="0"/>
              <a:cs typeface="Calibri" panose="020F0502020204030204" pitchFamily="34" charset="0"/>
            </a:endParaRPr>
          </a:p>
          <a:p>
            <a:pPr marL="285750" indent="-285750">
              <a:buClr>
                <a:schemeClr val="tx1"/>
              </a:buClr>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p:txBody>
      </p:sp>
      <p:sp>
        <p:nvSpPr>
          <p:cNvPr id="7" name="Footer Placeholder 1">
            <a:extLst>
              <a:ext uri="{FF2B5EF4-FFF2-40B4-BE49-F238E27FC236}">
                <a16:creationId xmlns:a16="http://schemas.microsoft.com/office/drawing/2014/main" id="{2F25ECB2-635F-4579-A8AC-7531D2D10F8E}"/>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180475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00B0F0"/>
                </a:solidFill>
                <a:latin typeface="Calibri" panose="020F0502020204030204" pitchFamily="34" charset="0"/>
                <a:cs typeface="Calibri" panose="020F0502020204030204" pitchFamily="34" charset="0"/>
              </a:rPr>
              <a:t>Entity relationship diagram (ERD)</a:t>
            </a:r>
          </a:p>
        </p:txBody>
      </p:sp>
      <p:pic>
        <p:nvPicPr>
          <p:cNvPr id="20" name="Picture 19"/>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1192" y="1108364"/>
            <a:ext cx="3939319" cy="505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4"/>
          <p:cNvSpPr txBox="1"/>
          <p:nvPr/>
        </p:nvSpPr>
        <p:spPr>
          <a:xfrm>
            <a:off x="6746562" y="6100212"/>
            <a:ext cx="294607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panose="020F0502020204030204" pitchFamily="34" charset="0"/>
                <a:cs typeface="Calibri" panose="020F0502020204030204" pitchFamily="34" charset="0"/>
              </a:rPr>
              <a:t>The </a:t>
            </a:r>
            <a:r>
              <a:rPr lang="en-GB" dirty="0" err="1">
                <a:latin typeface="Calibri" panose="020F0502020204030204" pitchFamily="34" charset="0"/>
                <a:cs typeface="Calibri" panose="020F0502020204030204" pitchFamily="34" charset="0"/>
              </a:rPr>
              <a:t>MySports</a:t>
            </a:r>
            <a:r>
              <a:rPr lang="en-GB" dirty="0">
                <a:latin typeface="Calibri" panose="020F0502020204030204" pitchFamily="34" charset="0"/>
                <a:cs typeface="Calibri" panose="020F0502020204030204" pitchFamily="34" charset="0"/>
              </a:rPr>
              <a:t> Data Model</a:t>
            </a:r>
          </a:p>
        </p:txBody>
      </p:sp>
      <p:sp>
        <p:nvSpPr>
          <p:cNvPr id="22" name="Content Placeholder 2"/>
          <p:cNvSpPr txBox="1">
            <a:spLocks/>
          </p:cNvSpPr>
          <p:nvPr/>
        </p:nvSpPr>
        <p:spPr>
          <a:xfrm>
            <a:off x="504666" y="1376317"/>
            <a:ext cx="5470170" cy="5075586"/>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The lines between the boxes represent the relationships between the tables.</a:t>
            </a:r>
          </a:p>
          <a:p>
            <a:pPr marL="457200" indent="-457200">
              <a:buClr>
                <a:schemeClr val="tx1"/>
              </a:buClr>
              <a:buSzPct val="80000"/>
              <a:buFont typeface="Wingdings" panose="05000000000000000000" pitchFamily="2" charset="2"/>
              <a:buChar char="ü"/>
            </a:pPr>
            <a:endParaRPr lang="en-GB" altLang="en-US" sz="2600" dirty="0">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The ‘crows foot’ indicates the many end of the relationship  </a:t>
            </a:r>
            <a:r>
              <a:rPr lang="en-GB" altLang="en-US" sz="2600" dirty="0" err="1">
                <a:latin typeface="Calibri" panose="020F0502020204030204" pitchFamily="34" charset="0"/>
                <a:cs typeface="Calibri" panose="020F0502020204030204" pitchFamily="34" charset="0"/>
              </a:rPr>
              <a:t>e.g</a:t>
            </a:r>
            <a:r>
              <a:rPr lang="en-GB" altLang="en-US" sz="2600" dirty="0">
                <a:latin typeface="Calibri" panose="020F0502020204030204" pitchFamily="34" charset="0"/>
                <a:cs typeface="Calibri" panose="020F0502020204030204" pitchFamily="34" charset="0"/>
              </a:rPr>
              <a:t> one </a:t>
            </a:r>
            <a:r>
              <a:rPr lang="en-GB" altLang="en-US" sz="2600" dirty="0" err="1">
                <a:latin typeface="Calibri" panose="020F0502020204030204" pitchFamily="34" charset="0"/>
                <a:cs typeface="Calibri" panose="020F0502020204030204" pitchFamily="34" charset="0"/>
              </a:rPr>
              <a:t>dept</a:t>
            </a:r>
            <a:r>
              <a:rPr lang="en-GB" altLang="en-US" sz="2600" dirty="0">
                <a:latin typeface="Calibri" panose="020F0502020204030204" pitchFamily="34" charset="0"/>
                <a:cs typeface="Calibri" panose="020F0502020204030204" pitchFamily="34" charset="0"/>
              </a:rPr>
              <a:t> has many </a:t>
            </a:r>
            <a:r>
              <a:rPr lang="en-GB" altLang="en-US" sz="2600" dirty="0" err="1">
                <a:latin typeface="Calibri" panose="020F0502020204030204" pitchFamily="34" charset="0"/>
                <a:cs typeface="Calibri" panose="020F0502020204030204" pitchFamily="34" charset="0"/>
              </a:rPr>
              <a:t>emp</a:t>
            </a:r>
            <a:r>
              <a:rPr lang="en-GB" altLang="en-US" sz="2600" dirty="0">
                <a:latin typeface="Calibri" panose="020F0502020204030204" pitchFamily="34" charset="0"/>
                <a:cs typeface="Calibri" panose="020F0502020204030204" pitchFamily="34" charset="0"/>
              </a:rPr>
              <a:t> records</a:t>
            </a:r>
          </a:p>
          <a:p>
            <a:pPr marL="914400" lvl="1" indent="-457200">
              <a:buClr>
                <a:schemeClr val="tx1"/>
              </a:buClr>
              <a:buSzPct val="80000"/>
              <a:buFont typeface="Wingdings" panose="05000000000000000000" pitchFamily="2" charset="2"/>
              <a:buChar char="ü"/>
            </a:pPr>
            <a:endParaRPr lang="en-GB" altLang="en-US" sz="2600" dirty="0">
              <a:latin typeface="Calibri" panose="020F0502020204030204" pitchFamily="34" charset="0"/>
              <a:cs typeface="Calibri" panose="020F0502020204030204" pitchFamily="34" charset="0"/>
            </a:endParaRPr>
          </a:p>
          <a:p>
            <a:pPr marL="914400" lvl="1" indent="-457200">
              <a:buClr>
                <a:schemeClr val="tx1"/>
              </a:buClr>
              <a:buSzPct val="80000"/>
              <a:buFont typeface="Wingdings" panose="05000000000000000000" pitchFamily="2" charset="2"/>
              <a:buChar char="ü"/>
            </a:pPr>
            <a:r>
              <a:rPr lang="en-GB" altLang="en-US" sz="2600" dirty="0">
                <a:latin typeface="Calibri" panose="020F0502020204030204" pitchFamily="34" charset="0"/>
                <a:cs typeface="Calibri" panose="020F0502020204030204" pitchFamily="34" charset="0"/>
              </a:rPr>
              <a:t>The ‘loop’ on the </a:t>
            </a:r>
            <a:r>
              <a:rPr lang="en-GB" altLang="en-US" sz="2600" dirty="0" err="1">
                <a:latin typeface="Calibri" panose="020F0502020204030204" pitchFamily="34" charset="0"/>
                <a:cs typeface="Calibri" panose="020F0502020204030204" pitchFamily="34" charset="0"/>
              </a:rPr>
              <a:t>emp</a:t>
            </a:r>
            <a:r>
              <a:rPr lang="en-GB" altLang="en-US" sz="2600" dirty="0">
                <a:latin typeface="Calibri" panose="020F0502020204030204" pitchFamily="34" charset="0"/>
                <a:cs typeface="Calibri" panose="020F0502020204030204" pitchFamily="34" charset="0"/>
              </a:rPr>
              <a:t> table means that the table has a relationship with itself.  Here many employees are managed by one manager (who is also an employee).</a:t>
            </a:r>
          </a:p>
          <a:p>
            <a:pPr marL="285750" indent="-285750">
              <a:buClr>
                <a:schemeClr val="tx1"/>
              </a:buClr>
              <a:buFont typeface="Wingdings" panose="05000000000000000000" pitchFamily="2" charset="2"/>
              <a:buChar char="ü"/>
            </a:pPr>
            <a:endParaRPr lang="en-GB" dirty="0">
              <a:latin typeface="Calibri" panose="020F0502020204030204" pitchFamily="34" charset="0"/>
              <a:cs typeface="Calibri" panose="020F0502020204030204" pitchFamily="34" charset="0"/>
            </a:endParaRPr>
          </a:p>
        </p:txBody>
      </p:sp>
      <p:sp>
        <p:nvSpPr>
          <p:cNvPr id="7" name="Footer Placeholder 1">
            <a:extLst>
              <a:ext uri="{FF2B5EF4-FFF2-40B4-BE49-F238E27FC236}">
                <a16:creationId xmlns:a16="http://schemas.microsoft.com/office/drawing/2014/main" id="{83B8A458-B2E5-415A-A05A-F67454522609}"/>
              </a:ext>
            </a:extLst>
          </p:cNvPr>
          <p:cNvSpPr>
            <a:spLocks noGrp="1"/>
          </p:cNvSpPr>
          <p:nvPr>
            <p:ph type="ftr" sz="quarter" idx="11"/>
          </p:nvPr>
        </p:nvSpPr>
        <p:spPr>
          <a:xfrm>
            <a:off x="504666" y="7128197"/>
            <a:ext cx="6670040" cy="202137"/>
          </a:xfrm>
        </p:spPr>
        <p:txBody>
          <a:bodyPr/>
          <a:lstStyle/>
          <a:p>
            <a:r>
              <a:rPr lang="en-GB" sz="1000" dirty="0">
                <a:latin typeface="Calibri" panose="020F0502020204030204" pitchFamily="34" charset="0"/>
                <a:cs typeface="Calibri" panose="020F0502020204030204" pitchFamily="34" charset="0"/>
              </a:rPr>
              <a:t>QH0541 - Advance Database Systems</a:t>
            </a:r>
          </a:p>
        </p:txBody>
      </p:sp>
    </p:spTree>
    <p:extLst>
      <p:ext uri="{BB962C8B-B14F-4D97-AF65-F5344CB8AC3E}">
        <p14:creationId xmlns:p14="http://schemas.microsoft.com/office/powerpoint/2010/main" val="327029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2927</Words>
  <Application>Microsoft Office PowerPoint</Application>
  <PresentationFormat>Custom</PresentationFormat>
  <Paragraphs>454</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Wingdings</vt:lpstr>
      <vt:lpstr>Wingdings 3</vt:lpstr>
      <vt:lpstr>Office Theme</vt:lpstr>
      <vt:lpstr>ADVANCE Database Systems</vt:lpstr>
      <vt:lpstr>Week-1: Topics Covered</vt:lpstr>
      <vt:lpstr>Why are Databases important?</vt:lpstr>
      <vt:lpstr>Types of databases</vt:lpstr>
      <vt:lpstr>What is a relational database?</vt:lpstr>
      <vt:lpstr>An example table</vt:lpstr>
      <vt:lpstr>An Example relationship</vt:lpstr>
      <vt:lpstr>Entity relationship diagram (ERD)</vt:lpstr>
      <vt:lpstr>Entity relationship diagram (ERD)</vt:lpstr>
      <vt:lpstr>Many to many relationships</vt:lpstr>
      <vt:lpstr>Many to many relationships</vt:lpstr>
      <vt:lpstr>DATABASE objects</vt:lpstr>
      <vt:lpstr>NoSQL DATABASE</vt:lpstr>
      <vt:lpstr>NoSQL DATABASE…</vt:lpstr>
      <vt:lpstr>Column-Oriented DATABASE</vt:lpstr>
      <vt:lpstr>Column-Oriented DATABASE</vt:lpstr>
      <vt:lpstr>Column-Oriented DATABASE…</vt:lpstr>
      <vt:lpstr>Key/Value Database</vt:lpstr>
      <vt:lpstr>Key/Value Database…</vt:lpstr>
      <vt:lpstr>Object Databases (ODBMS)</vt:lpstr>
      <vt:lpstr>PowerPoint Presentation</vt:lpstr>
      <vt:lpstr>Object-Relational Database</vt:lpstr>
      <vt:lpstr>Object VS Object-Relational Database</vt:lpstr>
      <vt:lpstr>Graph Database</vt:lpstr>
      <vt:lpstr>Graph Database - </vt:lpstr>
      <vt:lpstr>Graph Database -           …        </vt:lpstr>
      <vt:lpstr>Graph Database – NEO4J Example</vt:lpstr>
      <vt:lpstr>Document Stores</vt:lpstr>
      <vt:lpstr>MongoDB</vt:lpstr>
      <vt:lpstr>MongoDB…</vt:lpstr>
      <vt:lpstr>MongoDB- Example</vt:lpstr>
      <vt:lpstr>CURD operation in MongoDB</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Armen Petrosyan</cp:lastModifiedBy>
  <cp:revision>132</cp:revision>
  <dcterms:modified xsi:type="dcterms:W3CDTF">2023-11-06T22:02:50Z</dcterms:modified>
</cp:coreProperties>
</file>