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1" r:id="rId7"/>
    <p:sldId id="266" r:id="rId8"/>
    <p:sldId id="267" r:id="rId9"/>
    <p:sldId id="268" r:id="rId10"/>
    <p:sldId id="25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77CD-C66B-3B55-40FE-17D1610E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6F7C6-033B-3987-353E-939409D98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8869-5514-5315-5B86-EABDCF7B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9D00-2C70-FB70-6A22-0D9209F9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E2D8-66CC-50F2-6C7C-0366339F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ED4-2CDC-D9E1-D950-88351069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BD9FB-8046-5321-BBA7-2DE5635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B50E-D523-3089-8575-B54AB287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8091-6439-638A-0443-2E08C6DD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1E27-277B-BD40-65FC-4FCF5BA4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68539-E8EF-A614-D3F1-40680BE6F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B0461-4A3E-0001-E7A5-DF8E7725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81DB6-2A45-20AA-F392-139A2DD8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B39-BC28-ECB9-EFB4-F0CD0040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E3E2-71EC-9036-DF02-0A0A6334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95FA-9E08-9B83-898C-B51A5ED5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18FD-F036-1463-CCAF-6433B76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A725-0970-1FAB-82B8-4B125AC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9BD9-649E-2AF9-24DE-3A8331C1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246F-CC4B-F867-CE93-F5BF5589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7F0-ACB5-94E0-1E6D-50EFCF17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BA20-203D-5857-BCED-56FB9FF9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179A-D520-23E7-4968-40FFD9BD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AF65-2365-2C61-6941-609D87FE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B68C-E3D8-FB74-177E-E1BC7B5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2A96-966D-F4AF-1B1A-D9F96011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762-121A-392D-913D-0947C4630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B4F4-7770-9C5C-85BA-171F2347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2365-4768-793D-55F9-22CCCB5D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DCF9-94CB-425A-0306-09A428E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5EBDA-E06D-5A43-582B-02DAAB5E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7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A443-8A79-EC88-7620-2B2680B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C04A-48BA-2D8A-DD76-2FD60797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B3CB-59F5-5CDD-E494-3A39FFB4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3FC83-F7E6-404E-B5EE-8E0C9822A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8058-E873-064B-0E65-1D02A4458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53E27-C409-32B0-B7B5-6714F4F7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79B8-745A-F9C1-F0C7-BA80BBEC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6329-D119-2ACD-3B71-C0AD7FC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DF0A-D042-10CA-C662-A228AB4B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B9A6F-D008-A54A-EC74-8272AB4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BA8BD-2B33-24C6-68CA-417BA163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AD76E-D1DD-D0F3-3248-C6830C88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E7E24-493C-30AA-00FF-4FBDF551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909F3-6F6C-ED71-6655-0749750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EFFE-E788-BD72-7FF9-D0786A0C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3C2-B6A4-DF1A-F8F9-0F78891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103B-973D-3466-113C-7EBCD1FF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17DA-230B-85AC-09BF-2874DB4E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E0BCC-0E63-26EF-E88D-CD8CB98E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3CCB-41B4-9B50-6926-D40E088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FB40-1910-E32B-FA98-D4A0DF89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2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F552-3DF6-0362-DD5E-58CD4077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166E6-0EA4-A078-4D0E-D31BAE814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F1EC-2949-84E8-C105-968C0958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BB25C-DC97-87D1-3950-5DB11761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2EEB-7648-0CF1-4B80-6256B4A3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348E-A110-D559-D82A-CEC5CEA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0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55BCB-37D9-613B-0E20-F34CDCF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09212-4C00-AD58-22E7-86B2856E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E1A5-D96C-6A7C-8AE2-97B6C47A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FAB8-474C-4D46-A14B-D53A5E0A25E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7D69-5530-42D3-272B-47CA0B47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13E1-4820-C768-6370-BA7FD836A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CE10-D3DA-4BA5-870A-242BE4DA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ython-howtos/how-to-read-xml-file-in-python" TargetMode="External"/><Relationship Id="rId2" Type="http://schemas.openxmlformats.org/officeDocument/2006/relationships/hyperlink" Target="https://stackabuse.com/reading-and-writing-xml-files-in-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5CF4-7875-3753-E2B5-2AEABD3C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Python SQLite and XML</a:t>
            </a:r>
          </a:p>
        </p:txBody>
      </p:sp>
    </p:spTree>
    <p:extLst>
      <p:ext uri="{BB962C8B-B14F-4D97-AF65-F5344CB8AC3E}">
        <p14:creationId xmlns:p14="http://schemas.microsoft.com/office/powerpoint/2010/main" val="36296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0BB4-191D-3012-A34D-EF39C1A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546225"/>
            <a:ext cx="718185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Python – XML –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reading data from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XML (NOSQL) document-database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D1219-1F18-7B52-D468-51CD0D537B94}"/>
              </a:ext>
            </a:extLst>
          </p:cNvPr>
          <p:cNvSpPr txBox="1"/>
          <p:nvPr/>
        </p:nvSpPr>
        <p:spPr>
          <a:xfrm>
            <a:off x="7496175" y="0"/>
            <a:ext cx="4419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xml.etree.ElementTree</a:t>
            </a:r>
            <a:r>
              <a:rPr lang="en-GB" dirty="0"/>
              <a:t> as ET</a:t>
            </a:r>
          </a:p>
          <a:p>
            <a:r>
              <a:rPr lang="en-GB" dirty="0"/>
              <a:t>def </a:t>
            </a:r>
            <a:r>
              <a:rPr lang="en-GB" dirty="0" err="1"/>
              <a:t>read_XML</a:t>
            </a:r>
            <a:r>
              <a:rPr lang="en-GB" dirty="0"/>
              <a:t>():    </a:t>
            </a:r>
          </a:p>
          <a:p>
            <a:r>
              <a:rPr lang="en-GB" dirty="0"/>
              <a:t>        # Passing the path of the</a:t>
            </a:r>
          </a:p>
          <a:p>
            <a:r>
              <a:rPr lang="en-GB" dirty="0"/>
              <a:t>        # xml document to enable the</a:t>
            </a:r>
          </a:p>
          <a:p>
            <a:r>
              <a:rPr lang="en-GB" dirty="0"/>
              <a:t>        # parsing process</a:t>
            </a:r>
          </a:p>
          <a:p>
            <a:r>
              <a:rPr lang="en-GB" dirty="0"/>
              <a:t>        tree = </a:t>
            </a:r>
            <a:r>
              <a:rPr lang="en-GB" dirty="0" err="1"/>
              <a:t>ET.parse</a:t>
            </a:r>
            <a:r>
              <a:rPr lang="en-GB" dirty="0"/>
              <a:t>('items2.xml')</a:t>
            </a:r>
          </a:p>
          <a:p>
            <a:r>
              <a:rPr lang="en-GB" dirty="0"/>
              <a:t>        # getting the parent tag of</a:t>
            </a:r>
          </a:p>
          <a:p>
            <a:r>
              <a:rPr lang="en-GB" dirty="0"/>
              <a:t>        # the xml document</a:t>
            </a:r>
          </a:p>
          <a:p>
            <a:r>
              <a:rPr lang="en-GB" dirty="0"/>
              <a:t>        root = </a:t>
            </a:r>
            <a:r>
              <a:rPr lang="en-GB" dirty="0" err="1"/>
              <a:t>tree.getroot</a:t>
            </a:r>
            <a:r>
              <a:rPr lang="en-GB" dirty="0"/>
              <a:t>()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# printing the root (parent) tag</a:t>
            </a:r>
          </a:p>
          <a:p>
            <a:r>
              <a:rPr lang="en-GB" dirty="0"/>
              <a:t>        # of the xml document, along with</a:t>
            </a:r>
          </a:p>
          <a:p>
            <a:r>
              <a:rPr lang="en-GB" dirty="0"/>
              <a:t>        # its memory location</a:t>
            </a:r>
          </a:p>
          <a:p>
            <a:r>
              <a:rPr lang="en-GB" dirty="0"/>
              <a:t>        print(root)</a:t>
            </a:r>
          </a:p>
          <a:p>
            <a:r>
              <a:rPr lang="en-GB" dirty="0"/>
              <a:t>        # printing the attributes of the</a:t>
            </a:r>
          </a:p>
          <a:p>
            <a:r>
              <a:rPr lang="en-GB" dirty="0"/>
              <a:t>        # first tag from the parent </a:t>
            </a:r>
          </a:p>
          <a:p>
            <a:r>
              <a:rPr lang="en-GB" dirty="0"/>
              <a:t>        print(root[0].</a:t>
            </a:r>
            <a:r>
              <a:rPr lang="en-GB" dirty="0" err="1"/>
              <a:t>attrib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# printing the text contained within</a:t>
            </a:r>
          </a:p>
          <a:p>
            <a:r>
              <a:rPr lang="en-GB" dirty="0"/>
              <a:t>                </a:t>
            </a:r>
          </a:p>
          <a:p>
            <a:r>
              <a:rPr lang="en-GB" dirty="0"/>
              <a:t>        # the parent</a:t>
            </a:r>
          </a:p>
          <a:p>
            <a:r>
              <a:rPr lang="en-GB" dirty="0"/>
              <a:t>        for row in root[0]:</a:t>
            </a:r>
          </a:p>
          <a:p>
            <a:r>
              <a:rPr lang="en-GB" dirty="0"/>
              <a:t>                print(</a:t>
            </a:r>
            <a:r>
              <a:rPr lang="en-GB" dirty="0" err="1"/>
              <a:t>row.text</a:t>
            </a:r>
            <a:r>
              <a:rPr lang="en-GB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EBE7A-6653-FA14-330F-DB32724A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90962"/>
            <a:ext cx="19431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289B8-68F1-E239-E910-4FBE5E8A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749912"/>
            <a:ext cx="6953250" cy="1325563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Python – XML – communication</a:t>
            </a:r>
            <a:br>
              <a:rPr lang="en-GB" sz="3600" dirty="0">
                <a:solidFill>
                  <a:srgbClr val="FF0000"/>
                </a:solidFill>
              </a:rPr>
            </a:br>
            <a:r>
              <a:rPr lang="en-GB" sz="3600" dirty="0">
                <a:solidFill>
                  <a:srgbClr val="FF0000"/>
                </a:solidFill>
              </a:rPr>
              <a:t>Write data from </a:t>
            </a:r>
            <a:br>
              <a:rPr lang="en-GB" sz="3600" dirty="0">
                <a:solidFill>
                  <a:srgbClr val="FF0000"/>
                </a:solidFill>
              </a:rPr>
            </a:br>
            <a:r>
              <a:rPr lang="en-GB" sz="3600" dirty="0">
                <a:solidFill>
                  <a:srgbClr val="FF0000"/>
                </a:solidFill>
              </a:rPr>
              <a:t>SQLite database to XML (</a:t>
            </a:r>
            <a:r>
              <a:rPr lang="en-GB" sz="3200" dirty="0">
                <a:solidFill>
                  <a:srgbClr val="FF0000"/>
                </a:solidFill>
              </a:rPr>
              <a:t>NOSQL</a:t>
            </a:r>
            <a:r>
              <a:rPr lang="en-GB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BEBCF-D5F6-D26A-5AE7-4AF496407D39}"/>
              </a:ext>
            </a:extLst>
          </p:cNvPr>
          <p:cNvSpPr txBox="1"/>
          <p:nvPr/>
        </p:nvSpPr>
        <p:spPr>
          <a:xfrm>
            <a:off x="6296025" y="200025"/>
            <a:ext cx="5743575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def </a:t>
            </a:r>
            <a:r>
              <a:rPr lang="en-GB" sz="1400" dirty="0" err="1"/>
              <a:t>write_xml</a:t>
            </a:r>
            <a:r>
              <a:rPr lang="en-GB" sz="1400" dirty="0"/>
              <a:t>():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connection_obj</a:t>
            </a:r>
            <a:r>
              <a:rPr lang="en-GB" sz="1400" dirty="0"/>
              <a:t> = sqlite3.connect("db1")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cursor_obj</a:t>
            </a:r>
            <a:r>
              <a:rPr lang="en-GB" sz="1400" dirty="0"/>
              <a:t> = </a:t>
            </a:r>
            <a:r>
              <a:rPr lang="en-GB" sz="1400" dirty="0" err="1"/>
              <a:t>connection_obj.cursor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cursor_obj.execute</a:t>
            </a:r>
            <a:r>
              <a:rPr lang="en-GB" sz="1400" dirty="0"/>
              <a:t>("SELECT * FROM </a:t>
            </a:r>
            <a:r>
              <a:rPr lang="en-GB" sz="1400" dirty="0" err="1"/>
              <a:t>login_details</a:t>
            </a:r>
            <a:r>
              <a:rPr lang="en-GB" sz="1400" dirty="0"/>
              <a:t>;")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get_login_details</a:t>
            </a:r>
            <a:r>
              <a:rPr lang="en-GB" sz="1400" dirty="0"/>
              <a:t>=</a:t>
            </a:r>
            <a:r>
              <a:rPr lang="en-GB" sz="1400" dirty="0" err="1"/>
              <a:t>cursor_obj.fetchall</a:t>
            </a:r>
            <a:r>
              <a:rPr lang="en-GB" sz="1400" dirty="0"/>
              <a:t>()</a:t>
            </a:r>
          </a:p>
          <a:p>
            <a:r>
              <a:rPr lang="en-GB" sz="1400" dirty="0"/>
              <a:t>        # This is the parent (root) tag </a:t>
            </a:r>
          </a:p>
          <a:p>
            <a:r>
              <a:rPr lang="en-GB" sz="1400" dirty="0"/>
              <a:t>        # onto which other tags would be</a:t>
            </a:r>
          </a:p>
          <a:p>
            <a:r>
              <a:rPr lang="en-GB" sz="1400" dirty="0"/>
              <a:t>        # created</a:t>
            </a:r>
          </a:p>
          <a:p>
            <a:r>
              <a:rPr lang="en-GB" sz="1400" dirty="0"/>
              <a:t>        data = </a:t>
            </a:r>
            <a:r>
              <a:rPr lang="en-GB" sz="1400" dirty="0" err="1"/>
              <a:t>ET.Element</a:t>
            </a:r>
            <a:r>
              <a:rPr lang="en-GB" sz="1400" dirty="0"/>
              <a:t>('user')</a:t>
            </a:r>
          </a:p>
          <a:p>
            <a:r>
              <a:rPr lang="en-GB" sz="1400" dirty="0"/>
              <a:t>        # Adding a </a:t>
            </a:r>
            <a:r>
              <a:rPr lang="en-GB" sz="1400" dirty="0" err="1"/>
              <a:t>subtag</a:t>
            </a:r>
            <a:r>
              <a:rPr lang="en-GB" sz="1400" dirty="0"/>
              <a:t> named `login`</a:t>
            </a:r>
          </a:p>
          <a:p>
            <a:r>
              <a:rPr lang="en-GB" sz="1400" dirty="0"/>
              <a:t>        # inside our root tag</a:t>
            </a:r>
          </a:p>
          <a:p>
            <a:r>
              <a:rPr lang="en-GB" sz="1400" dirty="0"/>
              <a:t>        element1 = </a:t>
            </a:r>
            <a:r>
              <a:rPr lang="en-GB" sz="1400" dirty="0" err="1"/>
              <a:t>ET.SubElement</a:t>
            </a:r>
            <a:r>
              <a:rPr lang="en-GB" sz="1400" dirty="0"/>
              <a:t>(data, '</a:t>
            </a:r>
            <a:r>
              <a:rPr lang="en-GB" sz="1400" dirty="0" err="1"/>
              <a:t>login_dartais</a:t>
            </a:r>
            <a:r>
              <a:rPr lang="en-GB" sz="1400" dirty="0"/>
              <a:t>')   </a:t>
            </a:r>
          </a:p>
          <a:p>
            <a:r>
              <a:rPr lang="en-GB" sz="1400" dirty="0"/>
              <a:t>        # Adding </a:t>
            </a:r>
            <a:r>
              <a:rPr lang="en-GB" sz="1400" dirty="0" err="1"/>
              <a:t>subtags</a:t>
            </a:r>
            <a:r>
              <a:rPr lang="en-GB" sz="1400" dirty="0"/>
              <a:t> under the `login`</a:t>
            </a:r>
          </a:p>
          <a:p>
            <a:r>
              <a:rPr lang="en-GB" sz="1400" dirty="0"/>
              <a:t>        # </a:t>
            </a:r>
            <a:r>
              <a:rPr lang="en-GB" sz="1400" dirty="0" err="1"/>
              <a:t>subtag</a:t>
            </a:r>
            <a:r>
              <a:rPr lang="en-GB" sz="1400" dirty="0"/>
              <a:t> </a:t>
            </a:r>
          </a:p>
          <a:p>
            <a:r>
              <a:rPr lang="en-GB" sz="1400" dirty="0"/>
              <a:t>        for row in </a:t>
            </a:r>
            <a:r>
              <a:rPr lang="en-GB" sz="1400" dirty="0" err="1"/>
              <a:t>get_login_details</a:t>
            </a:r>
            <a:r>
              <a:rPr lang="en-GB" sz="1400" dirty="0"/>
              <a:t>:</a:t>
            </a:r>
          </a:p>
          <a:p>
            <a:r>
              <a:rPr lang="en-GB" sz="1400" dirty="0"/>
              <a:t>                s_elem1 = </a:t>
            </a:r>
            <a:r>
              <a:rPr lang="en-GB" sz="1400" dirty="0" err="1"/>
              <a:t>ET.SubElement</a:t>
            </a:r>
            <a:r>
              <a:rPr lang="en-GB" sz="1400" dirty="0"/>
              <a:t>(element1, 'login')</a:t>
            </a:r>
          </a:p>
          <a:p>
            <a:r>
              <a:rPr lang="en-GB" sz="1400" dirty="0"/>
              <a:t>                s_elem2 = </a:t>
            </a:r>
            <a:r>
              <a:rPr lang="en-GB" sz="1400" dirty="0" err="1"/>
              <a:t>ET.SubElement</a:t>
            </a:r>
            <a:r>
              <a:rPr lang="en-GB" sz="1400" dirty="0"/>
              <a:t>(element1, 'password')</a:t>
            </a:r>
          </a:p>
          <a:p>
            <a:r>
              <a:rPr lang="en-GB" sz="1400" dirty="0"/>
              <a:t>                # Adding attributes to the tags under</a:t>
            </a:r>
          </a:p>
          <a:p>
            <a:r>
              <a:rPr lang="en-GB" sz="1400" dirty="0"/>
              <a:t>                # `items`</a:t>
            </a:r>
          </a:p>
          <a:p>
            <a:r>
              <a:rPr lang="en-GB" sz="1400" dirty="0"/>
              <a:t>                #s_elem1.set('type', 'login')</a:t>
            </a:r>
          </a:p>
          <a:p>
            <a:r>
              <a:rPr lang="en-GB" sz="1400" dirty="0"/>
              <a:t>                #s_elem2.set('type', 'Declined')</a:t>
            </a:r>
          </a:p>
          <a:p>
            <a:r>
              <a:rPr lang="en-GB" sz="1400" dirty="0"/>
              <a:t>                # Adding text between the `E4` and `D5` </a:t>
            </a:r>
          </a:p>
          <a:p>
            <a:r>
              <a:rPr lang="en-GB" sz="1400" dirty="0"/>
              <a:t>                # </a:t>
            </a:r>
            <a:r>
              <a:rPr lang="en-GB" sz="1400" dirty="0" err="1"/>
              <a:t>subtag</a:t>
            </a:r>
            <a:endParaRPr lang="en-GB" sz="1400" dirty="0"/>
          </a:p>
          <a:p>
            <a:r>
              <a:rPr lang="en-GB" sz="1400" dirty="0"/>
              <a:t>                s_elem1.text = row[0]</a:t>
            </a:r>
          </a:p>
          <a:p>
            <a:r>
              <a:rPr lang="en-GB" sz="1400" dirty="0"/>
              <a:t>                s_elem2.text = row[1]   </a:t>
            </a:r>
          </a:p>
          <a:p>
            <a:r>
              <a:rPr lang="en-GB" sz="1400" dirty="0"/>
              <a:t>        # Converting the xml data to byte object,</a:t>
            </a:r>
          </a:p>
          <a:p>
            <a:r>
              <a:rPr lang="en-GB" sz="1400" dirty="0"/>
              <a:t>        # for allowing flushing data to file </a:t>
            </a:r>
          </a:p>
          <a:p>
            <a:r>
              <a:rPr lang="en-GB" sz="1400" dirty="0"/>
              <a:t>        # stream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b_xml</a:t>
            </a:r>
            <a:r>
              <a:rPr lang="en-GB" sz="1400" dirty="0"/>
              <a:t> = </a:t>
            </a:r>
            <a:r>
              <a:rPr lang="en-GB" sz="1400" dirty="0" err="1"/>
              <a:t>ET.tostring</a:t>
            </a:r>
            <a:r>
              <a:rPr lang="en-GB" sz="1400" dirty="0"/>
              <a:t>(data)     </a:t>
            </a:r>
          </a:p>
          <a:p>
            <a:r>
              <a:rPr lang="en-GB" sz="1400" dirty="0"/>
              <a:t>        # Opening a file under the name `items2.xml`,</a:t>
            </a:r>
          </a:p>
          <a:p>
            <a:r>
              <a:rPr lang="en-GB" sz="1400" dirty="0"/>
              <a:t>        # with operation mode `</a:t>
            </a:r>
            <a:r>
              <a:rPr lang="en-GB" sz="1400" dirty="0" err="1"/>
              <a:t>wb</a:t>
            </a:r>
            <a:r>
              <a:rPr lang="en-GB" sz="1400" dirty="0"/>
              <a:t>` (write + binary)</a:t>
            </a:r>
          </a:p>
          <a:p>
            <a:r>
              <a:rPr lang="en-GB" sz="1400" dirty="0"/>
              <a:t>        with open("login_details.xml", "</a:t>
            </a:r>
            <a:r>
              <a:rPr lang="en-GB" sz="1400" dirty="0" err="1"/>
              <a:t>wb</a:t>
            </a:r>
            <a:r>
              <a:rPr lang="en-GB" sz="1400" dirty="0"/>
              <a:t>") as f: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f.write</a:t>
            </a:r>
            <a:r>
              <a:rPr lang="en-GB" sz="1400" dirty="0"/>
              <a:t>(</a:t>
            </a:r>
            <a:r>
              <a:rPr lang="en-GB" sz="1400" dirty="0" err="1"/>
              <a:t>b_xml</a:t>
            </a:r>
            <a:r>
              <a:rPr lang="en-GB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B854E-F20E-FF78-CF0D-162B2B1E9DA0}"/>
              </a:ext>
            </a:extLst>
          </p:cNvPr>
          <p:cNvSpPr txBox="1"/>
          <p:nvPr/>
        </p:nvSpPr>
        <p:spPr>
          <a:xfrm>
            <a:off x="209550" y="4882287"/>
            <a:ext cx="5886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&lt;user&gt;&lt;</a:t>
            </a:r>
            <a:r>
              <a:rPr lang="en-GB" dirty="0" err="1"/>
              <a:t>login_dartais</a:t>
            </a:r>
            <a:r>
              <a:rPr lang="en-GB" dirty="0"/>
              <a:t>&gt;&lt;login&gt;user01&lt;/login&gt;&lt;password&gt;111111&lt;/password&gt;&lt;login&gt;user02&lt;/login&gt;&lt;password&gt;123456&lt;/password&gt;&lt;login&gt;user03&lt;/login&gt;&lt;password&gt;5555555&lt;/password&gt;&lt;login&gt;user011&lt;/login&gt;&lt;password&gt;555555&lt;/password&gt;&lt;login&gt;user55&lt;/login&gt;&lt;password&gt;21212121&lt;/password&gt;&lt;/</a:t>
            </a:r>
            <a:r>
              <a:rPr lang="en-GB" dirty="0" err="1"/>
              <a:t>login_dartais</a:t>
            </a:r>
            <a:r>
              <a:rPr lang="en-GB" dirty="0"/>
              <a:t>&gt;&lt;/user&gt;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7494C-FC1E-02C0-3FF3-699CBB6D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479606"/>
            <a:ext cx="2667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6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2DA-D7D8-C2B3-09C3-DD1B755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Task: Python – XML – Read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2CC4-BA22-1516-FC18-A864390D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/>
          </a:bodyPr>
          <a:lstStyle/>
          <a:p>
            <a:r>
              <a:rPr lang="en-GB" dirty="0"/>
              <a:t>Convert data to XML format</a:t>
            </a:r>
          </a:p>
          <a:p>
            <a:pPr lvl="1"/>
            <a:r>
              <a:rPr lang="en-GB" dirty="0"/>
              <a:t>Choose a table from online shop and convert it to XML format use write and read Python library methods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9586-379F-3219-45FA-BF1381F7A6D0}"/>
              </a:ext>
            </a:extLst>
          </p:cNvPr>
          <p:cNvSpPr txBox="1"/>
          <p:nvPr/>
        </p:nvSpPr>
        <p:spPr>
          <a:xfrm>
            <a:off x="571500" y="3429000"/>
            <a:ext cx="9105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800" dirty="0"/>
              <a:t>Next Lesson: Readings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Security and safety of SQLite database and Python:</a:t>
            </a:r>
          </a:p>
          <a:p>
            <a:pPr lvl="1"/>
            <a:r>
              <a:rPr lang="en-GB" sz="2800" dirty="0"/>
              <a:t>How to create password on SQLite?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B5324-0084-5C41-4503-C09AEC602391}"/>
              </a:ext>
            </a:extLst>
          </p:cNvPr>
          <p:cNvSpPr txBox="1"/>
          <p:nvPr/>
        </p:nvSpPr>
        <p:spPr>
          <a:xfrm>
            <a:off x="171450" y="5682734"/>
            <a:ext cx="108013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Next Lesson: To be ready: choose a topics for your assessment and collect data (flat file(s)).  </a:t>
            </a:r>
          </a:p>
        </p:txBody>
      </p:sp>
    </p:spTree>
    <p:extLst>
      <p:ext uri="{BB962C8B-B14F-4D97-AF65-F5344CB8AC3E}">
        <p14:creationId xmlns:p14="http://schemas.microsoft.com/office/powerpoint/2010/main" val="37566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B633-2E6E-D0BD-A0D7-384398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Google Sans"/>
              </a:rPr>
              <a:t>Extensible Markup Language (XML)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2442-7D0D-1574-1560-731E1CD7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Google Sans"/>
              </a:rPr>
              <a:t>Extensible Markup Language (XML) 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lets you define and store data in a </a:t>
            </a:r>
            <a:r>
              <a:rPr lang="en-GB" dirty="0">
                <a:solidFill>
                  <a:srgbClr val="202124"/>
                </a:solidFill>
                <a:latin typeface="Google Sans"/>
              </a:rPr>
              <a:t>shareable manner. XML supports information exchange between computer systems such as websites, databases, and third-party applications.</a:t>
            </a:r>
          </a:p>
          <a:p>
            <a:r>
              <a:rPr lang="en-GB" dirty="0">
                <a:solidFill>
                  <a:srgbClr val="202124"/>
                </a:solidFill>
                <a:latin typeface="Google Sans"/>
              </a:rPr>
              <a:t>XML is one format programmers use to transfer data in a structure that can be parsed by all these diverse applications, and it's commonly used for creating APIs.</a:t>
            </a:r>
          </a:p>
        </p:txBody>
      </p:sp>
    </p:spTree>
    <p:extLst>
      <p:ext uri="{BB962C8B-B14F-4D97-AF65-F5344CB8AC3E}">
        <p14:creationId xmlns:p14="http://schemas.microsoft.com/office/powerpoint/2010/main" val="191652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8D00-2516-8022-69AA-F69462D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 XML databases are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document-oriented databases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If the data design changes often, representing it as XML data is a better choice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XML checks for errors in complex data more efficiently than JSON, as XML focuses on storing data in a machine-readable way.</a:t>
            </a:r>
          </a:p>
          <a:p>
            <a:endParaRPr lang="en-GB" dirty="0">
              <a:solidFill>
                <a:srgbClr val="4D5156"/>
              </a:solidFill>
              <a:latin typeface="Google Sans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9014D-D4E1-25B7-7874-6D6699B5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NoSQL - XML (document-based database)</a:t>
            </a:r>
          </a:p>
        </p:txBody>
      </p:sp>
    </p:spTree>
    <p:extLst>
      <p:ext uri="{BB962C8B-B14F-4D97-AF65-F5344CB8AC3E}">
        <p14:creationId xmlns:p14="http://schemas.microsoft.com/office/powerpoint/2010/main" val="33855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464-BA62-1593-A97F-BC7ADBAB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Raleway" panose="020F0502020204030204" pitchFamily="2" charset="0"/>
              </a:rPr>
              <a:t>Advantages of XML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00A2-0189-897C-B809-2932BF00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1. XML is platform independent and programming language independent, thus it can be used on any system and supports the technology change when that happens.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GB" sz="2900" dirty="0">
                <a:solidFill>
                  <a:srgbClr val="222426"/>
                </a:solidFill>
                <a:latin typeface="Roboto" panose="02000000000000000000" pitchFamily="2" charset="0"/>
              </a:rPr>
              <a:t>. XML supports Unicode.  international encoding standard for use with different languages and scripts. This feature allows XML to transmit any information written in any human language.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3. The data stored and transported using XML can be changed at any point of time without affecting the data presentation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222426"/>
                </a:solidFill>
                <a:latin typeface="Roboto" panose="02000000000000000000" pitchFamily="2" charset="0"/>
              </a:rPr>
              <a:t>4</a:t>
            </a: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XML simplifies data sharing between various systems because of its platform independent nature. XML data doesn’t require any conversion when transferred between different systems.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0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047-8D93-65FE-5B6B-31B4286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Raleway" pitchFamily="2" charset="0"/>
              </a:rPr>
              <a:t>Disadvantages of XML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3F01-78D0-3FCA-37C8-E54031C4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dirty="0">
                <a:solidFill>
                  <a:srgbClr val="222426"/>
                </a:solidFill>
                <a:latin typeface="Roboto" panose="02000000000000000000" pitchFamily="2" charset="0"/>
              </a:rPr>
              <a:t>1</a:t>
            </a: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The redundancy in syntax of XML causes higher storage and transportation cost when the volume of data is large.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222426"/>
                </a:solidFill>
                <a:latin typeface="Roboto" panose="02000000000000000000" pitchFamily="2" charset="0"/>
              </a:rPr>
              <a:t>2</a:t>
            </a: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XML document is less readable compared to other text-based data transmission formats such as JSON.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222426"/>
                </a:solidFill>
                <a:latin typeface="Roboto" panose="02000000000000000000" pitchFamily="2" charset="0"/>
              </a:rPr>
              <a:t>3</a:t>
            </a: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XML doesn’t support array.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222426"/>
                </a:solidFill>
                <a:latin typeface="Roboto" panose="02000000000000000000" pitchFamily="2" charset="0"/>
              </a:rPr>
              <a:t>4</a:t>
            </a:r>
            <a:r>
              <a:rPr lang="en-GB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XML file sizes are usually very large due to its verbose nature; it is totally dependent on who is writing it.</a:t>
            </a:r>
          </a:p>
        </p:txBody>
      </p:sp>
    </p:spTree>
    <p:extLst>
      <p:ext uri="{BB962C8B-B14F-4D97-AF65-F5344CB8AC3E}">
        <p14:creationId xmlns:p14="http://schemas.microsoft.com/office/powerpoint/2010/main" val="3345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D7FB-1702-D26D-C2E3-3EAAAF95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NoSQL - XML (document-based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0EA3-BA3E-38AD-40D3-57C9AD48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https://stackabuse.com/reading-and-writing-xml-files-in-python/</a:t>
            </a:r>
            <a:endParaRPr lang="en-GB" dirty="0"/>
          </a:p>
          <a:p>
            <a:r>
              <a:rPr lang="en-GB" dirty="0">
                <a:hlinkClick r:id="rId3"/>
              </a:rPr>
              <a:t>https://www.studytonight.com/python-howtos/how-to-read-xml-file-in-python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40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740B-6619-2E39-D2BD-59D68CDA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0000"/>
                </a:solidFill>
                <a:effectLst/>
                <a:latin typeface="Google Sans"/>
              </a:rPr>
              <a:t>XML parsing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15AA-ACAF-28BF-24F1-AAD68352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XML parsing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the process of converting XML data from its serialized string format to its hierarchical format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48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131D-F135-8D8D-B142-E1507D9B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2" y="114311"/>
            <a:ext cx="6964018" cy="1325563"/>
          </a:xfrm>
        </p:spPr>
        <p:txBody>
          <a:bodyPr/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Nunito" pitchFamily="2" charset="0"/>
              </a:rPr>
              <a:t>Reading XML Files (Example)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308156-5C36-CFAC-44F7-EF8732181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48276"/>
              </p:ext>
            </p:extLst>
          </p:nvPr>
        </p:nvGraphicFramePr>
        <p:xfrm>
          <a:off x="7656445" y="676385"/>
          <a:ext cx="5383696" cy="5698148"/>
        </p:xfrm>
        <a:graphic>
          <a:graphicData uri="http://schemas.openxmlformats.org/drawingml/2006/table">
            <a:tbl>
              <a:tblPr/>
              <a:tblGrid>
                <a:gridCol w="5383696">
                  <a:extLst>
                    <a:ext uri="{9D8B030D-6E8A-4147-A177-3AD203B41FA5}">
                      <a16:colId xmlns:a16="http://schemas.microsoft.com/office/drawing/2014/main" val="3833720103"/>
                    </a:ext>
                  </a:extLst>
                </a:gridCol>
              </a:tblGrid>
              <a:tr h="54230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importing element tree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under the alias of ET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xml.etree.ElementTree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 as ET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Passing the path of the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xml document to enable the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parsing process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tree = 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ET.parse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('dict.xml')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getting the parent tag of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the xml document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root = 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tree.getroot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printing the root (parent) tag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of the xml document, along with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its memory location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print(root)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printing the attributes of the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first tag from the parent 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print(root[0].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attrib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printing the text contained within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first 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subtag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 of the 5th tag from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 the parent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print(root[5][0].text)</a:t>
                      </a:r>
                    </a:p>
                  </a:txBody>
                  <a:tcPr marL="53853" marR="53853" marT="75394" marB="753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89488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3724521-1505-5BB0-8059-700BA74F6B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6629892" y="-162688"/>
            <a:ext cx="320489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BBAEF-2BC7-32AA-11F4-B31F6679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" y="5390585"/>
            <a:ext cx="5797827" cy="1150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500DE-C2DD-0A6A-8397-FFD128AA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676385"/>
            <a:ext cx="3638550" cy="4429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18654-D7CF-4B28-F12F-A5F8A35327FF}"/>
              </a:ext>
            </a:extLst>
          </p:cNvPr>
          <p:cNvCxnSpPr/>
          <p:nvPr/>
        </p:nvCxnSpPr>
        <p:spPr>
          <a:xfrm flipH="1">
            <a:off x="6096000" y="3952240"/>
            <a:ext cx="1310640" cy="15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7B02-884C-9C89-DA9F-9AB4AAE7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527899"/>
            <a:ext cx="6534150" cy="1325563"/>
          </a:xfrm>
        </p:spPr>
        <p:txBody>
          <a:bodyPr/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Nunito" pitchFamily="2" charset="0"/>
              </a:rPr>
              <a:t>Writing/Creating XML Files Example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872904-F109-F2D5-AFF4-8E7295CEF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20025" y="89624"/>
            <a:ext cx="415290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xml.etree.ElementTree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ET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This is the parent (root) tag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onto which other tags would be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'chess'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Adding 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subtag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named `Opening`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inside our root tag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'Opening'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subtags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under the `Opening`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subtag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(element1,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'E4'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(element1,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'D4'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Adding attributes to the tags under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`items`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s_elem1.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'Accepted'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s_elem2.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'Declined'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Adding text between the `E4` and `D5`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subtag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s_elem1.text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"King's Gambit Accepted"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s_elem2.text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"Queen's Gambit Declined"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Converting the xml data to byte object,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for allowing flushing data to file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stream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b_xml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ET.tostring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Opening a file under the name `items2.xml`,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with operation mode `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` (write + binary)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"GFG.xml"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f: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b_xml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4F51F-146E-C150-187A-5AB60C31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4162425"/>
            <a:ext cx="6689724" cy="1371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193DD-1165-6E8E-9340-BC7A9F4D0261}"/>
              </a:ext>
            </a:extLst>
          </p:cNvPr>
          <p:cNvCxnSpPr/>
          <p:nvPr/>
        </p:nvCxnSpPr>
        <p:spPr>
          <a:xfrm flipH="1">
            <a:off x="6686550" y="3276600"/>
            <a:ext cx="8572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1387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Google Sans</vt:lpstr>
      <vt:lpstr>Nunito</vt:lpstr>
      <vt:lpstr>Raleway</vt:lpstr>
      <vt:lpstr>Roboto</vt:lpstr>
      <vt:lpstr>Office Theme</vt:lpstr>
      <vt:lpstr>Python SQLite and XML</vt:lpstr>
      <vt:lpstr>Extensible Markup Language (XML)</vt:lpstr>
      <vt:lpstr>NoSQL - XML (document-based database)</vt:lpstr>
      <vt:lpstr>Advantages of XML</vt:lpstr>
      <vt:lpstr>Disadvantages of XML</vt:lpstr>
      <vt:lpstr>NoSQL - XML (document-based database)</vt:lpstr>
      <vt:lpstr>XML parsing</vt:lpstr>
      <vt:lpstr>Reading XML Files (Example)</vt:lpstr>
      <vt:lpstr>Writing/Creating XML Files Example</vt:lpstr>
      <vt:lpstr>Python – XML –  reading data from  XML (NOSQL) document-database</vt:lpstr>
      <vt:lpstr>Python – XML – communication Write data from  SQLite database to XML (NOSQL)</vt:lpstr>
      <vt:lpstr>Task: Python – XML – Read data </vt:lpstr>
    </vt:vector>
  </TitlesOfParts>
  <Company>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SQLite and XML</dc:title>
  <dc:creator>Armen Petrosyan</dc:creator>
  <cp:lastModifiedBy>Armen Petrosyan</cp:lastModifiedBy>
  <cp:revision>3</cp:revision>
  <dcterms:created xsi:type="dcterms:W3CDTF">2023-11-06T21:51:50Z</dcterms:created>
  <dcterms:modified xsi:type="dcterms:W3CDTF">2024-10-28T20:05:56Z</dcterms:modified>
</cp:coreProperties>
</file>