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2"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11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740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881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299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37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071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227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665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285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7303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503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18023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sldNum="0" hdr="0" ftr="0" dt="0"/>
  <p:txStyles>
    <p:title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296D8C-7562-4A69-A2E5-B3B8C652294A}"/>
              </a:ext>
            </a:extLst>
          </p:cNvPr>
          <p:cNvSpPr>
            <a:spLocks noGrp="1"/>
          </p:cNvSpPr>
          <p:nvPr>
            <p:ph type="ctrTitle"/>
          </p:nvPr>
        </p:nvSpPr>
        <p:spPr>
          <a:xfrm>
            <a:off x="484814" y="640080"/>
            <a:ext cx="3659246" cy="2850319"/>
          </a:xfrm>
        </p:spPr>
        <p:txBody>
          <a:bodyPr>
            <a:normAutofit/>
          </a:bodyPr>
          <a:lstStyle/>
          <a:p>
            <a:r>
              <a:rPr lang="en-GB" sz="3800">
                <a:solidFill>
                  <a:srgbClr val="FFFFFF"/>
                </a:solidFill>
              </a:rPr>
              <a:t>The Battle of Neighbourhoods</a:t>
            </a:r>
          </a:p>
        </p:txBody>
      </p:sp>
      <p:sp>
        <p:nvSpPr>
          <p:cNvPr id="3" name="Subtitle 2">
            <a:extLst>
              <a:ext uri="{FF2B5EF4-FFF2-40B4-BE49-F238E27FC236}">
                <a16:creationId xmlns:a16="http://schemas.microsoft.com/office/drawing/2014/main" id="{6F144471-87BB-4451-AB0C-B8B7A01F087C}"/>
              </a:ext>
            </a:extLst>
          </p:cNvPr>
          <p:cNvSpPr>
            <a:spLocks noGrp="1"/>
          </p:cNvSpPr>
          <p:nvPr>
            <p:ph type="subTitle" idx="1"/>
          </p:nvPr>
        </p:nvSpPr>
        <p:spPr>
          <a:xfrm>
            <a:off x="484814" y="3812134"/>
            <a:ext cx="3659246" cy="2349823"/>
          </a:xfrm>
        </p:spPr>
        <p:txBody>
          <a:bodyPr>
            <a:normAutofit/>
          </a:bodyPr>
          <a:lstStyle/>
          <a:p>
            <a:r>
              <a:rPr lang="en-GB" sz="1800" dirty="0">
                <a:solidFill>
                  <a:srgbClr val="FFFFFF"/>
                </a:solidFill>
              </a:rPr>
              <a:t>by Kristina Valentova</a:t>
            </a:r>
          </a:p>
        </p:txBody>
      </p:sp>
      <p:cxnSp>
        <p:nvCxnSpPr>
          <p:cNvPr id="50" name="Straight Connector 49">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3" name="Picture 3">
            <a:extLst>
              <a:ext uri="{FF2B5EF4-FFF2-40B4-BE49-F238E27FC236}">
                <a16:creationId xmlns:a16="http://schemas.microsoft.com/office/drawing/2014/main" id="{0AAD4C46-522B-45CE-A986-7CA7433D3C2F}"/>
              </a:ext>
            </a:extLst>
          </p:cNvPr>
          <p:cNvPicPr>
            <a:picLocks noChangeAspect="1"/>
          </p:cNvPicPr>
          <p:nvPr/>
        </p:nvPicPr>
        <p:blipFill rotWithShape="1">
          <a:blip r:embed="rId2"/>
          <a:srcRect t="5504" r="1" b="21669"/>
          <a:stretch/>
        </p:blipFill>
        <p:spPr>
          <a:xfrm>
            <a:off x="4635095" y="10"/>
            <a:ext cx="7556889" cy="6857990"/>
          </a:xfrm>
          <a:prstGeom prst="rect">
            <a:avLst/>
          </a:prstGeom>
        </p:spPr>
      </p:pic>
    </p:spTree>
    <p:extLst>
      <p:ext uri="{BB962C8B-B14F-4D97-AF65-F5344CB8AC3E}">
        <p14:creationId xmlns:p14="http://schemas.microsoft.com/office/powerpoint/2010/main" val="4088834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4AE8-B126-4F25-9360-EF62C2FF6D40}"/>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6EA88C61-6212-4E45-8665-8AF641A01FB5}"/>
              </a:ext>
            </a:extLst>
          </p:cNvPr>
          <p:cNvSpPr>
            <a:spLocks noGrp="1"/>
          </p:cNvSpPr>
          <p:nvPr>
            <p:ph idx="1"/>
          </p:nvPr>
        </p:nvSpPr>
        <p:spPr/>
        <p:txBody>
          <a:bodyPr>
            <a:normAutofit fontScale="85000" lnSpcReduction="10000"/>
          </a:bodyPr>
          <a:lstStyle/>
          <a:p>
            <a:pPr algn="just">
              <a:lnSpc>
                <a:spcPct val="150000"/>
              </a:lnSpc>
              <a:spcAft>
                <a:spcPts val="800"/>
              </a:spcAf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Situated on one of the world's largest natural harbours, New York City, is the most populous city in the United States. Composed of five boroughs, Brooklyn, Queens, Manhattan, the Bronx, and Staten Island, each of which is a county of the State of New York. As many as 800 languages are spoken in New York, making it the most linguistically diverse city in the world. New York is home to more than 3.2 million residents born outside the United States. The city is renowned for its diversity, also reflected in food and beverage industry, with cuisines from France, Italy, India, Hungary, China and other parts of the world.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business entrepreneur would like to expand his restaurant business to the United States and requested data that would help him make an informed decision on the best location in New York city to open a unique Indian restaurant.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76446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30BA-7CAF-46B5-B176-31F076A40757}"/>
              </a:ext>
            </a:extLst>
          </p:cNvPr>
          <p:cNvSpPr>
            <a:spLocks noGrp="1"/>
          </p:cNvSpPr>
          <p:nvPr>
            <p:ph type="title"/>
          </p:nvPr>
        </p:nvSpPr>
        <p:spPr/>
        <p:txBody>
          <a:bodyPr/>
          <a:lstStyle/>
          <a:p>
            <a:r>
              <a:rPr lang="en-GB" dirty="0"/>
              <a:t>APPROACH</a:t>
            </a:r>
          </a:p>
        </p:txBody>
      </p:sp>
      <p:sp>
        <p:nvSpPr>
          <p:cNvPr id="3" name="Content Placeholder 2">
            <a:extLst>
              <a:ext uri="{FF2B5EF4-FFF2-40B4-BE49-F238E27FC236}">
                <a16:creationId xmlns:a16="http://schemas.microsoft.com/office/drawing/2014/main" id="{B684B5F9-CFC3-4C15-9DDE-5A01E7818EDE}"/>
              </a:ext>
            </a:extLst>
          </p:cNvPr>
          <p:cNvSpPr>
            <a:spLocks noGrp="1"/>
          </p:cNvSpPr>
          <p:nvPr>
            <p:ph idx="1"/>
          </p:nvPr>
        </p:nvSpPr>
        <p:spPr/>
        <p:txBody>
          <a:bodyPr/>
          <a:lstStyle/>
          <a:p>
            <a:pPr>
              <a:lnSpc>
                <a:spcPct val="107000"/>
              </a:lnSpc>
              <a:spcAft>
                <a:spcPts val="800"/>
              </a:spcAft>
            </a:pPr>
            <a:r>
              <a:rPr lang="en-GB"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answer the above task, we will need answers to the following questions: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Q1 - List/visualise all major parts of the city of New York with restaurants serving Indian cuisine.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Q2 - Which areas lack restaurants serving Indian cuisine?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Q3 - Which areas have potential Indian cuisine market?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Q4 - What is the best location to open a new unique Indian cuisine restaurant?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31692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D434-60BA-4889-9E9D-05CBE0C37BAA}"/>
              </a:ext>
            </a:extLst>
          </p:cNvPr>
          <p:cNvSpPr>
            <a:spLocks noGrp="1"/>
          </p:cNvSpPr>
          <p:nvPr>
            <p:ph type="title"/>
          </p:nvPr>
        </p:nvSpPr>
        <p:spPr/>
        <p:txBody>
          <a:bodyPr/>
          <a:lstStyle/>
          <a:p>
            <a:r>
              <a:rPr lang="en-GB" dirty="0"/>
              <a:t>DATA REQUIRED</a:t>
            </a:r>
          </a:p>
        </p:txBody>
      </p:sp>
      <p:sp>
        <p:nvSpPr>
          <p:cNvPr id="3" name="Content Placeholder 2">
            <a:extLst>
              <a:ext uri="{FF2B5EF4-FFF2-40B4-BE49-F238E27FC236}">
                <a16:creationId xmlns:a16="http://schemas.microsoft.com/office/drawing/2014/main" id="{76DBF3A6-1B56-45A3-AA72-F8F806BEC194}"/>
              </a:ext>
            </a:extLst>
          </p:cNvPr>
          <p:cNvSpPr>
            <a:spLocks noGrp="1"/>
          </p:cNvSpPr>
          <p:nvPr>
            <p:ph idx="1"/>
          </p:nvPr>
        </p:nvSpPr>
        <p:spPr/>
        <p:txBody>
          <a:bodyPr>
            <a:normAutofit fontScale="25000" lnSpcReduction="20000"/>
          </a:bodyPr>
          <a:lstStyle/>
          <a:p>
            <a:pPr>
              <a:lnSpc>
                <a:spcPct val="107000"/>
              </a:lnSpc>
              <a:spcAft>
                <a:spcPts val="800"/>
              </a:spcAft>
            </a:pPr>
            <a:r>
              <a:rPr lang="en-GB" sz="6400" u="sng" dirty="0">
                <a:effectLst/>
                <a:latin typeface="Arial" panose="020B0604020202020204" pitchFamily="34" charset="0"/>
                <a:ea typeface="Calibri" panose="020F0502020204030204" pitchFamily="34" charset="0"/>
                <a:cs typeface="Arial" panose="020B0604020202020204" pitchFamily="34" charset="0"/>
              </a:rPr>
              <a:t>For this project we need the following data:</a:t>
            </a:r>
          </a:p>
          <a:p>
            <a:pPr>
              <a:lnSpc>
                <a:spcPct val="107000"/>
              </a:lnSpc>
              <a:spcAft>
                <a:spcPts val="800"/>
              </a:spcAft>
            </a:pPr>
            <a:endParaRPr lang="en-GB" sz="6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GB" sz="6400" dirty="0">
                <a:effectLst/>
                <a:latin typeface="Arial" panose="020B0604020202020204" pitchFamily="34" charset="0"/>
                <a:ea typeface="Calibri" panose="020F0502020204030204" pitchFamily="34" charset="0"/>
                <a:cs typeface="Arial" panose="020B0604020202020204" pitchFamily="34" charset="0"/>
              </a:rPr>
              <a:t>New York City data that contains list Boroughs, Neighbourhoods along with their latitude and longitude.</a:t>
            </a:r>
          </a:p>
          <a:p>
            <a:pPr marL="342900" lvl="0" indent="-342900">
              <a:lnSpc>
                <a:spcPct val="107000"/>
              </a:lnSpc>
              <a:buFont typeface="Symbol" panose="05050102010706020507" pitchFamily="18" charset="2"/>
              <a:buChar char=""/>
            </a:pPr>
            <a:r>
              <a:rPr lang="en-GB" sz="6400" dirty="0">
                <a:effectLst/>
                <a:latin typeface="Arial" panose="020B0604020202020204" pitchFamily="34" charset="0"/>
                <a:ea typeface="Calibri" panose="020F0502020204030204" pitchFamily="34" charset="0"/>
                <a:cs typeface="Arial" panose="020B0604020202020204" pitchFamily="34" charset="0"/>
              </a:rPr>
              <a:t>Data source : </a:t>
            </a:r>
            <a:r>
              <a:rPr lang="en-GB" sz="6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a:rPr>
              <a:t>https://cocl.us/new_york_dataset</a:t>
            </a:r>
            <a:endParaRPr lang="en-GB" sz="6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6400" dirty="0">
                <a:effectLst/>
                <a:latin typeface="Arial" panose="020B0604020202020204" pitchFamily="34" charset="0"/>
                <a:ea typeface="Calibri" panose="020F0502020204030204" pitchFamily="34" charset="0"/>
                <a:cs typeface="Arial" panose="020B0604020202020204" pitchFamily="34" charset="0"/>
              </a:rPr>
              <a:t>Indian restaurants in each neighbourhood of New York City.</a:t>
            </a:r>
          </a:p>
          <a:p>
            <a:pPr marL="342900" lvl="0" indent="-342900">
              <a:lnSpc>
                <a:spcPct val="107000"/>
              </a:lnSpc>
              <a:buFont typeface="Symbol" panose="05050102010706020507" pitchFamily="18" charset="2"/>
              <a:buChar char=""/>
            </a:pPr>
            <a:r>
              <a:rPr lang="en-GB" sz="6400" dirty="0">
                <a:effectLst/>
                <a:latin typeface="Arial" panose="020B0604020202020204" pitchFamily="34" charset="0"/>
                <a:ea typeface="Calibri" panose="020F0502020204030204" pitchFamily="34" charset="0"/>
                <a:cs typeface="Arial" panose="020B0604020202020204" pitchFamily="34" charset="0"/>
              </a:rPr>
              <a:t>Data source : Foursquare API</a:t>
            </a:r>
          </a:p>
          <a:p>
            <a:pPr marL="342900" lvl="0" indent="-342900">
              <a:lnSpc>
                <a:spcPct val="107000"/>
              </a:lnSpc>
              <a:buFont typeface="Symbol" panose="05050102010706020507" pitchFamily="18" charset="2"/>
              <a:buChar char=""/>
            </a:pPr>
            <a:r>
              <a:rPr lang="en-GB" sz="6400" dirty="0">
                <a:effectLst/>
                <a:latin typeface="Arial" panose="020B0604020202020204" pitchFamily="34" charset="0"/>
                <a:ea typeface="Calibri" panose="020F0502020204030204" pitchFamily="34" charset="0"/>
                <a:cs typeface="Arial" panose="020B0604020202020204" pitchFamily="34" charset="0"/>
              </a:rPr>
              <a:t>GeoSpace data</a:t>
            </a:r>
          </a:p>
          <a:p>
            <a:pPr marL="342900" lvl="0" indent="-342900">
              <a:lnSpc>
                <a:spcPct val="107000"/>
              </a:lnSpc>
              <a:buFont typeface="Symbol" panose="05050102010706020507" pitchFamily="18" charset="2"/>
              <a:buChar char=""/>
            </a:pPr>
            <a:r>
              <a:rPr lang="en-GB" sz="6400" dirty="0">
                <a:effectLst/>
                <a:latin typeface="Arial" panose="020B0604020202020204" pitchFamily="34" charset="0"/>
                <a:ea typeface="Calibri" panose="020F0502020204030204" pitchFamily="34" charset="0"/>
                <a:cs typeface="Arial" panose="020B0604020202020204" pitchFamily="34" charset="0"/>
              </a:rPr>
              <a:t>Data source : </a:t>
            </a:r>
            <a:r>
              <a:rPr lang="en-GB" sz="6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https://data.cityofnewyork.us/City-Government/BoroughBoundaries/tqmj-j8zm</a:t>
            </a:r>
            <a:endParaRPr lang="en-GB" sz="64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76505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5871-89F7-48D8-B7AD-8DED65ED0136}"/>
              </a:ext>
            </a:extLst>
          </p:cNvPr>
          <p:cNvSpPr>
            <a:spLocks noGrp="1"/>
          </p:cNvSpPr>
          <p:nvPr>
            <p:ph type="title"/>
          </p:nvPr>
        </p:nvSpPr>
        <p:spPr/>
        <p:txBody>
          <a:bodyPr/>
          <a:lstStyle/>
          <a:p>
            <a:r>
              <a:rPr lang="en-GB" dirty="0"/>
              <a:t>DATA</a:t>
            </a:r>
          </a:p>
        </p:txBody>
      </p:sp>
      <p:sp>
        <p:nvSpPr>
          <p:cNvPr id="3" name="Text Placeholder 2">
            <a:extLst>
              <a:ext uri="{FF2B5EF4-FFF2-40B4-BE49-F238E27FC236}">
                <a16:creationId xmlns:a16="http://schemas.microsoft.com/office/drawing/2014/main" id="{4C52B8E4-BE58-4C58-9B8A-A6A5DD99EB08}"/>
              </a:ext>
            </a:extLst>
          </p:cNvPr>
          <p:cNvSpPr>
            <a:spLocks noGrp="1"/>
          </p:cNvSpPr>
          <p:nvPr>
            <p:ph type="body" idx="1"/>
          </p:nvPr>
        </p:nvSpPr>
        <p:spPr/>
        <p:txBody>
          <a:bodyPr>
            <a:normAutofit lnSpcReduction="10000"/>
          </a:bodyPr>
          <a:lstStyle/>
          <a:p>
            <a:r>
              <a:rPr lang="en-GB" dirty="0"/>
              <a:t>Number of Neighbourhoods for each borough</a:t>
            </a:r>
          </a:p>
        </p:txBody>
      </p:sp>
      <p:pic>
        <p:nvPicPr>
          <p:cNvPr id="8" name="Content Placeholder 7">
            <a:extLst>
              <a:ext uri="{FF2B5EF4-FFF2-40B4-BE49-F238E27FC236}">
                <a16:creationId xmlns:a16="http://schemas.microsoft.com/office/drawing/2014/main" id="{5B12DC83-F3B8-42D3-907F-31CB1F66C0E1}"/>
              </a:ext>
            </a:extLst>
          </p:cNvPr>
          <p:cNvPicPr>
            <a:picLocks noGrp="1" noChangeAspect="1"/>
          </p:cNvPicPr>
          <p:nvPr>
            <p:ph sz="half" idx="2"/>
          </p:nvPr>
        </p:nvPicPr>
        <p:blipFill>
          <a:blip r:embed="rId2"/>
          <a:stretch>
            <a:fillRect/>
          </a:stretch>
        </p:blipFill>
        <p:spPr>
          <a:xfrm>
            <a:off x="1096963" y="3193434"/>
            <a:ext cx="4640262" cy="2439632"/>
          </a:xfrm>
          <a:prstGeom prst="rect">
            <a:avLst/>
          </a:prstGeom>
        </p:spPr>
      </p:pic>
      <p:sp>
        <p:nvSpPr>
          <p:cNvPr id="5" name="Text Placeholder 4">
            <a:extLst>
              <a:ext uri="{FF2B5EF4-FFF2-40B4-BE49-F238E27FC236}">
                <a16:creationId xmlns:a16="http://schemas.microsoft.com/office/drawing/2014/main" id="{93F58776-8FA3-4CB3-B9DF-96BB69DF9357}"/>
              </a:ext>
            </a:extLst>
          </p:cNvPr>
          <p:cNvSpPr>
            <a:spLocks noGrp="1"/>
          </p:cNvSpPr>
          <p:nvPr>
            <p:ph type="body" sz="quarter" idx="3"/>
          </p:nvPr>
        </p:nvSpPr>
        <p:spPr/>
        <p:txBody>
          <a:bodyPr>
            <a:normAutofit lnSpcReduction="10000"/>
          </a:bodyPr>
          <a:lstStyle/>
          <a:p>
            <a:r>
              <a:rPr lang="en-GB" dirty="0"/>
              <a:t>Indian restaurants</a:t>
            </a:r>
          </a:p>
        </p:txBody>
      </p:sp>
      <p:pic>
        <p:nvPicPr>
          <p:cNvPr id="7" name="Content Placeholder 6">
            <a:extLst>
              <a:ext uri="{FF2B5EF4-FFF2-40B4-BE49-F238E27FC236}">
                <a16:creationId xmlns:a16="http://schemas.microsoft.com/office/drawing/2014/main" id="{1F2BCF2C-8C6A-4AA5-9A73-D3AFA78B6A9D}"/>
              </a:ext>
            </a:extLst>
          </p:cNvPr>
          <p:cNvPicPr>
            <a:picLocks noGrp="1" noChangeAspect="1"/>
          </p:cNvPicPr>
          <p:nvPr>
            <p:ph sz="quarter" idx="4"/>
          </p:nvPr>
        </p:nvPicPr>
        <p:blipFill>
          <a:blip r:embed="rId3"/>
          <a:stretch>
            <a:fillRect/>
          </a:stretch>
        </p:blipFill>
        <p:spPr>
          <a:xfrm>
            <a:off x="6516688" y="3205262"/>
            <a:ext cx="4638675" cy="2415977"/>
          </a:xfrm>
          <a:prstGeom prst="rect">
            <a:avLst/>
          </a:prstGeom>
        </p:spPr>
      </p:pic>
    </p:spTree>
    <p:extLst>
      <p:ext uri="{BB962C8B-B14F-4D97-AF65-F5344CB8AC3E}">
        <p14:creationId xmlns:p14="http://schemas.microsoft.com/office/powerpoint/2010/main" val="334926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0C77-C9C2-4EBF-B972-72114D220D4D}"/>
              </a:ext>
            </a:extLst>
          </p:cNvPr>
          <p:cNvSpPr>
            <a:spLocks noGrp="1"/>
          </p:cNvSpPr>
          <p:nvPr>
            <p:ph type="title"/>
          </p:nvPr>
        </p:nvSpPr>
        <p:spPr/>
        <p:txBody>
          <a:bodyPr/>
          <a:lstStyle/>
          <a:p>
            <a:r>
              <a:rPr lang="en-GB" dirty="0"/>
              <a:t>DATA</a:t>
            </a:r>
          </a:p>
        </p:txBody>
      </p:sp>
      <p:sp>
        <p:nvSpPr>
          <p:cNvPr id="3" name="Text Placeholder 2">
            <a:extLst>
              <a:ext uri="{FF2B5EF4-FFF2-40B4-BE49-F238E27FC236}">
                <a16:creationId xmlns:a16="http://schemas.microsoft.com/office/drawing/2014/main" id="{54E809A9-667D-45D5-881C-5F35C4405152}"/>
              </a:ext>
            </a:extLst>
          </p:cNvPr>
          <p:cNvSpPr>
            <a:spLocks noGrp="1"/>
          </p:cNvSpPr>
          <p:nvPr>
            <p:ph type="body" idx="1"/>
          </p:nvPr>
        </p:nvSpPr>
        <p:spPr/>
        <p:txBody>
          <a:bodyPr/>
          <a:lstStyle/>
          <a:p>
            <a:r>
              <a:rPr lang="en-GB" dirty="0"/>
              <a:t>Ratings</a:t>
            </a:r>
          </a:p>
        </p:txBody>
      </p:sp>
      <p:pic>
        <p:nvPicPr>
          <p:cNvPr id="7" name="Content Placeholder 6">
            <a:extLst>
              <a:ext uri="{FF2B5EF4-FFF2-40B4-BE49-F238E27FC236}">
                <a16:creationId xmlns:a16="http://schemas.microsoft.com/office/drawing/2014/main" id="{BC0A7469-128B-452D-83A3-6B555F3E9102}"/>
              </a:ext>
            </a:extLst>
          </p:cNvPr>
          <p:cNvPicPr>
            <a:picLocks noGrp="1" noChangeAspect="1"/>
          </p:cNvPicPr>
          <p:nvPr>
            <p:ph sz="half" idx="2"/>
          </p:nvPr>
        </p:nvPicPr>
        <p:blipFill>
          <a:blip r:embed="rId2"/>
          <a:stretch>
            <a:fillRect/>
          </a:stretch>
        </p:blipFill>
        <p:spPr>
          <a:xfrm>
            <a:off x="1096963" y="3791258"/>
            <a:ext cx="4640262" cy="1243984"/>
          </a:xfrm>
          <a:prstGeom prst="rect">
            <a:avLst/>
          </a:prstGeom>
        </p:spPr>
      </p:pic>
      <p:sp>
        <p:nvSpPr>
          <p:cNvPr id="5" name="Text Placeholder 4">
            <a:extLst>
              <a:ext uri="{FF2B5EF4-FFF2-40B4-BE49-F238E27FC236}">
                <a16:creationId xmlns:a16="http://schemas.microsoft.com/office/drawing/2014/main" id="{85798632-651F-4563-917B-07BE3C8EB6D0}"/>
              </a:ext>
            </a:extLst>
          </p:cNvPr>
          <p:cNvSpPr>
            <a:spLocks noGrp="1"/>
          </p:cNvSpPr>
          <p:nvPr>
            <p:ph type="body" sz="quarter" idx="3"/>
          </p:nvPr>
        </p:nvSpPr>
        <p:spPr/>
        <p:txBody>
          <a:bodyPr/>
          <a:lstStyle/>
          <a:p>
            <a:r>
              <a:rPr lang="en-GB" dirty="0"/>
              <a:t>Ratings Boroughs</a:t>
            </a:r>
          </a:p>
        </p:txBody>
      </p:sp>
      <p:pic>
        <p:nvPicPr>
          <p:cNvPr id="8" name="Content Placeholder 7">
            <a:extLst>
              <a:ext uri="{FF2B5EF4-FFF2-40B4-BE49-F238E27FC236}">
                <a16:creationId xmlns:a16="http://schemas.microsoft.com/office/drawing/2014/main" id="{674DF3BA-737D-4B9D-B707-35C0DF5C0695}"/>
              </a:ext>
            </a:extLst>
          </p:cNvPr>
          <p:cNvPicPr>
            <a:picLocks noGrp="1" noChangeAspect="1"/>
          </p:cNvPicPr>
          <p:nvPr>
            <p:ph sz="quarter" idx="4"/>
          </p:nvPr>
        </p:nvPicPr>
        <p:blipFill>
          <a:blip r:embed="rId3"/>
          <a:stretch>
            <a:fillRect/>
          </a:stretch>
        </p:blipFill>
        <p:spPr>
          <a:xfrm>
            <a:off x="7531368" y="3349406"/>
            <a:ext cx="2609314" cy="2127688"/>
          </a:xfrm>
          <a:prstGeom prst="rect">
            <a:avLst/>
          </a:prstGeom>
        </p:spPr>
      </p:pic>
    </p:spTree>
    <p:extLst>
      <p:ext uri="{BB962C8B-B14F-4D97-AF65-F5344CB8AC3E}">
        <p14:creationId xmlns:p14="http://schemas.microsoft.com/office/powerpoint/2010/main" val="34226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55DBF7A-06DD-4C52-98A2-BD540BEC82F4}"/>
              </a:ext>
            </a:extLst>
          </p:cNvPr>
          <p:cNvPicPr>
            <a:picLocks noChangeAspect="1"/>
          </p:cNvPicPr>
          <p:nvPr/>
        </p:nvPicPr>
        <p:blipFill rotWithShape="1">
          <a:blip r:embed="rId2"/>
          <a:srcRect l="337" r="14775" b="1"/>
          <a:stretch/>
        </p:blipFill>
        <p:spPr>
          <a:xfrm>
            <a:off x="20" y="975"/>
            <a:ext cx="12191980" cy="6858000"/>
          </a:xfrm>
          <a:prstGeom prst="rect">
            <a:avLst/>
          </a:prstGeom>
        </p:spPr>
      </p:pic>
      <p:sp>
        <p:nvSpPr>
          <p:cNvPr id="28" name="Rectangle 27">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3E892-8267-42C9-A318-E0D09CC572F5}"/>
              </a:ext>
            </a:extLst>
          </p:cNvPr>
          <p:cNvSpPr>
            <a:spLocks noGrp="1"/>
          </p:cNvSpPr>
          <p:nvPr>
            <p:ph type="title"/>
          </p:nvPr>
        </p:nvSpPr>
        <p:spPr>
          <a:xfrm>
            <a:off x="854277" y="1475234"/>
            <a:ext cx="3214307" cy="2901694"/>
          </a:xfrm>
        </p:spPr>
        <p:txBody>
          <a:bodyPr vert="horz" lIns="91440" tIns="45720" rIns="91440" bIns="45720" rtlCol="0" anchor="b">
            <a:normAutofit/>
          </a:bodyPr>
          <a:lstStyle/>
          <a:p>
            <a:r>
              <a:rPr lang="en-US" sz="4400">
                <a:solidFill>
                  <a:schemeClr val="tx1"/>
                </a:solidFill>
              </a:rPr>
              <a:t>Boroughs based on average rating</a:t>
            </a:r>
          </a:p>
        </p:txBody>
      </p:sp>
      <p:cxnSp>
        <p:nvCxnSpPr>
          <p:cNvPr id="30" name="Straight Connector 29">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886123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96E8-7A9C-4454-B92C-711DD70D8202}"/>
              </a:ext>
            </a:extLst>
          </p:cNvPr>
          <p:cNvSpPr>
            <a:spLocks noGrp="1"/>
          </p:cNvSpPr>
          <p:nvPr>
            <p:ph type="title"/>
          </p:nvPr>
        </p:nvSpPr>
        <p:spPr/>
        <p:txBody>
          <a:bodyPr/>
          <a:lstStyle/>
          <a:p>
            <a:r>
              <a:rPr lang="en-GB" dirty="0"/>
              <a:t>RESULT</a:t>
            </a:r>
          </a:p>
        </p:txBody>
      </p:sp>
      <p:sp>
        <p:nvSpPr>
          <p:cNvPr id="3" name="Content Placeholder 2">
            <a:extLst>
              <a:ext uri="{FF2B5EF4-FFF2-40B4-BE49-F238E27FC236}">
                <a16:creationId xmlns:a16="http://schemas.microsoft.com/office/drawing/2014/main" id="{D07C5472-91EA-4665-AB25-CDA8B964BF6E}"/>
              </a:ext>
            </a:extLst>
          </p:cNvPr>
          <p:cNvSpPr>
            <a:spLocks noGrp="1"/>
          </p:cNvSpPr>
          <p:nvPr>
            <p:ph idx="1"/>
          </p:nvPr>
        </p:nvSpPr>
        <p:spPr/>
        <p:txBody>
          <a:bodyPr>
            <a:normAutofit fontScale="85000" lnSpcReduction="20000"/>
          </a:bodyPr>
          <a:lstStyle/>
          <a:p>
            <a:r>
              <a:rPr lang="en-GB" i="1" dirty="0"/>
              <a:t>Q1 - List/visualise all major parts of the city of New York with restaurants serving Indian cuisine.</a:t>
            </a:r>
          </a:p>
          <a:p>
            <a:r>
              <a:rPr lang="en-GB" b="1" dirty="0"/>
              <a:t>A1 - See the above map.</a:t>
            </a:r>
          </a:p>
          <a:p>
            <a:r>
              <a:rPr lang="en-GB" i="1" dirty="0"/>
              <a:t>Q2 - Which areas lack restaurants serving Indian cuisine?</a:t>
            </a:r>
          </a:p>
          <a:p>
            <a:r>
              <a:rPr lang="en-GB" b="1" dirty="0"/>
              <a:t>A2 - Staten Island ranks last in average rating of Indian Restaurants.</a:t>
            </a:r>
          </a:p>
          <a:p>
            <a:r>
              <a:rPr lang="en-GB" i="1" dirty="0"/>
              <a:t>Q3 - Which areas have potential Indian cuisine market?</a:t>
            </a:r>
          </a:p>
          <a:p>
            <a:r>
              <a:rPr lang="en-GB" b="1" dirty="0"/>
              <a:t>A3 - Manhattan have potential Indian Restaurant Market.</a:t>
            </a:r>
          </a:p>
          <a:p>
            <a:r>
              <a:rPr lang="en-GB" i="1" dirty="0"/>
              <a:t>Q4 - What is the best location to open a new unique Indian cuisine restaurant?</a:t>
            </a:r>
          </a:p>
          <a:p>
            <a:r>
              <a:rPr lang="en-GB" b="1" dirty="0"/>
              <a:t>A4 - Astoria (Queens), </a:t>
            </a:r>
            <a:r>
              <a:rPr lang="en-GB" b="1" dirty="0" err="1"/>
              <a:t>Blissville</a:t>
            </a:r>
            <a:r>
              <a:rPr lang="en-GB" b="1" dirty="0"/>
              <a:t> (Queens), Civic </a:t>
            </a:r>
            <a:r>
              <a:rPr lang="en-GB" b="1" dirty="0" err="1"/>
              <a:t>Center</a:t>
            </a:r>
            <a:r>
              <a:rPr lang="en-GB" b="1" dirty="0"/>
              <a:t> (Manhattan) are some of</a:t>
            </a:r>
          </a:p>
          <a:p>
            <a:r>
              <a:rPr lang="en-GB" b="1" dirty="0"/>
              <a:t>the best neighbourhoods for Indian cuisine.</a:t>
            </a:r>
          </a:p>
          <a:p>
            <a:endParaRPr lang="en-GB" dirty="0"/>
          </a:p>
        </p:txBody>
      </p:sp>
    </p:spTree>
    <p:extLst>
      <p:ext uri="{BB962C8B-B14F-4D97-AF65-F5344CB8AC3E}">
        <p14:creationId xmlns:p14="http://schemas.microsoft.com/office/powerpoint/2010/main" val="98818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0B2D66-749D-4450-A2E4-8E37F4614C5A}"/>
              </a:ext>
            </a:extLst>
          </p:cNvPr>
          <p:cNvSpPr>
            <a:spLocks noGrp="1"/>
          </p:cNvSpPr>
          <p:nvPr>
            <p:ph type="title"/>
          </p:nvPr>
        </p:nvSpPr>
        <p:spPr>
          <a:xfrm>
            <a:off x="643467" y="516835"/>
            <a:ext cx="3448259" cy="1666501"/>
          </a:xfrm>
        </p:spPr>
        <p:txBody>
          <a:bodyPr>
            <a:normAutofit/>
          </a:bodyPr>
          <a:lstStyle/>
          <a:p>
            <a:r>
              <a:rPr lang="en-GB" sz="4000">
                <a:solidFill>
                  <a:srgbClr val="FFFFFF"/>
                </a:solidFill>
              </a:rPr>
              <a:t>CONCLUSION</a:t>
            </a:r>
          </a:p>
        </p:txBody>
      </p:sp>
      <p:cxnSp>
        <p:nvCxnSpPr>
          <p:cNvPr id="18"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842C68-1D78-42DD-86B2-0DEB32647DD5}"/>
              </a:ext>
            </a:extLst>
          </p:cNvPr>
          <p:cNvSpPr>
            <a:spLocks noGrp="1"/>
          </p:cNvSpPr>
          <p:nvPr>
            <p:ph idx="1"/>
          </p:nvPr>
        </p:nvSpPr>
        <p:spPr>
          <a:xfrm>
            <a:off x="643467" y="2546224"/>
            <a:ext cx="3448259" cy="3342747"/>
          </a:xfrm>
        </p:spPr>
        <p:txBody>
          <a:bodyPr>
            <a:normAutofit/>
          </a:bodyPr>
          <a:lstStyle/>
          <a:p>
            <a:r>
              <a:rPr lang="en-GB" sz="2000" b="1" dirty="0">
                <a:solidFill>
                  <a:srgbClr val="FFFFFF"/>
                </a:solidFill>
              </a:rPr>
              <a:t>The result is based upon currently available data. These can change over time so time span needs to be considered when using this report as a basis for any business decisions. </a:t>
            </a:r>
          </a:p>
        </p:txBody>
      </p:sp>
      <p:pic>
        <p:nvPicPr>
          <p:cNvPr id="5" name="Picture 4">
            <a:extLst>
              <a:ext uri="{FF2B5EF4-FFF2-40B4-BE49-F238E27FC236}">
                <a16:creationId xmlns:a16="http://schemas.microsoft.com/office/drawing/2014/main" id="{8B4342E4-ADD1-4F92-8C3A-7561DBE9BC05}"/>
              </a:ext>
            </a:extLst>
          </p:cNvPr>
          <p:cNvPicPr>
            <a:picLocks noChangeAspect="1"/>
          </p:cNvPicPr>
          <p:nvPr/>
        </p:nvPicPr>
        <p:blipFill rotWithShape="1">
          <a:blip r:embed="rId2"/>
          <a:srcRect l="20094" r="6539" b="-1"/>
          <a:stretch/>
        </p:blipFill>
        <p:spPr>
          <a:xfrm>
            <a:off x="4654296" y="10"/>
            <a:ext cx="7537703" cy="6857990"/>
          </a:xfrm>
          <a:prstGeom prst="rect">
            <a:avLst/>
          </a:prstGeom>
        </p:spPr>
      </p:pic>
    </p:spTree>
    <p:extLst>
      <p:ext uri="{BB962C8B-B14F-4D97-AF65-F5344CB8AC3E}">
        <p14:creationId xmlns:p14="http://schemas.microsoft.com/office/powerpoint/2010/main" val="38694953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TotalTime>
  <Words>486</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Nova</vt:lpstr>
      <vt:lpstr>Arial Nova Light</vt:lpstr>
      <vt:lpstr>Calibri</vt:lpstr>
      <vt:lpstr>Symbol</vt:lpstr>
      <vt:lpstr>RetrospectVTI</vt:lpstr>
      <vt:lpstr>The Battle of Neighbourhoods</vt:lpstr>
      <vt:lpstr>INTRODUCTION</vt:lpstr>
      <vt:lpstr>APPROACH</vt:lpstr>
      <vt:lpstr>DATA REQUIRED</vt:lpstr>
      <vt:lpstr>DATA</vt:lpstr>
      <vt:lpstr>DATA</vt:lpstr>
      <vt:lpstr>Boroughs based on average rating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Kristina Valentova</dc:creator>
  <cp:lastModifiedBy>Kristina Valentova</cp:lastModifiedBy>
  <cp:revision>2</cp:revision>
  <dcterms:created xsi:type="dcterms:W3CDTF">2021-01-19T09:40:54Z</dcterms:created>
  <dcterms:modified xsi:type="dcterms:W3CDTF">2021-01-19T09:42:31Z</dcterms:modified>
</cp:coreProperties>
</file>