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924" autoAdjust="0"/>
  </p:normalViewPr>
  <p:slideViewPr>
    <p:cSldViewPr snapToGrid="0">
      <p:cViewPr varScale="1">
        <p:scale>
          <a:sx n="81" d="100"/>
          <a:sy n="81" d="100"/>
        </p:scale>
        <p:origin x="62" y="4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35BF3-6FC7-46C6-AE63-991DBF964EEC}" type="datetimeFigureOut">
              <a:rPr lang="ru-RU" smtClean="0"/>
              <a:t>02.04.2025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529F92-4E36-4783-AC1F-EA34334F9D1D}" type="slidenum">
              <a:rPr lang="ru-RU" smtClean="0"/>
              <a:t>‹#›</a:t>
            </a:fld>
            <a:endParaRPr lang="ru-RU"/>
          </a:p>
        </p:txBody>
      </p:sp>
    </p:spTree>
    <p:extLst>
      <p:ext uri="{BB962C8B-B14F-4D97-AF65-F5344CB8AC3E}">
        <p14:creationId xmlns:p14="http://schemas.microsoft.com/office/powerpoint/2010/main" val="3791325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Good afternoon, everyone! My name is Kristina </a:t>
            </a:r>
            <a:r>
              <a:rPr lang="en-US" dirty="0" err="1"/>
              <a:t>Akulinina</a:t>
            </a:r>
            <a:r>
              <a:rPr lang="en-US" dirty="0"/>
              <a:t>, and together with my co-author Alberto </a:t>
            </a:r>
            <a:r>
              <a:rPr lang="en-US" dirty="0" err="1"/>
              <a:t>Arzac</a:t>
            </a:r>
            <a:r>
              <a:rPr lang="en-US" dirty="0"/>
              <a:t> from the Institute of Ecology and Geography at Siberian Federal University, I’m excited to present our study titled 'Regional and Species Features of Trees' Response to Climate Change in the Forest-Tundra of Northern Eurasia.' This work explores how coniferous trees adapt to rapid Arctic warming. Let’s dive in!</a:t>
            </a:r>
          </a:p>
          <a:p>
            <a:endParaRPr lang="en-US" dirty="0"/>
          </a:p>
          <a:p>
            <a:endParaRPr lang="ru-RU" dirty="0"/>
          </a:p>
        </p:txBody>
      </p:sp>
      <p:sp>
        <p:nvSpPr>
          <p:cNvPr id="4" name="Номер слайда 3"/>
          <p:cNvSpPr>
            <a:spLocks noGrp="1"/>
          </p:cNvSpPr>
          <p:nvPr>
            <p:ph type="sldNum" sz="quarter" idx="5"/>
          </p:nvPr>
        </p:nvSpPr>
        <p:spPr/>
        <p:txBody>
          <a:bodyPr/>
          <a:lstStyle/>
          <a:p>
            <a:fld id="{63529F92-4E36-4783-AC1F-EA34334F9D1D}" type="slidenum">
              <a:rPr lang="ru-RU" smtClean="0"/>
              <a:t>1</a:t>
            </a:fld>
            <a:endParaRPr lang="ru-RU"/>
          </a:p>
        </p:txBody>
      </p:sp>
    </p:spTree>
    <p:extLst>
      <p:ext uri="{BB962C8B-B14F-4D97-AF65-F5344CB8AC3E}">
        <p14:creationId xmlns:p14="http://schemas.microsoft.com/office/powerpoint/2010/main" val="300053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a:p>
            <a:r>
              <a:rPr lang="en-US" dirty="0"/>
              <a:t>The forest-tundra ecotone of Northern Eurasia stretches from Russia’s western borders to its far northeast. This region is experiencing dramatic changes due to accelerated Arctic warming, which is happening nearly four times faster than the global average. On this graph, you can see the steep temperature rise in the Arctic compared to the global trend. These changes are reshaping the distribution, structure, and functioning of woody vegetation, especially in the continuous permafrost zone. Here, trees face extreme conditions: short growing seasons, low temperatures, and variable soil active layers. This impacts regional biodiversity and the carbon cycle, making it critical to understand how trees respond to these challenges.</a:t>
            </a:r>
          </a:p>
          <a:p>
            <a:endParaRPr lang="en-US" dirty="0"/>
          </a:p>
          <a:p>
            <a:endParaRPr lang="ru-RU" dirty="0"/>
          </a:p>
        </p:txBody>
      </p:sp>
      <p:sp>
        <p:nvSpPr>
          <p:cNvPr id="4" name="Номер слайда 3"/>
          <p:cNvSpPr>
            <a:spLocks noGrp="1"/>
          </p:cNvSpPr>
          <p:nvPr>
            <p:ph type="sldNum" sz="quarter" idx="5"/>
          </p:nvPr>
        </p:nvSpPr>
        <p:spPr/>
        <p:txBody>
          <a:bodyPr/>
          <a:lstStyle/>
          <a:p>
            <a:fld id="{63529F92-4E36-4783-AC1F-EA34334F9D1D}" type="slidenum">
              <a:rPr lang="ru-RU" smtClean="0"/>
              <a:t>2</a:t>
            </a:fld>
            <a:endParaRPr lang="ru-RU"/>
          </a:p>
        </p:txBody>
      </p:sp>
    </p:spTree>
    <p:extLst>
      <p:ext uri="{BB962C8B-B14F-4D97-AF65-F5344CB8AC3E}">
        <p14:creationId xmlns:p14="http://schemas.microsoft.com/office/powerpoint/2010/main" val="2190351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Our study aimed to investigate how radial tree growth responds to climatic factors across a longitudinal gradient in Northern Russia’s forest-tundra. Specifically, we wanted to identify differences in how trees react to temperature and precipitation and assess how these variations might affect their distribution under warming conditions. This map shows the gradient we studied, from west to east. By analyzing data from 1966 to 2021, we tracked long-term trends in tree responses, giving us a 55-year window to explore these shifts. Our goal was to shed light on species resilience and future ecological changes.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endParaRPr lang="ru-RU" dirty="0"/>
          </a:p>
        </p:txBody>
      </p:sp>
      <p:sp>
        <p:nvSpPr>
          <p:cNvPr id="4" name="Номер слайда 3"/>
          <p:cNvSpPr>
            <a:spLocks noGrp="1"/>
          </p:cNvSpPr>
          <p:nvPr>
            <p:ph type="sldNum" sz="quarter" idx="5"/>
          </p:nvPr>
        </p:nvSpPr>
        <p:spPr/>
        <p:txBody>
          <a:bodyPr/>
          <a:lstStyle/>
          <a:p>
            <a:fld id="{63529F92-4E36-4783-AC1F-EA34334F9D1D}" type="slidenum">
              <a:rPr lang="ru-RU" smtClean="0"/>
              <a:t>3</a:t>
            </a:fld>
            <a:endParaRPr lang="ru-RU"/>
          </a:p>
        </p:txBody>
      </p:sp>
    </p:spTree>
    <p:extLst>
      <p:ext uri="{BB962C8B-B14F-4D97-AF65-F5344CB8AC3E}">
        <p14:creationId xmlns:p14="http://schemas.microsoft.com/office/powerpoint/2010/main" val="2254089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solidFill>
                  <a:srgbClr val="000000"/>
                </a:solidFill>
                <a:effectLst/>
                <a:latin typeface="Arial" panose="020B0604020202020204" pitchFamily="34" charset="0"/>
              </a:rPr>
              <a:t>For this study, we focused on four conifer species: Pinus sylvestris, Larix sibirica, Larix </a:t>
            </a:r>
            <a:r>
              <a:rPr lang="en-US" dirty="0" err="1">
                <a:solidFill>
                  <a:srgbClr val="000000"/>
                </a:solidFill>
                <a:effectLst/>
                <a:latin typeface="Arial" panose="020B0604020202020204" pitchFamily="34" charset="0"/>
              </a:rPr>
              <a:t>gmelinii</a:t>
            </a:r>
            <a:r>
              <a:rPr lang="en-US" dirty="0">
                <a:solidFill>
                  <a:srgbClr val="000000"/>
                </a:solidFill>
                <a:effectLst/>
                <a:latin typeface="Arial" panose="020B0604020202020204" pitchFamily="34" charset="0"/>
              </a:rPr>
              <a:t>, and Larix </a:t>
            </a:r>
            <a:r>
              <a:rPr lang="en-US" dirty="0" err="1">
                <a:solidFill>
                  <a:srgbClr val="000000"/>
                </a:solidFill>
                <a:effectLst/>
                <a:latin typeface="Arial" panose="020B0604020202020204" pitchFamily="34" charset="0"/>
              </a:rPr>
              <a:t>cajanderi</a:t>
            </a:r>
            <a:r>
              <a:rPr lang="en-US" dirty="0">
                <a:solidFill>
                  <a:srgbClr val="000000"/>
                </a:solidFill>
                <a:effectLst/>
                <a:latin typeface="Arial" panose="020B0604020202020204" pitchFamily="34" charset="0"/>
              </a:rPr>
              <a:t>. We sampled 137 trees across five sites in the continuous permafrost zone, shown on this map: </a:t>
            </a:r>
            <a:r>
              <a:rPr lang="en-US" dirty="0" err="1">
                <a:solidFill>
                  <a:srgbClr val="000000"/>
                </a:solidFill>
                <a:effectLst/>
                <a:latin typeface="Arial" panose="020B0604020202020204" pitchFamily="34" charset="0"/>
              </a:rPr>
              <a:t>Apatity</a:t>
            </a:r>
            <a:r>
              <a:rPr lang="en-US" dirty="0">
                <a:solidFill>
                  <a:srgbClr val="000000"/>
                </a:solidFill>
                <a:effectLst/>
                <a:latin typeface="Arial" panose="020B0604020202020204" pitchFamily="34" charset="0"/>
              </a:rPr>
              <a:t> on the Kola Peninsula, Polar Urals, Khatanga, </a:t>
            </a:r>
            <a:r>
              <a:rPr lang="en-US" dirty="0" err="1">
                <a:solidFill>
                  <a:srgbClr val="000000"/>
                </a:solidFill>
                <a:effectLst/>
                <a:latin typeface="Arial" panose="020B0604020202020204" pitchFamily="34" charset="0"/>
              </a:rPr>
              <a:t>Chokurdakh</a:t>
            </a:r>
            <a:r>
              <a:rPr lang="en-US" dirty="0">
                <a:solidFill>
                  <a:srgbClr val="000000"/>
                </a:solidFill>
                <a:effectLst/>
                <a:latin typeface="Arial" panose="020B0604020202020204" pitchFamily="34" charset="0"/>
              </a:rPr>
              <a:t>, and </a:t>
            </a:r>
            <a:r>
              <a:rPr lang="en-US" dirty="0" err="1">
                <a:solidFill>
                  <a:srgbClr val="000000"/>
                </a:solidFill>
                <a:effectLst/>
                <a:latin typeface="Arial" panose="020B0604020202020204" pitchFamily="34" charset="0"/>
              </a:rPr>
              <a:t>Bilibino</a:t>
            </a:r>
            <a:r>
              <a:rPr lang="en-US" dirty="0">
                <a:solidFill>
                  <a:srgbClr val="000000"/>
                </a:solidFill>
                <a:effectLst/>
                <a:latin typeface="Arial" panose="020B0604020202020204" pitchFamily="34" charset="0"/>
              </a:rPr>
              <a:t>. At each site, we used a 5-mm increment borer to collect cores, like you see in this photo. Tree-ring widths were measured with </a:t>
            </a:r>
            <a:r>
              <a:rPr lang="en-US" dirty="0" err="1">
                <a:solidFill>
                  <a:srgbClr val="000000"/>
                </a:solidFill>
                <a:effectLst/>
                <a:latin typeface="Arial" panose="020B0604020202020204" pitchFamily="34" charset="0"/>
              </a:rPr>
              <a:t>CooRecorder</a:t>
            </a:r>
            <a:r>
              <a:rPr lang="en-US" dirty="0">
                <a:solidFill>
                  <a:srgbClr val="000000"/>
                </a:solidFill>
                <a:effectLst/>
                <a:latin typeface="Arial" panose="020B0604020202020204" pitchFamily="34" charset="0"/>
              </a:rPr>
              <a:t>, and we built chronologies using ARSTAN. Then, we ran correlation analyses with monthly temperature and precipitation data from nearby weather stations—</a:t>
            </a:r>
            <a:r>
              <a:rPr lang="en-US" dirty="0" err="1">
                <a:solidFill>
                  <a:srgbClr val="000000"/>
                </a:solidFill>
                <a:effectLst/>
                <a:latin typeface="Arial" panose="020B0604020202020204" pitchFamily="34" charset="0"/>
              </a:rPr>
              <a:t>Kandalaksha</a:t>
            </a:r>
            <a:r>
              <a:rPr lang="en-US" dirty="0">
                <a:solidFill>
                  <a:srgbClr val="000000"/>
                </a:solidFill>
                <a:effectLst/>
                <a:latin typeface="Arial" panose="020B0604020202020204" pitchFamily="34" charset="0"/>
              </a:rPr>
              <a:t>, </a:t>
            </a:r>
            <a:r>
              <a:rPr lang="en-US" dirty="0" err="1">
                <a:solidFill>
                  <a:srgbClr val="000000"/>
                </a:solidFill>
                <a:effectLst/>
                <a:latin typeface="Arial" panose="020B0604020202020204" pitchFamily="34" charset="0"/>
              </a:rPr>
              <a:t>Salekhard</a:t>
            </a:r>
            <a:r>
              <a:rPr lang="en-US" dirty="0">
                <a:solidFill>
                  <a:srgbClr val="000000"/>
                </a:solidFill>
                <a:effectLst/>
                <a:latin typeface="Arial" panose="020B0604020202020204" pitchFamily="34" charset="0"/>
              </a:rPr>
              <a:t>, Khatanga, </a:t>
            </a:r>
            <a:r>
              <a:rPr lang="en-US" dirty="0" err="1">
                <a:solidFill>
                  <a:srgbClr val="000000"/>
                </a:solidFill>
                <a:effectLst/>
                <a:latin typeface="Arial" panose="020B0604020202020204" pitchFamily="34" charset="0"/>
              </a:rPr>
              <a:t>Chokurdakh</a:t>
            </a:r>
            <a:r>
              <a:rPr lang="en-US" dirty="0">
                <a:solidFill>
                  <a:srgbClr val="000000"/>
                </a:solidFill>
                <a:effectLst/>
                <a:latin typeface="Arial" panose="020B0604020202020204" pitchFamily="34" charset="0"/>
              </a:rPr>
              <a:t>, and </a:t>
            </a:r>
            <a:r>
              <a:rPr lang="en-US" dirty="0" err="1">
                <a:solidFill>
                  <a:srgbClr val="000000"/>
                </a:solidFill>
                <a:effectLst/>
                <a:latin typeface="Arial" panose="020B0604020202020204" pitchFamily="34" charset="0"/>
              </a:rPr>
              <a:t>Ostrovnoye</a:t>
            </a:r>
            <a:r>
              <a:rPr lang="en-US" dirty="0">
                <a:solidFill>
                  <a:srgbClr val="000000"/>
                </a:solidFill>
                <a:effectLst/>
                <a:latin typeface="Arial" panose="020B0604020202020204" pitchFamily="34" charset="0"/>
              </a:rPr>
              <a:t>. To capture changes over time, we applied 25-year moving correlations</a:t>
            </a:r>
          </a:p>
          <a:p>
            <a:endParaRPr lang="en-US" dirty="0">
              <a:solidFill>
                <a:srgbClr val="000000"/>
              </a:solidFill>
              <a:effectLst/>
              <a:latin typeface="Arial" panose="020B0604020202020204" pitchFamily="34" charset="0"/>
            </a:endParaRPr>
          </a:p>
          <a:p>
            <a:endParaRPr lang="ru-RU" dirty="0"/>
          </a:p>
        </p:txBody>
      </p:sp>
      <p:sp>
        <p:nvSpPr>
          <p:cNvPr id="4" name="Номер слайда 3"/>
          <p:cNvSpPr>
            <a:spLocks noGrp="1"/>
          </p:cNvSpPr>
          <p:nvPr>
            <p:ph type="sldNum" sz="quarter" idx="5"/>
          </p:nvPr>
        </p:nvSpPr>
        <p:spPr/>
        <p:txBody>
          <a:bodyPr/>
          <a:lstStyle/>
          <a:p>
            <a:fld id="{63529F92-4E36-4783-AC1F-EA34334F9D1D}" type="slidenum">
              <a:rPr lang="ru-RU" smtClean="0"/>
              <a:t>4</a:t>
            </a:fld>
            <a:endParaRPr lang="ru-RU"/>
          </a:p>
        </p:txBody>
      </p:sp>
    </p:spTree>
    <p:extLst>
      <p:ext uri="{BB962C8B-B14F-4D97-AF65-F5344CB8AC3E}">
        <p14:creationId xmlns:p14="http://schemas.microsoft.com/office/powerpoint/2010/main" val="1174728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Our results revealed clear regional and species-specific patterns. At </a:t>
            </a:r>
            <a:r>
              <a:rPr lang="en-US" dirty="0" err="1"/>
              <a:t>Apatity</a:t>
            </a:r>
            <a:r>
              <a:rPr lang="en-US" dirty="0"/>
              <a:t>, in the west, Pinus sylvestris showed a strong response to July temperatures, with a correlation of 0.41—significant at p &lt; 0.01. This reflects milder conditions, no continuous permafrost, and a deeper active layer of 1–2 meters. Moving east, the larch species—Larix sibirica, </a:t>
            </a:r>
            <a:r>
              <a:rPr lang="en-US" dirty="0" err="1"/>
              <a:t>gmelinii</a:t>
            </a:r>
            <a:r>
              <a:rPr lang="en-US" dirty="0"/>
              <a:t>, and </a:t>
            </a:r>
            <a:r>
              <a:rPr lang="en-US" dirty="0" err="1"/>
              <a:t>cajanderi</a:t>
            </a:r>
            <a:r>
              <a:rPr lang="en-US" dirty="0"/>
              <a:t>—responded most to June temperatures. The strongest correlations were at Polar Urals (r = 0.54) and Khatanga (r = 0.43), both significant, highlighting their adaptation to a short growing season. At </a:t>
            </a:r>
            <a:r>
              <a:rPr lang="en-US" dirty="0" err="1"/>
              <a:t>Chokurdakh</a:t>
            </a:r>
            <a:r>
              <a:rPr lang="en-US" dirty="0"/>
              <a:t> and </a:t>
            </a:r>
            <a:r>
              <a:rPr lang="en-US" dirty="0" err="1"/>
              <a:t>Bilibino</a:t>
            </a:r>
            <a:r>
              <a:rPr lang="en-US" dirty="0"/>
              <a:t>, the June effect was weaker, ranging from 0.24 to 0.41, likely due to extreme continentality. These graphs show the temperature correlations across sites.</a:t>
            </a:r>
          </a:p>
          <a:p>
            <a:endParaRPr lang="en-US" dirty="0"/>
          </a:p>
          <a:p>
            <a:endParaRPr lang="ru-RU" dirty="0"/>
          </a:p>
        </p:txBody>
      </p:sp>
      <p:sp>
        <p:nvSpPr>
          <p:cNvPr id="4" name="Номер слайда 3"/>
          <p:cNvSpPr>
            <a:spLocks noGrp="1"/>
          </p:cNvSpPr>
          <p:nvPr>
            <p:ph type="sldNum" sz="quarter" idx="5"/>
          </p:nvPr>
        </p:nvSpPr>
        <p:spPr/>
        <p:txBody>
          <a:bodyPr/>
          <a:lstStyle/>
          <a:p>
            <a:fld id="{63529F92-4E36-4783-AC1F-EA34334F9D1D}" type="slidenum">
              <a:rPr lang="ru-RU" smtClean="0"/>
              <a:t>5</a:t>
            </a:fld>
            <a:endParaRPr lang="ru-RU"/>
          </a:p>
        </p:txBody>
      </p:sp>
    </p:spTree>
    <p:extLst>
      <p:ext uri="{BB962C8B-B14F-4D97-AF65-F5344CB8AC3E}">
        <p14:creationId xmlns:p14="http://schemas.microsoft.com/office/powerpoint/2010/main" val="27107116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Precipitation had a minor role overall, but we did see some positive effects at </a:t>
            </a:r>
            <a:r>
              <a:rPr lang="en-US" dirty="0" err="1"/>
              <a:t>Apatity</a:t>
            </a:r>
            <a:r>
              <a:rPr lang="en-US" dirty="0"/>
              <a:t> and </a:t>
            </a:r>
            <a:r>
              <a:rPr lang="en-US" dirty="0" err="1"/>
              <a:t>Bilibino</a:t>
            </a:r>
            <a:r>
              <a:rPr lang="en-US" dirty="0"/>
              <a:t>, possibly tied to local hydrology. More interestingly, our moving correlations revealed temporal shifts. At </a:t>
            </a:r>
            <a:r>
              <a:rPr lang="en-US" dirty="0" err="1"/>
              <a:t>Chokurdakh</a:t>
            </a:r>
            <a:r>
              <a:rPr lang="en-US" dirty="0"/>
              <a:t>, the temperature signal weakened after the 1980s, dropping below 0.20, as shown here. In contrast, at </a:t>
            </a:r>
            <a:r>
              <a:rPr lang="en-US" dirty="0" err="1"/>
              <a:t>Bilibino</a:t>
            </a:r>
            <a:r>
              <a:rPr lang="en-US" dirty="0"/>
              <a:t>, it strengthened over time, reaching 0.55 by 2021. These trends suggest that trees are adapting to warming in different ways across regions. This graph illustrates how the climate signal has evolved, pointing to dynamic responses over the decades.</a:t>
            </a:r>
          </a:p>
          <a:p>
            <a:endParaRPr lang="en-US" dirty="0"/>
          </a:p>
          <a:p>
            <a:endParaRPr lang="ru-RU" dirty="0"/>
          </a:p>
        </p:txBody>
      </p:sp>
      <p:sp>
        <p:nvSpPr>
          <p:cNvPr id="4" name="Номер слайда 3"/>
          <p:cNvSpPr>
            <a:spLocks noGrp="1"/>
          </p:cNvSpPr>
          <p:nvPr>
            <p:ph type="sldNum" sz="quarter" idx="5"/>
          </p:nvPr>
        </p:nvSpPr>
        <p:spPr/>
        <p:txBody>
          <a:bodyPr/>
          <a:lstStyle/>
          <a:p>
            <a:fld id="{63529F92-4E36-4783-AC1F-EA34334F9D1D}" type="slidenum">
              <a:rPr lang="ru-RU" smtClean="0"/>
              <a:t>6</a:t>
            </a:fld>
            <a:endParaRPr lang="ru-RU"/>
          </a:p>
        </p:txBody>
      </p:sp>
    </p:spTree>
    <p:extLst>
      <p:ext uri="{BB962C8B-B14F-4D97-AF65-F5344CB8AC3E}">
        <p14:creationId xmlns:p14="http://schemas.microsoft.com/office/powerpoint/2010/main" val="1291850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Why do we see these differences? It comes down to physiology. Pinus sylvestris, an evergreen, benefits from a longer growing season, which explains its July sensitivity—supported by prior studies [reference 1]. Meanwhile, the deciduous Larix species depend on early summer warmth, critical in permafrost zones where June kickstarts growth [reference 2]. Precipitation’s weak effect makes sense given ample snowmelt, but the localized impacts at </a:t>
            </a:r>
            <a:r>
              <a:rPr lang="en-US" dirty="0" err="1"/>
              <a:t>Apatity</a:t>
            </a:r>
            <a:r>
              <a:rPr lang="en-US" dirty="0"/>
              <a:t> and </a:t>
            </a:r>
            <a:r>
              <a:rPr lang="en-US" dirty="0" err="1"/>
              <a:t>Bilibino</a:t>
            </a:r>
            <a:r>
              <a:rPr lang="en-US" dirty="0"/>
              <a:t> hint at hydrological shifts from thawing permafrost. This table compares their strategies. These findings highlight diverse adaptations and suggest that warming could reshape species distributions and competition in the future.</a:t>
            </a:r>
          </a:p>
          <a:p>
            <a:endParaRPr lang="en-US" dirty="0"/>
          </a:p>
          <a:p>
            <a:endParaRPr lang="ru-RU" dirty="0"/>
          </a:p>
        </p:txBody>
      </p:sp>
      <p:sp>
        <p:nvSpPr>
          <p:cNvPr id="4" name="Номер слайда 3"/>
          <p:cNvSpPr>
            <a:spLocks noGrp="1"/>
          </p:cNvSpPr>
          <p:nvPr>
            <p:ph type="sldNum" sz="quarter" idx="5"/>
          </p:nvPr>
        </p:nvSpPr>
        <p:spPr/>
        <p:txBody>
          <a:bodyPr/>
          <a:lstStyle/>
          <a:p>
            <a:fld id="{63529F92-4E36-4783-AC1F-EA34334F9D1D}" type="slidenum">
              <a:rPr lang="ru-RU" smtClean="0"/>
              <a:t>7</a:t>
            </a:fld>
            <a:endParaRPr lang="ru-RU"/>
          </a:p>
        </p:txBody>
      </p:sp>
    </p:spTree>
    <p:extLst>
      <p:ext uri="{BB962C8B-B14F-4D97-AF65-F5344CB8AC3E}">
        <p14:creationId xmlns:p14="http://schemas.microsoft.com/office/powerpoint/2010/main" val="1463635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In conclusion, conifer responses in the forest-tundra vary by region and species. Pinus sylvestris tracks July temperatures, while Larix species key in on June. These patterns reflect their ecological niches and adaptive traits. As Arctic warming continues, we may see shifts in competition and community structure—visualized in this schematic. Our key takeaways tie to warming, coniferous species, permafrost, and radial growth. This work sets the stage for further research into how these ecosystems will evolve.</a:t>
            </a:r>
          </a:p>
          <a:p>
            <a:endParaRPr lang="en-US" dirty="0"/>
          </a:p>
          <a:p>
            <a:endParaRPr lang="ru-RU" dirty="0"/>
          </a:p>
        </p:txBody>
      </p:sp>
      <p:sp>
        <p:nvSpPr>
          <p:cNvPr id="4" name="Номер слайда 3"/>
          <p:cNvSpPr>
            <a:spLocks noGrp="1"/>
          </p:cNvSpPr>
          <p:nvPr>
            <p:ph type="sldNum" sz="quarter" idx="5"/>
          </p:nvPr>
        </p:nvSpPr>
        <p:spPr/>
        <p:txBody>
          <a:bodyPr/>
          <a:lstStyle/>
          <a:p>
            <a:fld id="{63529F92-4E36-4783-AC1F-EA34334F9D1D}" type="slidenum">
              <a:rPr lang="ru-RU" smtClean="0"/>
              <a:t>8</a:t>
            </a:fld>
            <a:endParaRPr lang="ru-RU"/>
          </a:p>
        </p:txBody>
      </p:sp>
    </p:spTree>
    <p:extLst>
      <p:ext uri="{BB962C8B-B14F-4D97-AF65-F5344CB8AC3E}">
        <p14:creationId xmlns:p14="http://schemas.microsoft.com/office/powerpoint/2010/main" val="2907694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1A52CA-7A23-F965-DA75-3B24C4E9A67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5E7194F-37C7-EBDF-D418-8C1F3F8514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4964EBCB-3E93-B20D-A426-A10987FC24B1}"/>
              </a:ext>
            </a:extLst>
          </p:cNvPr>
          <p:cNvSpPr>
            <a:spLocks noGrp="1"/>
          </p:cNvSpPr>
          <p:nvPr>
            <p:ph type="dt" sz="half" idx="10"/>
          </p:nvPr>
        </p:nvSpPr>
        <p:spPr/>
        <p:txBody>
          <a:bodyPr/>
          <a:lstStyle/>
          <a:p>
            <a:fld id="{90926D39-5449-4D18-B3B9-11319A78E1E9}" type="datetimeFigureOut">
              <a:rPr lang="ru-RU" smtClean="0"/>
              <a:t>02.04.2025</a:t>
            </a:fld>
            <a:endParaRPr lang="ru-RU"/>
          </a:p>
        </p:txBody>
      </p:sp>
      <p:sp>
        <p:nvSpPr>
          <p:cNvPr id="5" name="Нижний колонтитул 4">
            <a:extLst>
              <a:ext uri="{FF2B5EF4-FFF2-40B4-BE49-F238E27FC236}">
                <a16:creationId xmlns:a16="http://schemas.microsoft.com/office/drawing/2014/main" id="{0C55ED1D-471C-A2ED-8F0A-38F209FD678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9D0DC17-C9B1-8CFA-6016-E13E8BD2CCCF}"/>
              </a:ext>
            </a:extLst>
          </p:cNvPr>
          <p:cNvSpPr>
            <a:spLocks noGrp="1"/>
          </p:cNvSpPr>
          <p:nvPr>
            <p:ph type="sldNum" sz="quarter" idx="12"/>
          </p:nvPr>
        </p:nvSpPr>
        <p:spPr/>
        <p:txBody>
          <a:bodyPr/>
          <a:lstStyle/>
          <a:p>
            <a:fld id="{3C1A92A3-1BCC-4F91-BBF0-83F55B80BA67}" type="slidenum">
              <a:rPr lang="ru-RU" smtClean="0"/>
              <a:t>‹#›</a:t>
            </a:fld>
            <a:endParaRPr lang="ru-RU"/>
          </a:p>
        </p:txBody>
      </p:sp>
    </p:spTree>
    <p:extLst>
      <p:ext uri="{BB962C8B-B14F-4D97-AF65-F5344CB8AC3E}">
        <p14:creationId xmlns:p14="http://schemas.microsoft.com/office/powerpoint/2010/main" val="1657505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5FA78C-7820-37CE-0665-1CCFB9E24BB5}"/>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E49224E1-6050-C1F7-ABD4-EB57DD1409C8}"/>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55938800-3F71-6AC2-8778-D7B4955C1C2A}"/>
              </a:ext>
            </a:extLst>
          </p:cNvPr>
          <p:cNvSpPr>
            <a:spLocks noGrp="1"/>
          </p:cNvSpPr>
          <p:nvPr>
            <p:ph type="dt" sz="half" idx="10"/>
          </p:nvPr>
        </p:nvSpPr>
        <p:spPr/>
        <p:txBody>
          <a:bodyPr/>
          <a:lstStyle/>
          <a:p>
            <a:fld id="{90926D39-5449-4D18-B3B9-11319A78E1E9}" type="datetimeFigureOut">
              <a:rPr lang="ru-RU" smtClean="0"/>
              <a:t>02.04.2025</a:t>
            </a:fld>
            <a:endParaRPr lang="ru-RU"/>
          </a:p>
        </p:txBody>
      </p:sp>
      <p:sp>
        <p:nvSpPr>
          <p:cNvPr id="5" name="Нижний колонтитул 4">
            <a:extLst>
              <a:ext uri="{FF2B5EF4-FFF2-40B4-BE49-F238E27FC236}">
                <a16:creationId xmlns:a16="http://schemas.microsoft.com/office/drawing/2014/main" id="{E2B0186D-A619-44F8-D5B6-6DD222EACAD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3E04776-67DC-B3AB-865C-EB0B3685CF4C}"/>
              </a:ext>
            </a:extLst>
          </p:cNvPr>
          <p:cNvSpPr>
            <a:spLocks noGrp="1"/>
          </p:cNvSpPr>
          <p:nvPr>
            <p:ph type="sldNum" sz="quarter" idx="12"/>
          </p:nvPr>
        </p:nvSpPr>
        <p:spPr/>
        <p:txBody>
          <a:bodyPr/>
          <a:lstStyle/>
          <a:p>
            <a:fld id="{3C1A92A3-1BCC-4F91-BBF0-83F55B80BA67}" type="slidenum">
              <a:rPr lang="ru-RU" smtClean="0"/>
              <a:t>‹#›</a:t>
            </a:fld>
            <a:endParaRPr lang="ru-RU"/>
          </a:p>
        </p:txBody>
      </p:sp>
    </p:spTree>
    <p:extLst>
      <p:ext uri="{BB962C8B-B14F-4D97-AF65-F5344CB8AC3E}">
        <p14:creationId xmlns:p14="http://schemas.microsoft.com/office/powerpoint/2010/main" val="219363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B780F7A4-0D45-AB5F-AB86-5249A3461514}"/>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6193C311-6AFC-C204-0159-7F6DDBA06BDF}"/>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74B8150-F712-871C-4946-436F94B37346}"/>
              </a:ext>
            </a:extLst>
          </p:cNvPr>
          <p:cNvSpPr>
            <a:spLocks noGrp="1"/>
          </p:cNvSpPr>
          <p:nvPr>
            <p:ph type="dt" sz="half" idx="10"/>
          </p:nvPr>
        </p:nvSpPr>
        <p:spPr/>
        <p:txBody>
          <a:bodyPr/>
          <a:lstStyle/>
          <a:p>
            <a:fld id="{90926D39-5449-4D18-B3B9-11319A78E1E9}" type="datetimeFigureOut">
              <a:rPr lang="ru-RU" smtClean="0"/>
              <a:t>02.04.2025</a:t>
            </a:fld>
            <a:endParaRPr lang="ru-RU"/>
          </a:p>
        </p:txBody>
      </p:sp>
      <p:sp>
        <p:nvSpPr>
          <p:cNvPr id="5" name="Нижний колонтитул 4">
            <a:extLst>
              <a:ext uri="{FF2B5EF4-FFF2-40B4-BE49-F238E27FC236}">
                <a16:creationId xmlns:a16="http://schemas.microsoft.com/office/drawing/2014/main" id="{C6054C84-40CD-357D-60C5-A2CC902A947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C652DE0-4526-4160-9A59-A8834C8BAE8F}"/>
              </a:ext>
            </a:extLst>
          </p:cNvPr>
          <p:cNvSpPr>
            <a:spLocks noGrp="1"/>
          </p:cNvSpPr>
          <p:nvPr>
            <p:ph type="sldNum" sz="quarter" idx="12"/>
          </p:nvPr>
        </p:nvSpPr>
        <p:spPr/>
        <p:txBody>
          <a:bodyPr/>
          <a:lstStyle/>
          <a:p>
            <a:fld id="{3C1A92A3-1BCC-4F91-BBF0-83F55B80BA67}" type="slidenum">
              <a:rPr lang="ru-RU" smtClean="0"/>
              <a:t>‹#›</a:t>
            </a:fld>
            <a:endParaRPr lang="ru-RU"/>
          </a:p>
        </p:txBody>
      </p:sp>
    </p:spTree>
    <p:extLst>
      <p:ext uri="{BB962C8B-B14F-4D97-AF65-F5344CB8AC3E}">
        <p14:creationId xmlns:p14="http://schemas.microsoft.com/office/powerpoint/2010/main" val="566708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2B698A-58A2-EB10-9DAF-C5B365E5B2B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8AF5AA7-9C15-4D27-AD45-6E4B749608D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482171F-9CC1-0923-9EF5-93FB303FD66A}"/>
              </a:ext>
            </a:extLst>
          </p:cNvPr>
          <p:cNvSpPr>
            <a:spLocks noGrp="1"/>
          </p:cNvSpPr>
          <p:nvPr>
            <p:ph type="dt" sz="half" idx="10"/>
          </p:nvPr>
        </p:nvSpPr>
        <p:spPr/>
        <p:txBody>
          <a:bodyPr/>
          <a:lstStyle/>
          <a:p>
            <a:fld id="{90926D39-5449-4D18-B3B9-11319A78E1E9}" type="datetimeFigureOut">
              <a:rPr lang="ru-RU" smtClean="0"/>
              <a:t>02.04.2025</a:t>
            </a:fld>
            <a:endParaRPr lang="ru-RU"/>
          </a:p>
        </p:txBody>
      </p:sp>
      <p:sp>
        <p:nvSpPr>
          <p:cNvPr id="5" name="Нижний колонтитул 4">
            <a:extLst>
              <a:ext uri="{FF2B5EF4-FFF2-40B4-BE49-F238E27FC236}">
                <a16:creationId xmlns:a16="http://schemas.microsoft.com/office/drawing/2014/main" id="{20CCDB44-5596-E82F-BA1D-26674B82A7A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1F2648A-AC5A-1CAA-92BB-D65D2B3190AB}"/>
              </a:ext>
            </a:extLst>
          </p:cNvPr>
          <p:cNvSpPr>
            <a:spLocks noGrp="1"/>
          </p:cNvSpPr>
          <p:nvPr>
            <p:ph type="sldNum" sz="quarter" idx="12"/>
          </p:nvPr>
        </p:nvSpPr>
        <p:spPr/>
        <p:txBody>
          <a:bodyPr/>
          <a:lstStyle/>
          <a:p>
            <a:fld id="{3C1A92A3-1BCC-4F91-BBF0-83F55B80BA67}" type="slidenum">
              <a:rPr lang="ru-RU" smtClean="0"/>
              <a:t>‹#›</a:t>
            </a:fld>
            <a:endParaRPr lang="ru-RU"/>
          </a:p>
        </p:txBody>
      </p:sp>
    </p:spTree>
    <p:extLst>
      <p:ext uri="{BB962C8B-B14F-4D97-AF65-F5344CB8AC3E}">
        <p14:creationId xmlns:p14="http://schemas.microsoft.com/office/powerpoint/2010/main" val="622804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2B11A9-5058-9BF0-E173-137246A03D76}"/>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3D16400D-9230-50AE-4E74-C87FB9BCD0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39AB227B-BED2-D729-CE32-D0BEF3B901BE}"/>
              </a:ext>
            </a:extLst>
          </p:cNvPr>
          <p:cNvSpPr>
            <a:spLocks noGrp="1"/>
          </p:cNvSpPr>
          <p:nvPr>
            <p:ph type="dt" sz="half" idx="10"/>
          </p:nvPr>
        </p:nvSpPr>
        <p:spPr/>
        <p:txBody>
          <a:bodyPr/>
          <a:lstStyle/>
          <a:p>
            <a:fld id="{90926D39-5449-4D18-B3B9-11319A78E1E9}" type="datetimeFigureOut">
              <a:rPr lang="ru-RU" smtClean="0"/>
              <a:t>02.04.2025</a:t>
            </a:fld>
            <a:endParaRPr lang="ru-RU"/>
          </a:p>
        </p:txBody>
      </p:sp>
      <p:sp>
        <p:nvSpPr>
          <p:cNvPr id="5" name="Нижний колонтитул 4">
            <a:extLst>
              <a:ext uri="{FF2B5EF4-FFF2-40B4-BE49-F238E27FC236}">
                <a16:creationId xmlns:a16="http://schemas.microsoft.com/office/drawing/2014/main" id="{47920C89-D05B-8077-7290-14F64D289DC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78E3D16-C6F5-AA51-B8D1-3539818C66B4}"/>
              </a:ext>
            </a:extLst>
          </p:cNvPr>
          <p:cNvSpPr>
            <a:spLocks noGrp="1"/>
          </p:cNvSpPr>
          <p:nvPr>
            <p:ph type="sldNum" sz="quarter" idx="12"/>
          </p:nvPr>
        </p:nvSpPr>
        <p:spPr/>
        <p:txBody>
          <a:bodyPr/>
          <a:lstStyle/>
          <a:p>
            <a:fld id="{3C1A92A3-1BCC-4F91-BBF0-83F55B80BA67}" type="slidenum">
              <a:rPr lang="ru-RU" smtClean="0"/>
              <a:t>‹#›</a:t>
            </a:fld>
            <a:endParaRPr lang="ru-RU"/>
          </a:p>
        </p:txBody>
      </p:sp>
    </p:spTree>
    <p:extLst>
      <p:ext uri="{BB962C8B-B14F-4D97-AF65-F5344CB8AC3E}">
        <p14:creationId xmlns:p14="http://schemas.microsoft.com/office/powerpoint/2010/main" val="125817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A1B53A-1924-F084-CD75-EA58BF05A102}"/>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B069F52F-0576-F74F-C0C8-2C800752972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F4EECD7A-2464-3180-6F67-4238480E389B}"/>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91627E7-8F8A-C3C3-FF47-4B10849C1CD8}"/>
              </a:ext>
            </a:extLst>
          </p:cNvPr>
          <p:cNvSpPr>
            <a:spLocks noGrp="1"/>
          </p:cNvSpPr>
          <p:nvPr>
            <p:ph type="dt" sz="half" idx="10"/>
          </p:nvPr>
        </p:nvSpPr>
        <p:spPr/>
        <p:txBody>
          <a:bodyPr/>
          <a:lstStyle/>
          <a:p>
            <a:fld id="{90926D39-5449-4D18-B3B9-11319A78E1E9}" type="datetimeFigureOut">
              <a:rPr lang="ru-RU" smtClean="0"/>
              <a:t>02.04.2025</a:t>
            </a:fld>
            <a:endParaRPr lang="ru-RU"/>
          </a:p>
        </p:txBody>
      </p:sp>
      <p:sp>
        <p:nvSpPr>
          <p:cNvPr id="6" name="Нижний колонтитул 5">
            <a:extLst>
              <a:ext uri="{FF2B5EF4-FFF2-40B4-BE49-F238E27FC236}">
                <a16:creationId xmlns:a16="http://schemas.microsoft.com/office/drawing/2014/main" id="{B7AA2145-A4D8-4C69-7FEE-8A33CCE83D46}"/>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0E545BB-C5E2-9AF8-123C-A2160659F84C}"/>
              </a:ext>
            </a:extLst>
          </p:cNvPr>
          <p:cNvSpPr>
            <a:spLocks noGrp="1"/>
          </p:cNvSpPr>
          <p:nvPr>
            <p:ph type="sldNum" sz="quarter" idx="12"/>
          </p:nvPr>
        </p:nvSpPr>
        <p:spPr/>
        <p:txBody>
          <a:bodyPr/>
          <a:lstStyle/>
          <a:p>
            <a:fld id="{3C1A92A3-1BCC-4F91-BBF0-83F55B80BA67}" type="slidenum">
              <a:rPr lang="ru-RU" smtClean="0"/>
              <a:t>‹#›</a:t>
            </a:fld>
            <a:endParaRPr lang="ru-RU"/>
          </a:p>
        </p:txBody>
      </p:sp>
    </p:spTree>
    <p:extLst>
      <p:ext uri="{BB962C8B-B14F-4D97-AF65-F5344CB8AC3E}">
        <p14:creationId xmlns:p14="http://schemas.microsoft.com/office/powerpoint/2010/main" val="1534014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999165-5BA6-1A56-0B01-6054F04E2C6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79C8EEC-3164-4287-9A46-2A4B946C91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C86567FC-99B2-2AC9-C17B-F893F9492395}"/>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4633AE7F-B15E-4132-FCE3-E1AC1FF250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25AD88B6-D9AC-9BFA-FD62-882DDF6578E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1E876B5-1865-B36A-9107-5013E2EF1B17}"/>
              </a:ext>
            </a:extLst>
          </p:cNvPr>
          <p:cNvSpPr>
            <a:spLocks noGrp="1"/>
          </p:cNvSpPr>
          <p:nvPr>
            <p:ph type="dt" sz="half" idx="10"/>
          </p:nvPr>
        </p:nvSpPr>
        <p:spPr/>
        <p:txBody>
          <a:bodyPr/>
          <a:lstStyle/>
          <a:p>
            <a:fld id="{90926D39-5449-4D18-B3B9-11319A78E1E9}" type="datetimeFigureOut">
              <a:rPr lang="ru-RU" smtClean="0"/>
              <a:t>02.04.2025</a:t>
            </a:fld>
            <a:endParaRPr lang="ru-RU"/>
          </a:p>
        </p:txBody>
      </p:sp>
      <p:sp>
        <p:nvSpPr>
          <p:cNvPr id="8" name="Нижний колонтитул 7">
            <a:extLst>
              <a:ext uri="{FF2B5EF4-FFF2-40B4-BE49-F238E27FC236}">
                <a16:creationId xmlns:a16="http://schemas.microsoft.com/office/drawing/2014/main" id="{137EA9D1-68DB-628A-6E59-E87B4C3C047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93BD8727-5E90-D61B-64D8-C83A6A43DADE}"/>
              </a:ext>
            </a:extLst>
          </p:cNvPr>
          <p:cNvSpPr>
            <a:spLocks noGrp="1"/>
          </p:cNvSpPr>
          <p:nvPr>
            <p:ph type="sldNum" sz="quarter" idx="12"/>
          </p:nvPr>
        </p:nvSpPr>
        <p:spPr/>
        <p:txBody>
          <a:bodyPr/>
          <a:lstStyle/>
          <a:p>
            <a:fld id="{3C1A92A3-1BCC-4F91-BBF0-83F55B80BA67}" type="slidenum">
              <a:rPr lang="ru-RU" smtClean="0"/>
              <a:t>‹#›</a:t>
            </a:fld>
            <a:endParaRPr lang="ru-RU"/>
          </a:p>
        </p:txBody>
      </p:sp>
    </p:spTree>
    <p:extLst>
      <p:ext uri="{BB962C8B-B14F-4D97-AF65-F5344CB8AC3E}">
        <p14:creationId xmlns:p14="http://schemas.microsoft.com/office/powerpoint/2010/main" val="84429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46A8E3-095A-C3AA-63B5-72C8A408EBFE}"/>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EC72C662-4E36-61FC-2773-82FBA88EB5B4}"/>
              </a:ext>
            </a:extLst>
          </p:cNvPr>
          <p:cNvSpPr>
            <a:spLocks noGrp="1"/>
          </p:cNvSpPr>
          <p:nvPr>
            <p:ph type="dt" sz="half" idx="10"/>
          </p:nvPr>
        </p:nvSpPr>
        <p:spPr/>
        <p:txBody>
          <a:bodyPr/>
          <a:lstStyle/>
          <a:p>
            <a:fld id="{90926D39-5449-4D18-B3B9-11319A78E1E9}" type="datetimeFigureOut">
              <a:rPr lang="ru-RU" smtClean="0"/>
              <a:t>02.04.2025</a:t>
            </a:fld>
            <a:endParaRPr lang="ru-RU"/>
          </a:p>
        </p:txBody>
      </p:sp>
      <p:sp>
        <p:nvSpPr>
          <p:cNvPr id="4" name="Нижний колонтитул 3">
            <a:extLst>
              <a:ext uri="{FF2B5EF4-FFF2-40B4-BE49-F238E27FC236}">
                <a16:creationId xmlns:a16="http://schemas.microsoft.com/office/drawing/2014/main" id="{E3FEED09-105E-E51B-9620-8EF30C8721DB}"/>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8DF23129-271F-C2EB-35D9-A460CBE5607B}"/>
              </a:ext>
            </a:extLst>
          </p:cNvPr>
          <p:cNvSpPr>
            <a:spLocks noGrp="1"/>
          </p:cNvSpPr>
          <p:nvPr>
            <p:ph type="sldNum" sz="quarter" idx="12"/>
          </p:nvPr>
        </p:nvSpPr>
        <p:spPr/>
        <p:txBody>
          <a:bodyPr/>
          <a:lstStyle/>
          <a:p>
            <a:fld id="{3C1A92A3-1BCC-4F91-BBF0-83F55B80BA67}" type="slidenum">
              <a:rPr lang="ru-RU" smtClean="0"/>
              <a:t>‹#›</a:t>
            </a:fld>
            <a:endParaRPr lang="ru-RU"/>
          </a:p>
        </p:txBody>
      </p:sp>
    </p:spTree>
    <p:extLst>
      <p:ext uri="{BB962C8B-B14F-4D97-AF65-F5344CB8AC3E}">
        <p14:creationId xmlns:p14="http://schemas.microsoft.com/office/powerpoint/2010/main" val="3983942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8236389C-944D-0D5D-FBA0-D18FA09E35CD}"/>
              </a:ext>
            </a:extLst>
          </p:cNvPr>
          <p:cNvSpPr>
            <a:spLocks noGrp="1"/>
          </p:cNvSpPr>
          <p:nvPr>
            <p:ph type="dt" sz="half" idx="10"/>
          </p:nvPr>
        </p:nvSpPr>
        <p:spPr/>
        <p:txBody>
          <a:bodyPr/>
          <a:lstStyle/>
          <a:p>
            <a:fld id="{90926D39-5449-4D18-B3B9-11319A78E1E9}" type="datetimeFigureOut">
              <a:rPr lang="ru-RU" smtClean="0"/>
              <a:t>02.04.2025</a:t>
            </a:fld>
            <a:endParaRPr lang="ru-RU"/>
          </a:p>
        </p:txBody>
      </p:sp>
      <p:sp>
        <p:nvSpPr>
          <p:cNvPr id="3" name="Нижний колонтитул 2">
            <a:extLst>
              <a:ext uri="{FF2B5EF4-FFF2-40B4-BE49-F238E27FC236}">
                <a16:creationId xmlns:a16="http://schemas.microsoft.com/office/drawing/2014/main" id="{0F959547-317E-4151-DDD6-89323AF1D602}"/>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BB485B4B-850A-B657-4AF4-7AD15E1A1048}"/>
              </a:ext>
            </a:extLst>
          </p:cNvPr>
          <p:cNvSpPr>
            <a:spLocks noGrp="1"/>
          </p:cNvSpPr>
          <p:nvPr>
            <p:ph type="sldNum" sz="quarter" idx="12"/>
          </p:nvPr>
        </p:nvSpPr>
        <p:spPr/>
        <p:txBody>
          <a:bodyPr/>
          <a:lstStyle/>
          <a:p>
            <a:fld id="{3C1A92A3-1BCC-4F91-BBF0-83F55B80BA67}" type="slidenum">
              <a:rPr lang="ru-RU" smtClean="0"/>
              <a:t>‹#›</a:t>
            </a:fld>
            <a:endParaRPr lang="ru-RU"/>
          </a:p>
        </p:txBody>
      </p:sp>
    </p:spTree>
    <p:extLst>
      <p:ext uri="{BB962C8B-B14F-4D97-AF65-F5344CB8AC3E}">
        <p14:creationId xmlns:p14="http://schemas.microsoft.com/office/powerpoint/2010/main" val="3039278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83EC25-A072-9C78-4EE5-D518389D35E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EAC26FD1-F6C8-8B4D-9A04-3D49D72F6A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A81F2B6-1D44-47A0-F690-53C4576EA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A315DE8-A09D-5F39-AA67-D798604ACC96}"/>
              </a:ext>
            </a:extLst>
          </p:cNvPr>
          <p:cNvSpPr>
            <a:spLocks noGrp="1"/>
          </p:cNvSpPr>
          <p:nvPr>
            <p:ph type="dt" sz="half" idx="10"/>
          </p:nvPr>
        </p:nvSpPr>
        <p:spPr/>
        <p:txBody>
          <a:bodyPr/>
          <a:lstStyle/>
          <a:p>
            <a:fld id="{90926D39-5449-4D18-B3B9-11319A78E1E9}" type="datetimeFigureOut">
              <a:rPr lang="ru-RU" smtClean="0"/>
              <a:t>02.04.2025</a:t>
            </a:fld>
            <a:endParaRPr lang="ru-RU"/>
          </a:p>
        </p:txBody>
      </p:sp>
      <p:sp>
        <p:nvSpPr>
          <p:cNvPr id="6" name="Нижний колонтитул 5">
            <a:extLst>
              <a:ext uri="{FF2B5EF4-FFF2-40B4-BE49-F238E27FC236}">
                <a16:creationId xmlns:a16="http://schemas.microsoft.com/office/drawing/2014/main" id="{6C95F44D-31E0-139B-D10F-4C8B1C6C9A4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FF1E1D2-8C1B-8CD8-7560-7902254EE84F}"/>
              </a:ext>
            </a:extLst>
          </p:cNvPr>
          <p:cNvSpPr>
            <a:spLocks noGrp="1"/>
          </p:cNvSpPr>
          <p:nvPr>
            <p:ph type="sldNum" sz="quarter" idx="12"/>
          </p:nvPr>
        </p:nvSpPr>
        <p:spPr/>
        <p:txBody>
          <a:bodyPr/>
          <a:lstStyle/>
          <a:p>
            <a:fld id="{3C1A92A3-1BCC-4F91-BBF0-83F55B80BA67}" type="slidenum">
              <a:rPr lang="ru-RU" smtClean="0"/>
              <a:t>‹#›</a:t>
            </a:fld>
            <a:endParaRPr lang="ru-RU"/>
          </a:p>
        </p:txBody>
      </p:sp>
    </p:spTree>
    <p:extLst>
      <p:ext uri="{BB962C8B-B14F-4D97-AF65-F5344CB8AC3E}">
        <p14:creationId xmlns:p14="http://schemas.microsoft.com/office/powerpoint/2010/main" val="72034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F95DE4-75C7-3C88-2ED0-45B7CC9E75D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69458C08-A4C5-5519-9D2E-3107B7A3CF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9FDCC43-70DD-5D82-B61E-7D941ABA9D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344371D-5BB1-7580-B11C-4DFA3F835A7E}"/>
              </a:ext>
            </a:extLst>
          </p:cNvPr>
          <p:cNvSpPr>
            <a:spLocks noGrp="1"/>
          </p:cNvSpPr>
          <p:nvPr>
            <p:ph type="dt" sz="half" idx="10"/>
          </p:nvPr>
        </p:nvSpPr>
        <p:spPr/>
        <p:txBody>
          <a:bodyPr/>
          <a:lstStyle/>
          <a:p>
            <a:fld id="{90926D39-5449-4D18-B3B9-11319A78E1E9}" type="datetimeFigureOut">
              <a:rPr lang="ru-RU" smtClean="0"/>
              <a:t>02.04.2025</a:t>
            </a:fld>
            <a:endParaRPr lang="ru-RU"/>
          </a:p>
        </p:txBody>
      </p:sp>
      <p:sp>
        <p:nvSpPr>
          <p:cNvPr id="6" name="Нижний колонтитул 5">
            <a:extLst>
              <a:ext uri="{FF2B5EF4-FFF2-40B4-BE49-F238E27FC236}">
                <a16:creationId xmlns:a16="http://schemas.microsoft.com/office/drawing/2014/main" id="{23062D61-7703-8479-27BF-E891A92DB11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D23B470-1F77-03A0-0358-41091E0D3454}"/>
              </a:ext>
            </a:extLst>
          </p:cNvPr>
          <p:cNvSpPr>
            <a:spLocks noGrp="1"/>
          </p:cNvSpPr>
          <p:nvPr>
            <p:ph type="sldNum" sz="quarter" idx="12"/>
          </p:nvPr>
        </p:nvSpPr>
        <p:spPr/>
        <p:txBody>
          <a:bodyPr/>
          <a:lstStyle/>
          <a:p>
            <a:fld id="{3C1A92A3-1BCC-4F91-BBF0-83F55B80BA67}" type="slidenum">
              <a:rPr lang="ru-RU" smtClean="0"/>
              <a:t>‹#›</a:t>
            </a:fld>
            <a:endParaRPr lang="ru-RU"/>
          </a:p>
        </p:txBody>
      </p:sp>
    </p:spTree>
    <p:extLst>
      <p:ext uri="{BB962C8B-B14F-4D97-AF65-F5344CB8AC3E}">
        <p14:creationId xmlns:p14="http://schemas.microsoft.com/office/powerpoint/2010/main" val="255678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0F332E-EED9-8EAC-6DA9-35890F3A7C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9A7E79E9-A5D9-1BD8-F9CE-F1C1F8E288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0E9F92B-D96D-6290-3879-12B9104F3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926D39-5449-4D18-B3B9-11319A78E1E9}" type="datetimeFigureOut">
              <a:rPr lang="ru-RU" smtClean="0"/>
              <a:t>02.04.2025</a:t>
            </a:fld>
            <a:endParaRPr lang="ru-RU"/>
          </a:p>
        </p:txBody>
      </p:sp>
      <p:sp>
        <p:nvSpPr>
          <p:cNvPr id="5" name="Нижний колонтитул 4">
            <a:extLst>
              <a:ext uri="{FF2B5EF4-FFF2-40B4-BE49-F238E27FC236}">
                <a16:creationId xmlns:a16="http://schemas.microsoft.com/office/drawing/2014/main" id="{92D27D75-0538-895C-E202-1E5817470C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31DAA5CC-EC99-3711-71DE-70A1C46F1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1A92A3-1BCC-4F91-BBF0-83F55B80BA67}" type="slidenum">
              <a:rPr lang="ru-RU" smtClean="0"/>
              <a:t>‹#›</a:t>
            </a:fld>
            <a:endParaRPr lang="ru-RU"/>
          </a:p>
        </p:txBody>
      </p:sp>
    </p:spTree>
    <p:extLst>
      <p:ext uri="{BB962C8B-B14F-4D97-AF65-F5344CB8AC3E}">
        <p14:creationId xmlns:p14="http://schemas.microsoft.com/office/powerpoint/2010/main" val="2732139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B75A37-515F-2412-DCC3-EB2F9842953C}"/>
              </a:ext>
            </a:extLst>
          </p:cNvPr>
          <p:cNvSpPr>
            <a:spLocks noGrp="1"/>
          </p:cNvSpPr>
          <p:nvPr>
            <p:ph type="ctrTitle"/>
          </p:nvPr>
        </p:nvSpPr>
        <p:spPr>
          <a:xfrm>
            <a:off x="1416424" y="1552669"/>
            <a:ext cx="9144000" cy="2387600"/>
          </a:xfrm>
        </p:spPr>
        <p:txBody>
          <a:bodyPr>
            <a:noAutofit/>
          </a:bodyPr>
          <a:lstStyle/>
          <a:p>
            <a:r>
              <a:rPr lang="en-US" sz="4800" dirty="0">
                <a:latin typeface="Times New Roman" panose="02020603050405020304" pitchFamily="18" charset="0"/>
                <a:cs typeface="Times New Roman" panose="02020603050405020304" pitchFamily="18" charset="0"/>
              </a:rPr>
              <a:t>Regional and Species Features of Trees' Response to Climate Change in the Forest-Tundra of Northern Eurasia</a:t>
            </a:r>
          </a:p>
        </p:txBody>
      </p:sp>
      <p:sp>
        <p:nvSpPr>
          <p:cNvPr id="3" name="Подзаголовок 2">
            <a:extLst>
              <a:ext uri="{FF2B5EF4-FFF2-40B4-BE49-F238E27FC236}">
                <a16:creationId xmlns:a16="http://schemas.microsoft.com/office/drawing/2014/main" id="{36C348CA-9B56-6923-BEB6-33D1A288DE1F}"/>
              </a:ext>
            </a:extLst>
          </p:cNvPr>
          <p:cNvSpPr>
            <a:spLocks noGrp="1"/>
          </p:cNvSpPr>
          <p:nvPr>
            <p:ph type="subTitle" idx="1"/>
          </p:nvPr>
        </p:nvSpPr>
        <p:spPr>
          <a:xfrm>
            <a:off x="2922494" y="4597120"/>
            <a:ext cx="9144000" cy="1138517"/>
          </a:xfrm>
        </p:spPr>
        <p:txBody>
          <a:bodyPr/>
          <a:lstStyle/>
          <a:p>
            <a:pPr algn="r"/>
            <a:r>
              <a:rPr lang="en-US" dirty="0">
                <a:latin typeface="Times New Roman" panose="02020603050405020304" pitchFamily="18" charset="0"/>
                <a:cs typeface="Times New Roman" panose="02020603050405020304" pitchFamily="18" charset="0"/>
              </a:rPr>
              <a:t>K. V. </a:t>
            </a:r>
            <a:r>
              <a:rPr lang="en-US" dirty="0" err="1">
                <a:latin typeface="Times New Roman" panose="02020603050405020304" pitchFamily="18" charset="0"/>
                <a:cs typeface="Times New Roman" panose="02020603050405020304" pitchFamily="18" charset="0"/>
              </a:rPr>
              <a:t>Akulinina</a:t>
            </a:r>
            <a:endParaRPr lang="ru-RU" dirty="0">
              <a:latin typeface="Times New Roman" panose="02020603050405020304" pitchFamily="18" charset="0"/>
              <a:cs typeface="Times New Roman" panose="02020603050405020304" pitchFamily="18" charset="0"/>
            </a:endParaRPr>
          </a:p>
          <a:p>
            <a:pPr algn="r"/>
            <a:r>
              <a:rPr lang="en-US" dirty="0">
                <a:latin typeface="Times New Roman" panose="02020603050405020304" pitchFamily="18" charset="0"/>
                <a:cs typeface="Times New Roman" panose="02020603050405020304" pitchFamily="18" charset="0"/>
              </a:rPr>
              <a:t>Scientific supervisor: A. </a:t>
            </a:r>
            <a:r>
              <a:rPr lang="en-US" dirty="0" err="1">
                <a:latin typeface="Times New Roman" panose="02020603050405020304" pitchFamily="18" charset="0"/>
                <a:cs typeface="Times New Roman" panose="02020603050405020304" pitchFamily="18" charset="0"/>
              </a:rPr>
              <a:t>Arzac</a:t>
            </a:r>
            <a:r>
              <a:rPr lang="en-US" dirty="0">
                <a:latin typeface="Times New Roman" panose="02020603050405020304" pitchFamily="18" charset="0"/>
                <a:cs typeface="Times New Roman" panose="02020603050405020304" pitchFamily="18" charset="0"/>
              </a:rPr>
              <a:t>, Ph.D. in Biology</a:t>
            </a:r>
          </a:p>
          <a:p>
            <a:endParaRPr lang="ru-RU" dirty="0"/>
          </a:p>
        </p:txBody>
      </p:sp>
      <p:sp>
        <p:nvSpPr>
          <p:cNvPr id="4" name="TextBox 3">
            <a:extLst>
              <a:ext uri="{FF2B5EF4-FFF2-40B4-BE49-F238E27FC236}">
                <a16:creationId xmlns:a16="http://schemas.microsoft.com/office/drawing/2014/main" id="{C1B23FD9-41DD-C188-E34B-41D202609E0C}"/>
              </a:ext>
            </a:extLst>
          </p:cNvPr>
          <p:cNvSpPr txBox="1"/>
          <p:nvPr/>
        </p:nvSpPr>
        <p:spPr>
          <a:xfrm>
            <a:off x="1" y="6279776"/>
            <a:ext cx="1212924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Krasnoyarsk</a:t>
            </a:r>
            <a:r>
              <a:rPr lang="ru-RU" dirty="0">
                <a:latin typeface="Times New Roman" panose="02020603050405020304" pitchFamily="18" charset="0"/>
                <a:cs typeface="Times New Roman" panose="02020603050405020304" pitchFamily="18" charset="0"/>
              </a:rPr>
              <a:t> 2025</a:t>
            </a:r>
          </a:p>
        </p:txBody>
      </p:sp>
    </p:spTree>
    <p:extLst>
      <p:ext uri="{BB962C8B-B14F-4D97-AF65-F5344CB8AC3E}">
        <p14:creationId xmlns:p14="http://schemas.microsoft.com/office/powerpoint/2010/main" val="357866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A8296A-E00A-76C1-6A4F-C4A80ABCE9E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669AC5CB-04AE-E37C-1533-2D909301AB24}"/>
              </a:ext>
            </a:extLst>
          </p:cNvPr>
          <p:cNvSpPr>
            <a:spLocks noGrp="1"/>
          </p:cNvSpPr>
          <p:nvPr>
            <p:ph idx="1"/>
          </p:nvPr>
        </p:nvSpPr>
        <p:spPr>
          <a:xfrm>
            <a:off x="4276164" y="1825625"/>
            <a:ext cx="7077635" cy="4351338"/>
          </a:xfrm>
        </p:spPr>
        <p:txBody>
          <a:bodyPr>
            <a:normAutofit fontScale="92500" lnSpcReduction="10000"/>
          </a:bodyPr>
          <a:lstStyle/>
          <a:p>
            <a:r>
              <a:rPr lang="ru-RU" dirty="0">
                <a:solidFill>
                  <a:srgbClr val="000000"/>
                </a:solidFill>
                <a:latin typeface="Arial" panose="020B0604020202020204" pitchFamily="34" charset="0"/>
              </a:rPr>
              <a:t>Арктика нагревается в четыре раза быстрее, чем остальной мир. Это меняет водный баланс, термодинамику мерзлоты и растительные сообщества. Тает вечная мерзлота, сокращается снежный покров, сдвигаются углеродные и водные циклы. Особенно уязвим экотон лесотундры — зона между тундрой и лесами, где даже небольшое потепление влияет на деревья. Понимание их реакции важно для прогноза экосистемных изменений и их роли в климате</a:t>
            </a:r>
          </a:p>
          <a:p>
            <a:endParaRPr lang="ru-RU" dirty="0"/>
          </a:p>
        </p:txBody>
      </p:sp>
    </p:spTree>
    <p:extLst>
      <p:ext uri="{BB962C8B-B14F-4D97-AF65-F5344CB8AC3E}">
        <p14:creationId xmlns:p14="http://schemas.microsoft.com/office/powerpoint/2010/main" val="3858386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A93850-1588-78A4-CDE1-1E22B64F1047}"/>
              </a:ext>
            </a:extLst>
          </p:cNvPr>
          <p:cNvSpPr>
            <a:spLocks noGrp="1"/>
          </p:cNvSpPr>
          <p:nvPr>
            <p:ph type="title"/>
          </p:nvPr>
        </p:nvSpPr>
        <p:spPr/>
        <p:txBody>
          <a:bodyPr/>
          <a:lstStyle/>
          <a:p>
            <a:r>
              <a:rPr lang="ru-RU" dirty="0">
                <a:solidFill>
                  <a:srgbClr val="000000"/>
                </a:solidFill>
                <a:effectLst/>
                <a:latin typeface="Times New Roman" panose="02020603050405020304" pitchFamily="18" charset="0"/>
                <a:cs typeface="Times New Roman" panose="02020603050405020304" pitchFamily="18" charset="0"/>
              </a:rPr>
              <a:t>Цели и задачи исследования</a:t>
            </a:r>
            <a:br>
              <a:rPr lang="ru-RU" dirty="0">
                <a:solidFill>
                  <a:srgbClr val="000000"/>
                </a:solidFill>
                <a:effectLst/>
                <a:latin typeface="Arial" panose="020B0604020202020204" pitchFamily="34" charset="0"/>
              </a:rPr>
            </a:br>
            <a:endParaRPr lang="ru-RU" dirty="0"/>
          </a:p>
        </p:txBody>
      </p:sp>
      <p:sp>
        <p:nvSpPr>
          <p:cNvPr id="3" name="Объект 2">
            <a:extLst>
              <a:ext uri="{FF2B5EF4-FFF2-40B4-BE49-F238E27FC236}">
                <a16:creationId xmlns:a16="http://schemas.microsoft.com/office/drawing/2014/main" id="{E3F07267-16B2-10D0-190D-35EF5646233E}"/>
              </a:ext>
            </a:extLst>
          </p:cNvPr>
          <p:cNvSpPr>
            <a:spLocks noGrp="1"/>
          </p:cNvSpPr>
          <p:nvPr>
            <p:ph idx="1"/>
          </p:nvPr>
        </p:nvSpPr>
        <p:spPr>
          <a:xfrm>
            <a:off x="219634" y="1556684"/>
            <a:ext cx="11808759" cy="4351338"/>
          </a:xfrm>
        </p:spPr>
        <p:txBody>
          <a:bodyPr>
            <a:normAutofit/>
          </a:bodyPr>
          <a:lstStyle/>
          <a:p>
            <a:pPr marL="0" indent="0">
              <a:buNone/>
            </a:pPr>
            <a:r>
              <a:rPr lang="ru-RU" sz="2600" dirty="0">
                <a:latin typeface="Times New Roman" panose="02020603050405020304" pitchFamily="18" charset="0"/>
                <a:cs typeface="Times New Roman" panose="02020603050405020304" pitchFamily="18" charset="0"/>
              </a:rPr>
              <a:t>Цель - изучить региональные и видовые реакции радиального роста деревьев на климатические факторы вдоль продольного градиента.</a:t>
            </a:r>
          </a:p>
          <a:p>
            <a:pPr marL="0" indent="0">
              <a:buNone/>
            </a:pPr>
            <a:endParaRPr lang="ru-RU" sz="2600" dirty="0">
              <a:latin typeface="Times New Roman" panose="02020603050405020304" pitchFamily="18" charset="0"/>
              <a:cs typeface="Times New Roman" panose="02020603050405020304" pitchFamily="18" charset="0"/>
            </a:endParaRPr>
          </a:p>
          <a:p>
            <a:pPr marL="0" indent="0">
              <a:buNone/>
            </a:pPr>
            <a:endParaRPr lang="ru-RU" sz="2600" dirty="0">
              <a:latin typeface="Times New Roman" panose="02020603050405020304" pitchFamily="18" charset="0"/>
              <a:cs typeface="Times New Roman" panose="02020603050405020304" pitchFamily="18" charset="0"/>
            </a:endParaRPr>
          </a:p>
          <a:p>
            <a:endParaRPr lang="ru-RU" sz="2600" dirty="0">
              <a:latin typeface="Times New Roman" panose="02020603050405020304" pitchFamily="18" charset="0"/>
              <a:cs typeface="Times New Roman" panose="02020603050405020304" pitchFamily="18" charset="0"/>
            </a:endParaRPr>
          </a:p>
          <a:p>
            <a:pPr marL="0" indent="0">
              <a:buNone/>
            </a:pPr>
            <a:r>
              <a:rPr lang="ru-RU" sz="2600" dirty="0">
                <a:latin typeface="Times New Roman" panose="02020603050405020304" pitchFamily="18" charset="0"/>
                <a:cs typeface="Times New Roman" panose="02020603050405020304" pitchFamily="18" charset="0"/>
              </a:rPr>
              <a:t>Задачи:  </a:t>
            </a:r>
          </a:p>
          <a:p>
            <a:r>
              <a:rPr lang="ru-RU" sz="2600" dirty="0">
                <a:latin typeface="Times New Roman" panose="02020603050405020304" pitchFamily="18" charset="0"/>
                <a:cs typeface="Times New Roman" panose="02020603050405020304" pitchFamily="18" charset="0"/>
              </a:rPr>
              <a:t>Выявить различия в чувствительности к температуре и осадкам.</a:t>
            </a:r>
          </a:p>
          <a:p>
            <a:r>
              <a:rPr lang="ru-RU" sz="2600" dirty="0">
                <a:latin typeface="Times New Roman" panose="02020603050405020304" pitchFamily="18" charset="0"/>
                <a:cs typeface="Times New Roman" panose="02020603050405020304" pitchFamily="18" charset="0"/>
              </a:rPr>
              <a:t>Оценить влияние этих различий на распределение видов при потеплении.</a:t>
            </a:r>
          </a:p>
          <a:p>
            <a:endParaRPr lang="ru-RU" sz="2600" dirty="0">
              <a:latin typeface="Times New Roman" panose="02020603050405020304" pitchFamily="18" charset="0"/>
              <a:cs typeface="Times New Roman" panose="02020603050405020304" pitchFamily="18" charset="0"/>
            </a:endParaRPr>
          </a:p>
          <a:p>
            <a:endParaRPr lang="ru-RU" dirty="0"/>
          </a:p>
          <a:p>
            <a:endParaRPr lang="ru-RU" dirty="0"/>
          </a:p>
        </p:txBody>
      </p:sp>
      <p:sp>
        <p:nvSpPr>
          <p:cNvPr id="4" name="Rectangle 1">
            <a:extLst>
              <a:ext uri="{FF2B5EF4-FFF2-40B4-BE49-F238E27FC236}">
                <a16:creationId xmlns:a16="http://schemas.microsoft.com/office/drawing/2014/main" id="{46FCAF26-E4BC-A875-E230-DDF7EDF3B57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800" b="0" i="0" u="none" strike="noStrike" cap="none" normalizeH="0" baseline="0">
                <a:ln>
                  <a:noFill/>
                </a:ln>
                <a:solidFill>
                  <a:srgbClr val="000000"/>
                </a:solidFill>
                <a:effectLst/>
                <a:latin typeface="Arial" panose="020B0604020202020204" pitchFamily="34" charset="0"/>
                <a:cs typeface="Arial" panose="020B0604020202020204" pitchFamily="34" charset="0"/>
              </a:rPr>
              <a:t>Выявить различия в чувствительности к температуре и осадкам.</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ru-RU" altLang="ru-RU" sz="1800" b="0" i="0" u="none" strike="noStrike" cap="none" normalizeH="0" baseline="0">
                <a:ln>
                  <a:noFill/>
                </a:ln>
                <a:solidFill>
                  <a:srgbClr val="000000"/>
                </a:solidFill>
                <a:effectLst/>
                <a:latin typeface="Arial" panose="020B0604020202020204" pitchFamily="34" charset="0"/>
                <a:cs typeface="Arial" panose="020B0604020202020204" pitchFamily="34" charset="0"/>
              </a:rPr>
              <a:t>Оценить влияние этих различий на распределение видов при потеплении.</a:t>
            </a:r>
            <a:endParaRPr kumimoji="0" lang="ru-RU" altLang="ru-RU"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401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5046AC-8EAA-D929-5241-0980134A2FD9}"/>
              </a:ext>
            </a:extLst>
          </p:cNvPr>
          <p:cNvSpPr>
            <a:spLocks noGrp="1"/>
          </p:cNvSpPr>
          <p:nvPr>
            <p:ph type="title"/>
          </p:nvPr>
        </p:nvSpPr>
        <p:spPr/>
        <p:txBody>
          <a:bodyPr/>
          <a:lstStyle/>
          <a:p>
            <a:r>
              <a:rPr lang="ru-RU" dirty="0">
                <a:solidFill>
                  <a:srgbClr val="000000"/>
                </a:solidFill>
                <a:effectLst/>
                <a:latin typeface="Times New Roman" panose="02020603050405020304" pitchFamily="18" charset="0"/>
                <a:cs typeface="Times New Roman" panose="02020603050405020304" pitchFamily="18" charset="0"/>
              </a:rPr>
              <a:t>Материалы и методы</a:t>
            </a:r>
            <a:br>
              <a:rPr lang="ru-RU" dirty="0">
                <a:solidFill>
                  <a:srgbClr val="000000"/>
                </a:solidFill>
                <a:effectLst/>
                <a:latin typeface="Arial" panose="020B0604020202020204" pitchFamily="34" charset="0"/>
              </a:rPr>
            </a:br>
            <a:endParaRPr lang="ru-RU" dirty="0"/>
          </a:p>
        </p:txBody>
      </p:sp>
      <p:sp>
        <p:nvSpPr>
          <p:cNvPr id="3" name="Объект 2">
            <a:extLst>
              <a:ext uri="{FF2B5EF4-FFF2-40B4-BE49-F238E27FC236}">
                <a16:creationId xmlns:a16="http://schemas.microsoft.com/office/drawing/2014/main" id="{4C447224-F5F9-174D-F6F0-AA9B96B0D4F5}"/>
              </a:ext>
            </a:extLst>
          </p:cNvPr>
          <p:cNvSpPr>
            <a:spLocks noGrp="1"/>
          </p:cNvSpPr>
          <p:nvPr>
            <p:ph idx="1"/>
          </p:nvPr>
        </p:nvSpPr>
        <p:spPr>
          <a:xfrm>
            <a:off x="132229" y="1354978"/>
            <a:ext cx="10515600" cy="4351338"/>
          </a:xfrm>
        </p:spPr>
        <p:txBody>
          <a:bodyPr>
            <a:normAutofit fontScale="92500" lnSpcReduction="10000"/>
          </a:bodyPr>
          <a:lstStyle/>
          <a:p>
            <a:r>
              <a:rPr lang="ru-RU" dirty="0">
                <a:latin typeface="Times New Roman" panose="02020603050405020304" pitchFamily="18" charset="0"/>
                <a:cs typeface="Times New Roman" panose="02020603050405020304" pitchFamily="18" charset="0"/>
              </a:rPr>
              <a:t>Объекты: 4 вида хвойных (</a:t>
            </a:r>
            <a:r>
              <a:rPr lang="en-US" dirty="0">
                <a:latin typeface="Times New Roman" panose="02020603050405020304" pitchFamily="18" charset="0"/>
                <a:cs typeface="Times New Roman" panose="02020603050405020304" pitchFamily="18" charset="0"/>
              </a:rPr>
              <a:t>Pinus sylvestris, Larix sibirica, L. </a:t>
            </a:r>
            <a:r>
              <a:rPr lang="en-US" dirty="0" err="1">
                <a:latin typeface="Times New Roman" panose="02020603050405020304" pitchFamily="18" charset="0"/>
                <a:cs typeface="Times New Roman" panose="02020603050405020304" pitchFamily="18" charset="0"/>
              </a:rPr>
              <a:t>gmelinii</a:t>
            </a:r>
            <a:r>
              <a:rPr lang="en-US" dirty="0">
                <a:latin typeface="Times New Roman" panose="02020603050405020304" pitchFamily="18" charset="0"/>
                <a:cs typeface="Times New Roman" panose="02020603050405020304" pitchFamily="18" charset="0"/>
              </a:rPr>
              <a:t>, L. </a:t>
            </a:r>
            <a:r>
              <a:rPr lang="en-US" dirty="0" err="1">
                <a:latin typeface="Times New Roman" panose="02020603050405020304" pitchFamily="18" charset="0"/>
                <a:cs typeface="Times New Roman" panose="02020603050405020304" pitchFamily="18" charset="0"/>
              </a:rPr>
              <a:t>cajanderi</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Участки: 5 точек от 27°</a:t>
            </a:r>
            <a:r>
              <a:rPr lang="en-US" dirty="0">
                <a:latin typeface="Times New Roman" panose="02020603050405020304" pitchFamily="18" charset="0"/>
                <a:cs typeface="Times New Roman" panose="02020603050405020304" pitchFamily="18" charset="0"/>
              </a:rPr>
              <a:t>E </a:t>
            </a:r>
            <a:r>
              <a:rPr lang="ru-RU" dirty="0">
                <a:latin typeface="Times New Roman" panose="02020603050405020304" pitchFamily="18" charset="0"/>
                <a:cs typeface="Times New Roman" panose="02020603050405020304" pitchFamily="18" charset="0"/>
              </a:rPr>
              <a:t>до 166°</a:t>
            </a:r>
            <a:r>
              <a:rPr lang="en-US" dirty="0">
                <a:latin typeface="Times New Roman" panose="02020603050405020304" pitchFamily="18" charset="0"/>
                <a:cs typeface="Times New Roman" panose="02020603050405020304" pitchFamily="18" charset="0"/>
              </a:rPr>
              <a:t>E (APA, PUR, KHA, CHO, BIL).  </a:t>
            </a:r>
          </a:p>
          <a:p>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Выборка: 137 деревьев, бур 5 мм, измерение ширины годичных колец (</a:t>
            </a:r>
            <a:r>
              <a:rPr lang="en-US" dirty="0">
                <a:latin typeface="Times New Roman" panose="02020603050405020304" pitchFamily="18" charset="0"/>
                <a:cs typeface="Times New Roman" panose="02020603050405020304" pitchFamily="18" charset="0"/>
              </a:rPr>
              <a:t>TRW) </a:t>
            </a:r>
            <a:r>
              <a:rPr lang="ru-RU" dirty="0">
                <a:latin typeface="Times New Roman" panose="02020603050405020304" pitchFamily="18" charset="0"/>
                <a:cs typeface="Times New Roman" panose="02020603050405020304" pitchFamily="18" charset="0"/>
              </a:rPr>
              <a:t>в </a:t>
            </a:r>
            <a:r>
              <a:rPr lang="en-US" dirty="0" err="1">
                <a:latin typeface="Times New Roman" panose="02020603050405020304" pitchFamily="18" charset="0"/>
                <a:cs typeface="Times New Roman" panose="02020603050405020304" pitchFamily="18" charset="0"/>
              </a:rPr>
              <a:t>CooRecorder</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Анализ: стандартизация в </a:t>
            </a:r>
            <a:r>
              <a:rPr lang="en-US" dirty="0">
                <a:latin typeface="Times New Roman" panose="02020603050405020304" pitchFamily="18" charset="0"/>
                <a:cs typeface="Times New Roman" panose="02020603050405020304" pitchFamily="18" charset="0"/>
              </a:rPr>
              <a:t>ARSTAN, </a:t>
            </a:r>
            <a:r>
              <a:rPr lang="ru-RU" dirty="0">
                <a:latin typeface="Times New Roman" panose="02020603050405020304" pitchFamily="18" charset="0"/>
                <a:cs typeface="Times New Roman" panose="02020603050405020304" pitchFamily="18" charset="0"/>
              </a:rPr>
              <a:t>корреляции с данными температуры и осадков, скользящие корреляции (25 лет).</a:t>
            </a:r>
          </a:p>
          <a:p>
            <a:endParaRPr lang="ru-RU" dirty="0"/>
          </a:p>
          <a:p>
            <a:endParaRPr lang="ru-RU" dirty="0"/>
          </a:p>
        </p:txBody>
      </p:sp>
    </p:spTree>
    <p:extLst>
      <p:ext uri="{BB962C8B-B14F-4D97-AF65-F5344CB8AC3E}">
        <p14:creationId xmlns:p14="http://schemas.microsoft.com/office/powerpoint/2010/main" val="3274739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33734C-5421-F1E2-3838-4CFF8F928A4F}"/>
              </a:ext>
            </a:extLst>
          </p:cNvPr>
          <p:cNvSpPr>
            <a:spLocks noGrp="1"/>
          </p:cNvSpPr>
          <p:nvPr>
            <p:ph type="title"/>
          </p:nvPr>
        </p:nvSpPr>
        <p:spPr>
          <a:xfrm>
            <a:off x="107576" y="365125"/>
            <a:ext cx="11920818" cy="1325563"/>
          </a:xfrm>
        </p:spPr>
        <p:txBody>
          <a:bodyPr>
            <a:normAutofit/>
          </a:bodyPr>
          <a:lstStyle/>
          <a:p>
            <a:r>
              <a:rPr lang="ru-RU" dirty="0">
                <a:solidFill>
                  <a:srgbClr val="000000"/>
                </a:solidFill>
                <a:effectLst/>
                <a:latin typeface="Times New Roman" panose="02020603050405020304" pitchFamily="18" charset="0"/>
                <a:cs typeface="Times New Roman" panose="02020603050405020304" pitchFamily="18" charset="0"/>
              </a:rPr>
              <a:t>Результаты – Региональные и видовые реакции</a:t>
            </a:r>
            <a:br>
              <a:rPr lang="ru-RU" dirty="0">
                <a:solidFill>
                  <a:srgbClr val="000000"/>
                </a:solidFill>
                <a:effectLst/>
                <a:latin typeface="Arial" panose="020B0604020202020204" pitchFamily="34" charset="0"/>
              </a:rPr>
            </a:br>
            <a:endParaRPr lang="ru-RU" dirty="0"/>
          </a:p>
        </p:txBody>
      </p:sp>
      <p:sp>
        <p:nvSpPr>
          <p:cNvPr id="3" name="Объект 2">
            <a:extLst>
              <a:ext uri="{FF2B5EF4-FFF2-40B4-BE49-F238E27FC236}">
                <a16:creationId xmlns:a16="http://schemas.microsoft.com/office/drawing/2014/main" id="{E0F325C4-2C6C-FCD3-56D8-2AA22FBD1340}"/>
              </a:ext>
            </a:extLst>
          </p:cNvPr>
          <p:cNvSpPr>
            <a:spLocks noGrp="1"/>
          </p:cNvSpPr>
          <p:nvPr>
            <p:ph idx="1"/>
          </p:nvPr>
        </p:nvSpPr>
        <p:spPr>
          <a:xfrm>
            <a:off x="239806" y="1603748"/>
            <a:ext cx="10515600" cy="4351338"/>
          </a:xfrm>
        </p:spPr>
        <p:txBody>
          <a:bodyPr>
            <a:normAutofit/>
          </a:bodyPr>
          <a:lstStyle/>
          <a:p>
            <a:r>
              <a:rPr lang="ru-RU" dirty="0">
                <a:latin typeface="Times New Roman" panose="02020603050405020304" pitchFamily="18" charset="0"/>
                <a:cs typeface="Times New Roman" panose="02020603050405020304" pitchFamily="18" charset="0"/>
              </a:rPr>
              <a:t>APA (P. </a:t>
            </a:r>
            <a:r>
              <a:rPr lang="ru-RU" dirty="0" err="1">
                <a:latin typeface="Times New Roman" panose="02020603050405020304" pitchFamily="18" charset="0"/>
                <a:cs typeface="Times New Roman" panose="02020603050405020304" pitchFamily="18" charset="0"/>
              </a:rPr>
              <a:t>sylvestris</a:t>
            </a:r>
            <a:r>
              <a:rPr lang="ru-RU" dirty="0">
                <a:latin typeface="Times New Roman" panose="02020603050405020304" pitchFamily="18" charset="0"/>
                <a:cs typeface="Times New Roman" panose="02020603050405020304" pitchFamily="18" charset="0"/>
              </a:rPr>
              <a:t>): зависимость от температуры июля (r = 0.41, p &lt; 0.01), мягкие условия, глубокий активный слой (1–2 м).</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PUR и KHA (</a:t>
            </a:r>
            <a:r>
              <a:rPr lang="ru-RU" dirty="0" err="1">
                <a:latin typeface="Times New Roman" panose="02020603050405020304" pitchFamily="18" charset="0"/>
                <a:cs typeface="Times New Roman" panose="02020603050405020304" pitchFamily="18" charset="0"/>
              </a:rPr>
              <a:t>Larix</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spp</a:t>
            </a:r>
            <a:r>
              <a:rPr lang="ru-RU" dirty="0">
                <a:latin typeface="Times New Roman" panose="02020603050405020304" pitchFamily="18" charset="0"/>
                <a:cs typeface="Times New Roman" panose="02020603050405020304" pitchFamily="18" charset="0"/>
              </a:rPr>
              <a:t>.): реакция на июнь (r = 0.54 и 0.43, p &lt; 0.01), короткий сезон роста.</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CHO и BIL: слабая реакция на июнь (r = 0.24–0.41, p &lt; 0.01), экстремальная континентальность.</a:t>
            </a:r>
          </a:p>
          <a:p>
            <a:endParaRPr lang="en-US" dirty="0"/>
          </a:p>
          <a:p>
            <a:endParaRPr lang="ru-RU" dirty="0"/>
          </a:p>
        </p:txBody>
      </p:sp>
    </p:spTree>
    <p:extLst>
      <p:ext uri="{BB962C8B-B14F-4D97-AF65-F5344CB8AC3E}">
        <p14:creationId xmlns:p14="http://schemas.microsoft.com/office/powerpoint/2010/main" val="809116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5A4D1E-E54D-E695-EF2C-2A5415F46643}"/>
              </a:ext>
            </a:extLst>
          </p:cNvPr>
          <p:cNvSpPr>
            <a:spLocks noGrp="1"/>
          </p:cNvSpPr>
          <p:nvPr>
            <p:ph type="title"/>
          </p:nvPr>
        </p:nvSpPr>
        <p:spPr/>
        <p:txBody>
          <a:bodyPr>
            <a:normAutofit/>
          </a:bodyPr>
          <a:lstStyle/>
          <a:p>
            <a:r>
              <a:rPr lang="ru-RU" dirty="0">
                <a:solidFill>
                  <a:srgbClr val="000000"/>
                </a:solidFill>
                <a:effectLst/>
                <a:latin typeface="Times New Roman" panose="02020603050405020304" pitchFamily="18" charset="0"/>
                <a:cs typeface="Times New Roman" panose="02020603050405020304" pitchFamily="18" charset="0"/>
              </a:rPr>
              <a:t>Результаты – Осадки и динамика</a:t>
            </a:r>
            <a:br>
              <a:rPr lang="ru-RU" dirty="0">
                <a:solidFill>
                  <a:srgbClr val="000000"/>
                </a:solidFill>
                <a:effectLst/>
                <a:latin typeface="Arial" panose="020B0604020202020204" pitchFamily="34" charset="0"/>
              </a:rPr>
            </a:br>
            <a:endParaRPr lang="ru-RU" dirty="0"/>
          </a:p>
        </p:txBody>
      </p:sp>
      <p:sp>
        <p:nvSpPr>
          <p:cNvPr id="3" name="Объект 2">
            <a:extLst>
              <a:ext uri="{FF2B5EF4-FFF2-40B4-BE49-F238E27FC236}">
                <a16:creationId xmlns:a16="http://schemas.microsoft.com/office/drawing/2014/main" id="{57383154-C9A6-F85C-BE34-AAD73D609E96}"/>
              </a:ext>
            </a:extLst>
          </p:cNvPr>
          <p:cNvSpPr>
            <a:spLocks noGrp="1"/>
          </p:cNvSpPr>
          <p:nvPr>
            <p:ph idx="1"/>
          </p:nvPr>
        </p:nvSpPr>
        <p:spPr>
          <a:xfrm>
            <a:off x="387724" y="1523066"/>
            <a:ext cx="10515600" cy="4351338"/>
          </a:xfrm>
        </p:spPr>
        <p:txBody>
          <a:bodyPr/>
          <a:lstStyle/>
          <a:p>
            <a:r>
              <a:rPr lang="ru-RU" dirty="0">
                <a:latin typeface="Times New Roman" panose="02020603050405020304" pitchFamily="18" charset="0"/>
                <a:cs typeface="Times New Roman" panose="02020603050405020304" pitchFamily="18" charset="0"/>
              </a:rPr>
              <a:t>Осадки: слабое влияние, положительные эффекты в APA и BIL (локальная гидрология).</a:t>
            </a:r>
          </a:p>
          <a:p>
            <a:r>
              <a:rPr lang="ru-RU" dirty="0">
                <a:latin typeface="Times New Roman" panose="02020603050405020304" pitchFamily="18" charset="0"/>
                <a:cs typeface="Times New Roman" panose="02020603050405020304" pitchFamily="18" charset="0"/>
              </a:rPr>
              <a:t>Скользящие корреляции:</a:t>
            </a:r>
          </a:p>
          <a:p>
            <a:r>
              <a:rPr lang="ru-RU" dirty="0">
                <a:latin typeface="Times New Roman" panose="02020603050405020304" pitchFamily="18" charset="0"/>
                <a:cs typeface="Times New Roman" panose="02020603050405020304" pitchFamily="18" charset="0"/>
              </a:rPr>
              <a:t>CHO: ослабление сигнала температуры после 1980-х (r &lt; 0.20).</a:t>
            </a:r>
          </a:p>
          <a:p>
            <a:r>
              <a:rPr lang="ru-RU" dirty="0">
                <a:latin typeface="Times New Roman" panose="02020603050405020304" pitchFamily="18" charset="0"/>
                <a:cs typeface="Times New Roman" panose="02020603050405020304" pitchFamily="18" charset="0"/>
              </a:rPr>
              <a:t>BIL: усиление к 2021 г. (r = 0.55).</a:t>
            </a:r>
          </a:p>
          <a:p>
            <a:endParaRPr lang="ru-RU" dirty="0"/>
          </a:p>
          <a:p>
            <a:endParaRPr lang="ru-RU" dirty="0"/>
          </a:p>
        </p:txBody>
      </p:sp>
    </p:spTree>
    <p:extLst>
      <p:ext uri="{BB962C8B-B14F-4D97-AF65-F5344CB8AC3E}">
        <p14:creationId xmlns:p14="http://schemas.microsoft.com/office/powerpoint/2010/main" val="162492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265EB3-FFB6-E5BA-9A60-D5F3B06D87C7}"/>
              </a:ext>
            </a:extLst>
          </p:cNvPr>
          <p:cNvSpPr>
            <a:spLocks noGrp="1"/>
          </p:cNvSpPr>
          <p:nvPr>
            <p:ph type="title"/>
          </p:nvPr>
        </p:nvSpPr>
        <p:spPr/>
        <p:txBody>
          <a:bodyPr>
            <a:normAutofit/>
          </a:bodyPr>
          <a:lstStyle/>
          <a:p>
            <a:r>
              <a:rPr lang="en-US" dirty="0">
                <a:solidFill>
                  <a:srgbClr val="000000"/>
                </a:solidFill>
                <a:effectLst/>
                <a:latin typeface="Times New Roman" panose="02020603050405020304" pitchFamily="18" charset="0"/>
                <a:cs typeface="Times New Roman" panose="02020603050405020304" pitchFamily="18" charset="0"/>
              </a:rPr>
              <a:t>Physiological Drivers of Climatic Sensitivity"</a:t>
            </a:r>
            <a:br>
              <a:rPr lang="ru-RU" dirty="0">
                <a:solidFill>
                  <a:srgbClr val="000000"/>
                </a:solidFill>
                <a:effectLst/>
                <a:latin typeface="Arial" panose="020B0604020202020204" pitchFamily="34" charset="0"/>
              </a:rPr>
            </a:br>
            <a:endParaRPr lang="ru-RU" dirty="0"/>
          </a:p>
        </p:txBody>
      </p:sp>
      <p:sp>
        <p:nvSpPr>
          <p:cNvPr id="3" name="Объект 2">
            <a:extLst>
              <a:ext uri="{FF2B5EF4-FFF2-40B4-BE49-F238E27FC236}">
                <a16:creationId xmlns:a16="http://schemas.microsoft.com/office/drawing/2014/main" id="{BC101964-F640-3C4F-0EEE-9072B98EC8BF}"/>
              </a:ext>
            </a:extLst>
          </p:cNvPr>
          <p:cNvSpPr>
            <a:spLocks noGrp="1"/>
          </p:cNvSpPr>
          <p:nvPr>
            <p:ph idx="1"/>
          </p:nvPr>
        </p:nvSpPr>
        <p:spPr>
          <a:xfrm>
            <a:off x="307040" y="1825625"/>
            <a:ext cx="11640671" cy="4351338"/>
          </a:xfrm>
        </p:spPr>
        <p:txBody>
          <a:bodyPr>
            <a:normAutofit lnSpcReduction="10000"/>
          </a:bodyPr>
          <a:lstStyle/>
          <a:p>
            <a:r>
              <a:rPr lang="ru-RU" dirty="0">
                <a:latin typeface="Times New Roman" panose="02020603050405020304" pitchFamily="18" charset="0"/>
                <a:cs typeface="Times New Roman" panose="02020603050405020304" pitchFamily="18" charset="0"/>
              </a:rPr>
              <a:t>P. </a:t>
            </a:r>
            <a:r>
              <a:rPr lang="ru-RU" dirty="0" err="1">
                <a:latin typeface="Times New Roman" panose="02020603050405020304" pitchFamily="18" charset="0"/>
                <a:cs typeface="Times New Roman" panose="02020603050405020304" pitchFamily="18" charset="0"/>
              </a:rPr>
              <a:t>sylvestris</a:t>
            </a:r>
            <a:r>
              <a:rPr lang="ru-RU" dirty="0">
                <a:latin typeface="Times New Roman" panose="02020603050405020304" pitchFamily="18" charset="0"/>
                <a:cs typeface="Times New Roman" panose="02020603050405020304" pitchFamily="18" charset="0"/>
              </a:rPr>
              <a:t> (вечнозеленая): реакция на июль из-за длинного сезона роста [1].</a:t>
            </a:r>
          </a:p>
          <a:p>
            <a:endParaRPr lang="ru-RU" dirty="0">
              <a:latin typeface="Times New Roman" panose="02020603050405020304" pitchFamily="18" charset="0"/>
              <a:cs typeface="Times New Roman" panose="02020603050405020304" pitchFamily="18" charset="0"/>
            </a:endParaRPr>
          </a:p>
          <a:p>
            <a:r>
              <a:rPr lang="ru-RU" dirty="0" err="1">
                <a:latin typeface="Times New Roman" panose="02020603050405020304" pitchFamily="18" charset="0"/>
                <a:cs typeface="Times New Roman" panose="02020603050405020304" pitchFamily="18" charset="0"/>
              </a:rPr>
              <a:t>Larix</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spp</a:t>
            </a:r>
            <a:r>
              <a:rPr lang="ru-RU" dirty="0">
                <a:latin typeface="Times New Roman" panose="02020603050405020304" pitchFamily="18" charset="0"/>
                <a:cs typeface="Times New Roman" panose="02020603050405020304" pitchFamily="18" charset="0"/>
              </a:rPr>
              <a:t>. (листопадные): зависимость от июня в условиях мерзлоты [2].</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Слабое влияние осадков: достаточно снеготаяния, но изменения гидрологии возможны при таянии мерзлоты.</a:t>
            </a:r>
          </a:p>
          <a:p>
            <a:endParaRPr lang="ru-RU" dirty="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Разнообразие адаптивных стратегий и потенциал сдвигов в распределении.</a:t>
            </a:r>
          </a:p>
          <a:p>
            <a:endParaRPr lang="ru-RU" dirty="0">
              <a:latin typeface="Times New Roman" panose="02020603050405020304" pitchFamily="18" charset="0"/>
              <a:cs typeface="Times New Roman" panose="02020603050405020304" pitchFamily="18" charset="0"/>
            </a:endParaRPr>
          </a:p>
          <a:p>
            <a:endParaRPr lang="ru-RU" dirty="0"/>
          </a:p>
          <a:p>
            <a:endParaRPr lang="ru-RU" dirty="0"/>
          </a:p>
        </p:txBody>
      </p:sp>
    </p:spTree>
    <p:extLst>
      <p:ext uri="{BB962C8B-B14F-4D97-AF65-F5344CB8AC3E}">
        <p14:creationId xmlns:p14="http://schemas.microsoft.com/office/powerpoint/2010/main" val="4080046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258041-224C-D5CC-0292-79A062BBF531}"/>
              </a:ext>
            </a:extLst>
          </p:cNvPr>
          <p:cNvSpPr>
            <a:spLocks noGrp="1"/>
          </p:cNvSpPr>
          <p:nvPr>
            <p:ph type="title"/>
          </p:nvPr>
        </p:nvSpPr>
        <p:spPr/>
        <p:txBody>
          <a:bodyPr/>
          <a:lstStyle/>
          <a:p>
            <a:r>
              <a:rPr lang="ru-RU" dirty="0">
                <a:solidFill>
                  <a:srgbClr val="000000"/>
                </a:solidFill>
                <a:effectLst/>
                <a:latin typeface="Times New Roman" panose="02020603050405020304" pitchFamily="18" charset="0"/>
                <a:cs typeface="Times New Roman" panose="02020603050405020304" pitchFamily="18" charset="0"/>
              </a:rPr>
              <a:t>Выводы</a:t>
            </a:r>
            <a:br>
              <a:rPr lang="ru-RU" dirty="0">
                <a:solidFill>
                  <a:srgbClr val="000000"/>
                </a:solidFill>
                <a:effectLst/>
                <a:latin typeface="Arial" panose="020B0604020202020204" pitchFamily="34" charset="0"/>
              </a:rPr>
            </a:br>
            <a:endParaRPr lang="ru-RU" dirty="0"/>
          </a:p>
        </p:txBody>
      </p:sp>
      <p:sp>
        <p:nvSpPr>
          <p:cNvPr id="3" name="Объект 2">
            <a:extLst>
              <a:ext uri="{FF2B5EF4-FFF2-40B4-BE49-F238E27FC236}">
                <a16:creationId xmlns:a16="http://schemas.microsoft.com/office/drawing/2014/main" id="{6F0931DD-7FED-9ED0-3F2D-337BF4CA70EF}"/>
              </a:ext>
            </a:extLst>
          </p:cNvPr>
          <p:cNvSpPr>
            <a:spLocks noGrp="1"/>
          </p:cNvSpPr>
          <p:nvPr>
            <p:ph idx="1"/>
          </p:nvPr>
        </p:nvSpPr>
        <p:spPr>
          <a:xfrm>
            <a:off x="374276" y="2276101"/>
            <a:ext cx="10515600" cy="1885763"/>
          </a:xfrm>
        </p:spPr>
        <p:txBody>
          <a:bodyPr/>
          <a:lstStyle/>
          <a:p>
            <a:r>
              <a:rPr lang="ru-RU" dirty="0">
                <a:latin typeface="Times New Roman" panose="02020603050405020304" pitchFamily="18" charset="0"/>
                <a:cs typeface="Times New Roman" panose="02020603050405020304" pitchFamily="18" charset="0"/>
              </a:rPr>
              <a:t>Реакции различаются: P. </a:t>
            </a:r>
            <a:r>
              <a:rPr lang="ru-RU" dirty="0" err="1">
                <a:latin typeface="Times New Roman" panose="02020603050405020304" pitchFamily="18" charset="0"/>
                <a:cs typeface="Times New Roman" panose="02020603050405020304" pitchFamily="18" charset="0"/>
              </a:rPr>
              <a:t>sylvestris</a:t>
            </a:r>
            <a:r>
              <a:rPr lang="ru-RU" dirty="0">
                <a:latin typeface="Times New Roman" panose="02020603050405020304" pitchFamily="18" charset="0"/>
                <a:cs typeface="Times New Roman" panose="02020603050405020304" pitchFamily="18" charset="0"/>
              </a:rPr>
              <a:t> — июль, </a:t>
            </a:r>
            <a:r>
              <a:rPr lang="ru-RU" dirty="0" err="1">
                <a:latin typeface="Times New Roman" panose="02020603050405020304" pitchFamily="18" charset="0"/>
                <a:cs typeface="Times New Roman" panose="02020603050405020304" pitchFamily="18" charset="0"/>
              </a:rPr>
              <a:t>Larix</a:t>
            </a:r>
            <a:r>
              <a:rPr lang="ru-RU" dirty="0">
                <a:latin typeface="Times New Roman" panose="02020603050405020304" pitchFamily="18" charset="0"/>
                <a:cs typeface="Times New Roman" panose="02020603050405020304" pitchFamily="18" charset="0"/>
              </a:rPr>
              <a:t> </a:t>
            </a:r>
            <a:r>
              <a:rPr lang="ru-RU" dirty="0" err="1">
                <a:latin typeface="Times New Roman" panose="02020603050405020304" pitchFamily="18" charset="0"/>
                <a:cs typeface="Times New Roman" panose="02020603050405020304" pitchFamily="18" charset="0"/>
              </a:rPr>
              <a:t>spp</a:t>
            </a:r>
            <a:r>
              <a:rPr lang="ru-RU" dirty="0">
                <a:latin typeface="Times New Roman" panose="02020603050405020304" pitchFamily="18" charset="0"/>
                <a:cs typeface="Times New Roman" panose="02020603050405020304" pitchFamily="18" charset="0"/>
              </a:rPr>
              <a:t>. — июнь.</a:t>
            </a:r>
          </a:p>
          <a:p>
            <a:r>
              <a:rPr lang="ru-RU" dirty="0">
                <a:latin typeface="Times New Roman" panose="02020603050405020304" pitchFamily="18" charset="0"/>
                <a:cs typeface="Times New Roman" panose="02020603050405020304" pitchFamily="18" charset="0"/>
              </a:rPr>
              <a:t>Отражение экологических ниш и адаптаций.</a:t>
            </a:r>
          </a:p>
          <a:p>
            <a:r>
              <a:rPr lang="ru-RU" dirty="0">
                <a:latin typeface="Times New Roman" panose="02020603050405020304" pitchFamily="18" charset="0"/>
                <a:cs typeface="Times New Roman" panose="02020603050405020304" pitchFamily="18" charset="0"/>
              </a:rPr>
              <a:t>Потепление может изменить конкуренцию и структуру сообществ</a:t>
            </a:r>
            <a:endParaRPr lang="ru-RU" dirty="0"/>
          </a:p>
          <a:p>
            <a:endParaRPr lang="ru-RU" dirty="0"/>
          </a:p>
        </p:txBody>
      </p:sp>
    </p:spTree>
    <p:extLst>
      <p:ext uri="{BB962C8B-B14F-4D97-AF65-F5344CB8AC3E}">
        <p14:creationId xmlns:p14="http://schemas.microsoft.com/office/powerpoint/2010/main" val="2608826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8CC84F-20B1-3C85-4FF0-6999E4A92226}"/>
              </a:ext>
            </a:extLst>
          </p:cNvPr>
          <p:cNvSpPr>
            <a:spLocks noGrp="1"/>
          </p:cNvSpPr>
          <p:nvPr>
            <p:ph type="title"/>
          </p:nvPr>
        </p:nvSpPr>
        <p:spPr>
          <a:xfrm>
            <a:off x="737347" y="2556995"/>
            <a:ext cx="10515600" cy="1325563"/>
          </a:xfrm>
        </p:spPr>
        <p:txBody>
          <a:bodyPr/>
          <a:lstStyle/>
          <a:p>
            <a:pPr algn="ctr"/>
            <a:r>
              <a:rPr lang="ru-RU" dirty="0">
                <a:solidFill>
                  <a:srgbClr val="000000"/>
                </a:solidFill>
                <a:effectLst/>
                <a:latin typeface="Times New Roman" panose="02020603050405020304" pitchFamily="18" charset="0"/>
                <a:cs typeface="Times New Roman" panose="02020603050405020304" pitchFamily="18" charset="0"/>
              </a:rPr>
              <a:t>Спасибо за внимание!</a:t>
            </a:r>
            <a:br>
              <a:rPr lang="ru-RU" dirty="0">
                <a:solidFill>
                  <a:srgbClr val="000000"/>
                </a:solidFill>
                <a:effectLst/>
                <a:latin typeface="Times New Roman" panose="02020603050405020304" pitchFamily="18" charset="0"/>
                <a:cs typeface="Times New Roman" panose="02020603050405020304" pitchFamily="18" charset="0"/>
              </a:rPr>
            </a:br>
            <a:endParaRPr lang="ru-RU"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A2EEE7E6-1CA6-8C7C-7ADF-A696B581C20D}"/>
              </a:ext>
            </a:extLst>
          </p:cNvPr>
          <p:cNvSpPr>
            <a:spLocks noGrp="1"/>
          </p:cNvSpPr>
          <p:nvPr>
            <p:ph idx="1"/>
          </p:nvPr>
        </p:nvSpPr>
        <p:spPr>
          <a:xfrm>
            <a:off x="308161" y="5322047"/>
            <a:ext cx="11575677" cy="1325563"/>
          </a:xfrm>
        </p:spPr>
        <p:txBody>
          <a:bodyPr>
            <a:normAutofit/>
          </a:bodyPr>
          <a:lstStyle/>
          <a:p>
            <a:pPr indent="0" algn="r">
              <a:lnSpc>
                <a:spcPct val="107000"/>
              </a:lnSpc>
              <a:spcAft>
                <a:spcPts val="80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This work was carried out with the support of the Ministry of Science and Higher Education of the Russian Federation [FSRZ-2020-0014] </a:t>
            </a:r>
            <a:endParaRPr lang="ru-RU"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ru-RU" dirty="0"/>
          </a:p>
        </p:txBody>
      </p:sp>
    </p:spTree>
    <p:extLst>
      <p:ext uri="{BB962C8B-B14F-4D97-AF65-F5344CB8AC3E}">
        <p14:creationId xmlns:p14="http://schemas.microsoft.com/office/powerpoint/2010/main" val="188960457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1384</Words>
  <Application>Microsoft Office PowerPoint</Application>
  <PresentationFormat>Широкоэкранный</PresentationFormat>
  <Paragraphs>67</Paragraphs>
  <Slides>9</Slides>
  <Notes>8</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vt:i4>
      </vt:variant>
    </vt:vector>
  </HeadingPairs>
  <TitlesOfParts>
    <vt:vector size="14" baseType="lpstr">
      <vt:lpstr>Arial</vt:lpstr>
      <vt:lpstr>Calibri</vt:lpstr>
      <vt:lpstr>Calibri Light</vt:lpstr>
      <vt:lpstr>Times New Roman</vt:lpstr>
      <vt:lpstr>Тема Office</vt:lpstr>
      <vt:lpstr>Regional and Species Features of Trees' Response to Climate Change in the Forest-Tundra of Northern Eurasia</vt:lpstr>
      <vt:lpstr>Презентация PowerPoint</vt:lpstr>
      <vt:lpstr>Цели и задачи исследования </vt:lpstr>
      <vt:lpstr>Материалы и методы </vt:lpstr>
      <vt:lpstr>Результаты – Региональные и видовые реакции </vt:lpstr>
      <vt:lpstr>Результаты – Осадки и динамика </vt:lpstr>
      <vt:lpstr>Physiological Drivers of Climatic Sensitivity" </vt:lpstr>
      <vt:lpstr>Выводы </vt:lpstr>
      <vt:lpstr>Спасибо за внимание!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Kristina</dc:creator>
  <cp:lastModifiedBy>Kristina</cp:lastModifiedBy>
  <cp:revision>3</cp:revision>
  <dcterms:created xsi:type="dcterms:W3CDTF">2025-04-02T19:30:57Z</dcterms:created>
  <dcterms:modified xsi:type="dcterms:W3CDTF">2025-04-02T20:33:06Z</dcterms:modified>
</cp:coreProperties>
</file>