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86" r:id="rId5"/>
    <p:sldId id="288" r:id="rId6"/>
    <p:sldId id="287" r:id="rId7"/>
    <p:sldId id="295" r:id="rId8"/>
    <p:sldId id="296" r:id="rId9"/>
    <p:sldId id="297" r:id="rId10"/>
    <p:sldId id="292" r:id="rId11"/>
    <p:sldId id="289" r:id="rId12"/>
    <p:sldId id="294" r:id="rId13"/>
    <p:sldId id="290" r:id="rId14"/>
    <p:sldId id="291" r:id="rId15"/>
    <p:sldId id="293" r:id="rId16"/>
    <p:sldId id="285" r:id="rId17"/>
  </p:sldIdLst>
  <p:sldSz cx="12192000" cy="6858000"/>
  <p:notesSz cx="6858000" cy="9144000"/>
  <p:defaultText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4" pos="1209" userDrawn="1">
          <p15:clr>
            <a:srgbClr val="A4A3A4"/>
          </p15:clr>
        </p15:guide>
        <p15:guide id="5" pos="2955" userDrawn="1">
          <p15:clr>
            <a:srgbClr val="A4A3A4"/>
          </p15:clr>
        </p15:guide>
        <p15:guide id="6" pos="2071" userDrawn="1">
          <p15:clr>
            <a:srgbClr val="A4A3A4"/>
          </p15:clr>
        </p15:guide>
        <p15:guide id="9" pos="3840" userDrawn="1">
          <p15:clr>
            <a:srgbClr val="A4A3A4"/>
          </p15:clr>
        </p15:guide>
        <p15:guide id="10" pos="4702" userDrawn="1">
          <p15:clr>
            <a:srgbClr val="A4A3A4"/>
          </p15:clr>
        </p15:guide>
        <p15:guide id="11" pos="5586" userDrawn="1">
          <p15:clr>
            <a:srgbClr val="A4A3A4"/>
          </p15:clr>
        </p15:guide>
        <p15:guide id="12" pos="7333" userDrawn="1">
          <p15:clr>
            <a:srgbClr val="A4A3A4"/>
          </p15:clr>
        </p15:guide>
        <p15:guide id="13" orient="horz" pos="3952" userDrawn="1">
          <p15:clr>
            <a:srgbClr val="A4A3A4"/>
          </p15:clr>
        </p15:guide>
        <p15:guide id="15" pos="6471" userDrawn="1">
          <p15:clr>
            <a:srgbClr val="A4A3A4"/>
          </p15:clr>
        </p15:guide>
        <p15:guide id="16" orient="horz" pos="913"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тьков Юрий Юрьевич" initials="КЮЮ" lastIdx="4" clrIdx="0">
    <p:extLst>
      <p:ext uri="{19B8F6BF-5375-455C-9EA6-DF929625EA0E}">
        <p15:presenceInfo xmlns:p15="http://schemas.microsoft.com/office/powerpoint/2012/main" userId="S::ykutkov@hse.ru::45dbd1ed-eea1-4925-9fa4-5001421b49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D69"/>
    <a:srgbClr val="029C63"/>
    <a:srgbClr val="96628C"/>
    <a:srgbClr val="11A0D7"/>
    <a:srgbClr val="E61F3D"/>
    <a:srgbClr val="CD5A5A"/>
    <a:srgbClr val="FFD746"/>
    <a:srgbClr val="D9D9D9"/>
    <a:srgbClr val="EB681F"/>
    <a:srgbClr val="234A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80BAEA-D53C-B745-0EAC-6112E409BAB4}" v="1270" dt="2025-03-09T15:52:38.768"/>
    <p1510:client id="{71EA8959-5D33-3ED2-10A5-86756DCAC0D1}" v="383" dt="2025-03-08T21:10:51.569"/>
    <p1510:client id="{B90C6210-A636-B038-A4D6-98BE0D7330ED}" v="3" dt="2025-03-07T18:24:33.253"/>
    <p1510:client id="{E7411468-18AE-7B1D-BF4C-7B13CE6DE418}" v="1256" dt="2025-03-09T15:54:02.841"/>
    <p1510:client id="{F4D39EB4-D12C-D115-4C57-EF94CCC014B6}" v="36" dt="2025-03-07T18:19:34.3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guide pos="325"/>
        <p:guide pos="1209"/>
        <p:guide pos="2955"/>
        <p:guide pos="2071"/>
        <p:guide pos="3840"/>
        <p:guide pos="4702"/>
        <p:guide pos="5586"/>
        <p:guide pos="7333"/>
        <p:guide orient="horz" pos="3952"/>
        <p:guide pos="6471"/>
        <p:guide orient="horz" pos="913"/>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261BF4-8B2C-784B-9959-B59A059012C3}" type="datetimeFigureOut">
              <a:rPr lang="en-RU" smtClean="0"/>
              <a:t>03/09/2025</a:t>
            </a:fld>
            <a:endParaRPr lang="en-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48903-8EB5-294E-A216-6B54B0368783}" type="slidenum">
              <a:rPr lang="en-RU" smtClean="0"/>
              <a:t>‹#›</a:t>
            </a:fld>
            <a:endParaRPr lang="en-RU"/>
          </a:p>
        </p:txBody>
      </p:sp>
    </p:spTree>
    <p:extLst>
      <p:ext uri="{BB962C8B-B14F-4D97-AF65-F5344CB8AC3E}">
        <p14:creationId xmlns:p14="http://schemas.microsoft.com/office/powerpoint/2010/main" val="173168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Обложк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28">
            <a:extLst>
              <a:ext uri="{FF2B5EF4-FFF2-40B4-BE49-F238E27FC236}">
                <a16:creationId xmlns:a16="http://schemas.microsoft.com/office/drawing/2014/main" id="{BA292C80-0DA8-194A-9A66-279048FA2A54}"/>
              </a:ext>
            </a:extLst>
          </p:cNvPr>
          <p:cNvPicPr>
            <a:picLocks noChangeAspect="1"/>
          </p:cNvPicPr>
          <p:nvPr userDrawn="1"/>
        </p:nvPicPr>
        <p:blipFill>
          <a:blip r:embed="rId3"/>
          <a:srcRect/>
          <a:stretch/>
        </p:blipFill>
        <p:spPr>
          <a:xfrm>
            <a:off x="1013859" y="962173"/>
            <a:ext cx="886499" cy="886499"/>
          </a:xfrm>
          <a:prstGeom prst="rect">
            <a:avLst/>
          </a:prstGeom>
        </p:spPr>
      </p:pic>
      <p:cxnSp>
        <p:nvCxnSpPr>
          <p:cNvPr id="11" name="Straight Connector 48">
            <a:extLst>
              <a:ext uri="{FF2B5EF4-FFF2-40B4-BE49-F238E27FC236}">
                <a16:creationId xmlns:a16="http://schemas.microsoft.com/office/drawing/2014/main" id="{313EF906-5BAC-0141-A198-076E155DF9E2}"/>
              </a:ext>
            </a:extLst>
          </p:cNvPr>
          <p:cNvCxnSpPr>
            <a:cxnSpLocks/>
          </p:cNvCxnSpPr>
          <p:nvPr userDrawn="1"/>
        </p:nvCxnSpPr>
        <p:spPr>
          <a:xfrm>
            <a:off x="6090212"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50">
            <a:extLst>
              <a:ext uri="{FF2B5EF4-FFF2-40B4-BE49-F238E27FC236}">
                <a16:creationId xmlns:a16="http://schemas.microsoft.com/office/drawing/2014/main" id="{61206A97-26F2-E646-8775-9928FEF465B5}"/>
              </a:ext>
            </a:extLst>
          </p:cNvPr>
          <p:cNvCxnSpPr>
            <a:cxnSpLocks/>
          </p:cNvCxnSpPr>
          <p:nvPr userDrawn="1"/>
        </p:nvCxnSpPr>
        <p:spPr>
          <a:xfrm>
            <a:off x="8642581"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51">
            <a:extLst>
              <a:ext uri="{FF2B5EF4-FFF2-40B4-BE49-F238E27FC236}">
                <a16:creationId xmlns:a16="http://schemas.microsoft.com/office/drawing/2014/main" id="{28E0E5F6-C1CA-9B41-B1DB-6E4FB509084D}"/>
              </a:ext>
            </a:extLst>
          </p:cNvPr>
          <p:cNvCxnSpPr>
            <a:cxnSpLocks/>
          </p:cNvCxnSpPr>
          <p:nvPr userDrawn="1"/>
        </p:nvCxnSpPr>
        <p:spPr>
          <a:xfrm>
            <a:off x="11179047" y="985336"/>
            <a:ext cx="0" cy="840173"/>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15">
            <a:extLst>
              <a:ext uri="{FF2B5EF4-FFF2-40B4-BE49-F238E27FC236}">
                <a16:creationId xmlns:a16="http://schemas.microsoft.com/office/drawing/2014/main" id="{6007C52F-2E27-E24A-B9DC-AAAB052DBD59}"/>
              </a:ext>
            </a:extLst>
          </p:cNvPr>
          <p:cNvSpPr>
            <a:spLocks noGrp="1"/>
          </p:cNvSpPr>
          <p:nvPr>
            <p:ph type="title" hasCustomPrompt="1"/>
          </p:nvPr>
        </p:nvSpPr>
        <p:spPr>
          <a:xfrm>
            <a:off x="1027967" y="2404670"/>
            <a:ext cx="7634059" cy="1978323"/>
          </a:xfrm>
          <a:prstGeom prst="rect">
            <a:avLst/>
          </a:prstGeom>
        </p:spPr>
        <p:txBody>
          <a:bodyPr lIns="0" tIns="0" rIns="0" bIns="0" anchor="t">
            <a:normAutofit/>
          </a:bodyPr>
          <a:lstStyle>
            <a:lvl1pPr>
              <a:lnSpc>
                <a:spcPct val="100000"/>
              </a:lnSpc>
              <a:defRPr sz="4300" b="0" i="0" baseline="0">
                <a:solidFill>
                  <a:srgbClr val="0E2D69"/>
                </a:solidFill>
                <a:latin typeface="HSE Sans" panose="02000000000000000000" pitchFamily="2" charset="0"/>
              </a:defRPr>
            </a:lvl1pPr>
          </a:lstStyle>
          <a:p>
            <a:r>
              <a:rPr lang="en-US" sz="4400">
                <a:solidFill>
                  <a:srgbClr val="102D69"/>
                </a:solidFill>
                <a:latin typeface="HSE Sans" panose="02000000000000000000" pitchFamily="2" charset="0"/>
              </a:rPr>
              <a:t>Name of presentation can be specified in two or three lines </a:t>
            </a:r>
            <a:r>
              <a:rPr lang="ru-RU" sz="4400">
                <a:solidFill>
                  <a:srgbClr val="102D69"/>
                </a:solidFill>
                <a:latin typeface="HSE Sans" panose="02000000000000000000" pitchFamily="2" charset="0"/>
              </a:rPr>
              <a:t> (43 </a:t>
            </a:r>
            <a:r>
              <a:rPr lang="en-GB" sz="4400" err="1">
                <a:solidFill>
                  <a:srgbClr val="102D69"/>
                </a:solidFill>
                <a:latin typeface="HSE Sans" panose="02000000000000000000" pitchFamily="2" charset="0"/>
              </a:rPr>
              <a:t>pt</a:t>
            </a:r>
            <a:r>
              <a:rPr lang="en-GB" sz="4400">
                <a:solidFill>
                  <a:srgbClr val="102D69"/>
                </a:solidFill>
                <a:latin typeface="HSE Sans" panose="02000000000000000000" pitchFamily="2" charset="0"/>
              </a:rPr>
              <a:t>)</a:t>
            </a:r>
            <a:endParaRPr lang="ru-RU" sz="4400">
              <a:solidFill>
                <a:srgbClr val="102D69"/>
              </a:solidFill>
              <a:latin typeface="HSE Sans" panose="02000000000000000000" pitchFamily="2" charset="0"/>
            </a:endParaRPr>
          </a:p>
        </p:txBody>
      </p:sp>
      <p:sp>
        <p:nvSpPr>
          <p:cNvPr id="20" name="Текст 19">
            <a:extLst>
              <a:ext uri="{FF2B5EF4-FFF2-40B4-BE49-F238E27FC236}">
                <a16:creationId xmlns:a16="http://schemas.microsoft.com/office/drawing/2014/main" id="{18109844-C2E7-354F-9C01-8834E4DCE373}"/>
              </a:ext>
            </a:extLst>
          </p:cNvPr>
          <p:cNvSpPr>
            <a:spLocks noGrp="1"/>
          </p:cNvSpPr>
          <p:nvPr>
            <p:ph type="body" sz="quarter" idx="10" hasCustomPrompt="1"/>
          </p:nvPr>
        </p:nvSpPr>
        <p:spPr>
          <a:xfrm>
            <a:off x="2074947" y="1187841"/>
            <a:ext cx="3848717" cy="435163"/>
          </a:xfrm>
          <a:prstGeom prst="rect">
            <a:avLst/>
          </a:prstGeom>
        </p:spPr>
        <p:txBody>
          <a:bodyPr lIns="0" tIns="0" rIns="0" bIns="0" anchor="t">
            <a:noAutofit/>
          </a:bodyPr>
          <a:lstStyle>
            <a:lvl1pPr marL="0" indent="0" algn="l">
              <a:lnSpc>
                <a:spcPct val="100000"/>
              </a:lnSpc>
              <a:spcBef>
                <a:spcPts val="0"/>
              </a:spcBef>
              <a:buNone/>
              <a:defRPr sz="1600" b="0" i="0">
                <a:latin typeface="HSE Sans" panose="02000000000000000000" pitchFamily="2" charset="0"/>
              </a:defRPr>
            </a:lvl1pPr>
            <a:lvl2pPr marL="457200" indent="0" algn="l">
              <a:buNone/>
              <a:defRPr sz="1600" b="0" i="0">
                <a:latin typeface="HSE Sans" panose="02000000000000000000" pitchFamily="2" charset="0"/>
              </a:defRPr>
            </a:lvl2pPr>
            <a:lvl3pPr marL="914400" indent="0" algn="l">
              <a:buNone/>
              <a:defRPr sz="1600" b="0" i="0">
                <a:latin typeface="HSE Sans" panose="02000000000000000000" pitchFamily="2" charset="0"/>
              </a:defRPr>
            </a:lvl3pPr>
            <a:lvl4pPr marL="1371600" indent="0" algn="l">
              <a:buNone/>
              <a:defRPr sz="1600" b="0" i="0">
                <a:latin typeface="HSE Sans" panose="02000000000000000000" pitchFamily="2" charset="0"/>
              </a:defRPr>
            </a:lvl4pPr>
            <a:lvl5pPr marL="1828800" indent="0" algn="l">
              <a:buNone/>
              <a:defRPr sz="1600" b="0" i="0">
                <a:latin typeface="HSE Sans" panose="02000000000000000000" pitchFamily="2" charset="0"/>
              </a:defRPr>
            </a:lvl5pPr>
          </a:lstStyle>
          <a:p>
            <a:r>
              <a:rPr lang="en-GB" sz="1600">
                <a:latin typeface="HSE Sans" panose="02000000000000000000" pitchFamily="2" charset="0"/>
              </a:rPr>
              <a:t>Name of faculty in two lines (16 </a:t>
            </a:r>
            <a:r>
              <a:rPr lang="en-GB" sz="1600" err="1">
                <a:latin typeface="HSE Sans" panose="02000000000000000000" pitchFamily="2" charset="0"/>
              </a:rPr>
              <a:t>pt</a:t>
            </a:r>
            <a:r>
              <a:rPr lang="en-GB" sz="1600">
                <a:latin typeface="HSE Sans" panose="02000000000000000000" pitchFamily="2" charset="0"/>
              </a:rPr>
              <a:t>)</a:t>
            </a:r>
            <a:endParaRPr lang="ru-RU" sz="1600">
              <a:latin typeface="HSE Sans" panose="02000000000000000000" pitchFamily="2" charset="0"/>
            </a:endParaRPr>
          </a:p>
        </p:txBody>
      </p:sp>
      <p:sp>
        <p:nvSpPr>
          <p:cNvPr id="25" name="Текст 24">
            <a:extLst>
              <a:ext uri="{FF2B5EF4-FFF2-40B4-BE49-F238E27FC236}">
                <a16:creationId xmlns:a16="http://schemas.microsoft.com/office/drawing/2014/main" id="{40A04329-C800-BB42-BFE0-7E3C68848DA7}"/>
              </a:ext>
            </a:extLst>
          </p:cNvPr>
          <p:cNvSpPr>
            <a:spLocks noGrp="1"/>
          </p:cNvSpPr>
          <p:nvPr>
            <p:ph type="body" sz="quarter" idx="11" hasCustomPrompt="1"/>
          </p:nvPr>
        </p:nvSpPr>
        <p:spPr>
          <a:xfrm>
            <a:off x="6259420" y="1173829"/>
            <a:ext cx="2278063"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GB" sz="1200">
                <a:latin typeface="HSE Sans" panose="02000000000000000000" pitchFamily="2" charset="0"/>
              </a:rPr>
              <a:t>Name of subdivision in two or three lines (12 </a:t>
            </a:r>
            <a:r>
              <a:rPr lang="en-GB" sz="1200" err="1">
                <a:latin typeface="HSE Sans" panose="02000000000000000000" pitchFamily="2" charset="0"/>
              </a:rPr>
              <a:t>pt</a:t>
            </a:r>
            <a:r>
              <a:rPr lang="en-GB" sz="1200">
                <a:latin typeface="HSE Sans" panose="02000000000000000000" pitchFamily="2" charset="0"/>
              </a:rPr>
              <a:t>)</a:t>
            </a:r>
            <a:endParaRPr lang="ru-RU" sz="1200">
              <a:latin typeface="HSE Sans" panose="02000000000000000000" pitchFamily="2" charset="0"/>
            </a:endParaRPr>
          </a:p>
        </p:txBody>
      </p:sp>
      <p:sp>
        <p:nvSpPr>
          <p:cNvPr id="27" name="Текст 26">
            <a:extLst>
              <a:ext uri="{FF2B5EF4-FFF2-40B4-BE49-F238E27FC236}">
                <a16:creationId xmlns:a16="http://schemas.microsoft.com/office/drawing/2014/main" id="{98337931-3EC2-F348-99EA-860F4FFDC188}"/>
              </a:ext>
            </a:extLst>
          </p:cNvPr>
          <p:cNvSpPr>
            <a:spLocks noGrp="1"/>
          </p:cNvSpPr>
          <p:nvPr>
            <p:ph type="body" idx="12" hasCustomPrompt="1"/>
          </p:nvPr>
        </p:nvSpPr>
        <p:spPr>
          <a:xfrm>
            <a:off x="8786720" y="1173829"/>
            <a:ext cx="2217738" cy="463186"/>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200" b="0" i="0">
                <a:solidFill>
                  <a:srgbClr val="0E2D69"/>
                </a:solidFill>
                <a:latin typeface="HSE Sans" panose="02000000000000000000" pitchFamily="2" charset="0"/>
              </a:defRPr>
            </a:lvl1pPr>
          </a:lstStyle>
          <a:p>
            <a:r>
              <a:rPr lang="en-US" sz="1200">
                <a:latin typeface="HSE Sans" panose="02000000000000000000" pitchFamily="2" charset="0"/>
              </a:rPr>
              <a:t>Moscow</a:t>
            </a:r>
            <a:br>
              <a:rPr lang="ru-RU" sz="1200">
                <a:latin typeface="HSE Sans" panose="02000000000000000000" pitchFamily="2" charset="0"/>
              </a:rPr>
            </a:br>
            <a:r>
              <a:rPr lang="ru-RU" sz="1200">
                <a:latin typeface="HSE Sans" panose="02000000000000000000" pitchFamily="2" charset="0"/>
              </a:rPr>
              <a:t>2022</a:t>
            </a:r>
            <a:r>
              <a:rPr lang="en-GB" sz="1200">
                <a:latin typeface="HSE Sans" panose="02000000000000000000" pitchFamily="2" charset="0"/>
              </a:rPr>
              <a:t> (12 </a:t>
            </a:r>
            <a:r>
              <a:rPr lang="en-GB" sz="1200" err="1">
                <a:latin typeface="HSE Sans" panose="02000000000000000000" pitchFamily="2" charset="0"/>
              </a:rPr>
              <a:t>pt</a:t>
            </a:r>
            <a:r>
              <a:rPr lang="en-GB" sz="1200">
                <a:latin typeface="HSE Sans" panose="02000000000000000000" pitchFamily="2" charset="0"/>
              </a:rPr>
              <a:t>)</a:t>
            </a:r>
            <a:endParaRPr lang="ru-RU" sz="1200">
              <a:latin typeface="HSE Sans" panose="02000000000000000000" pitchFamily="2" charset="0"/>
            </a:endParaRPr>
          </a:p>
        </p:txBody>
      </p:sp>
      <p:sp>
        <p:nvSpPr>
          <p:cNvPr id="29" name="Текст 28">
            <a:extLst>
              <a:ext uri="{FF2B5EF4-FFF2-40B4-BE49-F238E27FC236}">
                <a16:creationId xmlns:a16="http://schemas.microsoft.com/office/drawing/2014/main" id="{EEA7A79B-D410-B44F-BF32-C3EAEFC20A6E}"/>
              </a:ext>
            </a:extLst>
          </p:cNvPr>
          <p:cNvSpPr>
            <a:spLocks noGrp="1"/>
          </p:cNvSpPr>
          <p:nvPr>
            <p:ph type="body" sz="quarter" idx="13" hasCustomPrompt="1"/>
          </p:nvPr>
        </p:nvSpPr>
        <p:spPr>
          <a:xfrm>
            <a:off x="1027967" y="4824914"/>
            <a:ext cx="7625267" cy="652860"/>
          </a:xfrm>
          <a:prstGeom prst="rect">
            <a:avLst/>
          </a:prstGeom>
        </p:spPr>
        <p:txBody>
          <a:bodyPr lIns="0" tIns="0" rIns="0" b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600" b="0" i="0">
                <a:solidFill>
                  <a:srgbClr val="0E2D69"/>
                </a:solidFill>
                <a:latin typeface="HSE Sans" panose="02000000000000000000" pitchFamily="2" charset="0"/>
              </a:defRPr>
            </a:lvl1pPr>
          </a:lstStyle>
          <a:p>
            <a:r>
              <a:rPr lang="en-US" sz="1600">
                <a:latin typeface="HSE Sans" panose="02000000000000000000" pitchFamily="2" charset="0"/>
              </a:rPr>
              <a:t>If you need more space, please use a subheading (16 </a:t>
            </a:r>
            <a:r>
              <a:rPr lang="en-US" sz="1600" err="1">
                <a:latin typeface="HSE Sans" panose="02000000000000000000" pitchFamily="2" charset="0"/>
              </a:rPr>
              <a:t>pt</a:t>
            </a:r>
            <a:r>
              <a:rPr lang="en-US" sz="1600">
                <a:latin typeface="HSE Sans" panose="02000000000000000000" pitchFamily="2" charset="0"/>
              </a:rPr>
              <a:t>)</a:t>
            </a:r>
            <a:endParaRPr lang="ru-RU" sz="1600">
              <a:latin typeface="HSE Sans" panose="02000000000000000000" pitchFamily="2" charset="0"/>
            </a:endParaRPr>
          </a:p>
        </p:txBody>
      </p:sp>
    </p:spTree>
    <p:extLst>
      <p:ext uri="{BB962C8B-B14F-4D97-AF65-F5344CB8AC3E}">
        <p14:creationId xmlns:p14="http://schemas.microsoft.com/office/powerpoint/2010/main" val="418289591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цве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328428E-0D3D-6E4B-BAC0-3F63BAF7DB7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86CF47C6-D972-9E44-A717-6848F348939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412FEF63-77C0-7C4A-B9BE-4BC0EEEEB78C}"/>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C4F550E9-E979-284D-B65F-44E092DD9D0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A39D099-B515-F343-BF7A-A95468DA3860}"/>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396B1F99-9711-C64F-A7C9-4F1D89E7F11D}"/>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9" name="Заголовок 31">
            <a:extLst>
              <a:ext uri="{FF2B5EF4-FFF2-40B4-BE49-F238E27FC236}">
                <a16:creationId xmlns:a16="http://schemas.microsoft.com/office/drawing/2014/main" id="{1C20890C-BC1C-0745-9AF3-46700BA27C4A}"/>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a:solidFill>
                  <a:srgbClr val="102D69"/>
                </a:solidFill>
                <a:latin typeface="HSE Sans" panose="02000000000000000000" pitchFamily="2" charset="0"/>
              </a:rPr>
              <a:t>More </a:t>
            </a:r>
            <a:r>
              <a:rPr lang="en-US" sz="2400" err="1">
                <a:solidFill>
                  <a:srgbClr val="102D69"/>
                </a:solidFill>
                <a:latin typeface="HSE Sans" panose="02000000000000000000" pitchFamily="2" charset="0"/>
              </a:rPr>
              <a:t>colours</a:t>
            </a:r>
            <a:r>
              <a:rPr lang="en-US" sz="2400">
                <a:solidFill>
                  <a:srgbClr val="102D69"/>
                </a:solidFill>
                <a:latin typeface="HSE Sans" panose="02000000000000000000" pitchFamily="2" charset="0"/>
              </a:rPr>
              <a:t>: palette</a:t>
            </a:r>
            <a:endParaRPr lang="ru-RU" sz="2400">
              <a:solidFill>
                <a:srgbClr val="102D69"/>
              </a:solidFill>
              <a:latin typeface="HSE Sans" panose="02000000000000000000" pitchFamily="2" charset="0"/>
            </a:endParaRPr>
          </a:p>
        </p:txBody>
      </p:sp>
      <p:sp>
        <p:nvSpPr>
          <p:cNvPr id="20" name="Текст 35">
            <a:extLst>
              <a:ext uri="{FF2B5EF4-FFF2-40B4-BE49-F238E27FC236}">
                <a16:creationId xmlns:a16="http://schemas.microsoft.com/office/drawing/2014/main" id="{CA2589F7-4500-024F-8E07-D726629A599C}"/>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a:latin typeface="HSE Sans" panose="02000000000000000000" pitchFamily="2" charset="0"/>
              </a:rPr>
              <a:t>For tables, graphs , charts and diagrams, you may need to use additional </a:t>
            </a:r>
            <a:r>
              <a:rPr lang="en-US" sz="1300" err="1">
                <a:latin typeface="HSE Sans" panose="02000000000000000000" pitchFamily="2" charset="0"/>
              </a:rPr>
              <a:t>colours</a:t>
            </a:r>
            <a:r>
              <a:rPr lang="en-US" sz="1300">
                <a:latin typeface="HSE Sans" panose="02000000000000000000" pitchFamily="2" charset="0"/>
              </a:rPr>
              <a:t>; you may correctly ask what </a:t>
            </a:r>
            <a:r>
              <a:rPr lang="en-US" sz="1300" err="1">
                <a:latin typeface="HSE Sans" panose="02000000000000000000" pitchFamily="2" charset="0"/>
              </a:rPr>
              <a:t>colours</a:t>
            </a:r>
            <a:r>
              <a:rPr lang="en-US" sz="1300">
                <a:latin typeface="HSE Sans" panose="02000000000000000000" pitchFamily="2" charset="0"/>
              </a:rPr>
              <a:t> can be used and where to find them. We advise using HSE University’s official </a:t>
            </a:r>
            <a:r>
              <a:rPr lang="en-US" sz="1300" err="1">
                <a:latin typeface="HSE Sans" panose="02000000000000000000" pitchFamily="2" charset="0"/>
              </a:rPr>
              <a:t>colour</a:t>
            </a:r>
            <a:r>
              <a:rPr lang="en-US" sz="1300">
                <a:latin typeface="HSE Sans" panose="02000000000000000000" pitchFamily="2" charset="0"/>
              </a:rPr>
              <a:t> scheme for such purposes.</a:t>
            </a:r>
            <a:endParaRPr lang="ru-RU" sz="1300">
              <a:latin typeface="HSE Sans" panose="02000000000000000000" pitchFamily="2" charset="0"/>
            </a:endParaRPr>
          </a:p>
        </p:txBody>
      </p:sp>
      <p:sp>
        <p:nvSpPr>
          <p:cNvPr id="21" name="Oval 5">
            <a:extLst>
              <a:ext uri="{FF2B5EF4-FFF2-40B4-BE49-F238E27FC236}">
                <a16:creationId xmlns:a16="http://schemas.microsoft.com/office/drawing/2014/main" id="{D2CA403A-98E7-6C42-8F44-30AB6622C802}"/>
              </a:ext>
            </a:extLst>
          </p:cNvPr>
          <p:cNvSpPr/>
          <p:nvPr userDrawn="1"/>
        </p:nvSpPr>
        <p:spPr>
          <a:xfrm>
            <a:off x="5392982" y="1447790"/>
            <a:ext cx="830997" cy="830997"/>
          </a:xfrm>
          <a:prstGeom prst="ellipse">
            <a:avLst/>
          </a:prstGeom>
          <a:solidFill>
            <a:srgbClr val="0E2D69"/>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2" name="Oval 20">
            <a:extLst>
              <a:ext uri="{FF2B5EF4-FFF2-40B4-BE49-F238E27FC236}">
                <a16:creationId xmlns:a16="http://schemas.microsoft.com/office/drawing/2014/main" id="{42ABAA5D-E7AB-6E48-9D43-A48178C9BDD4}"/>
              </a:ext>
            </a:extLst>
          </p:cNvPr>
          <p:cNvSpPr/>
          <p:nvPr userDrawn="1"/>
        </p:nvSpPr>
        <p:spPr>
          <a:xfrm>
            <a:off x="6742925" y="1447790"/>
            <a:ext cx="830997" cy="830997"/>
          </a:xfrm>
          <a:prstGeom prst="ellipse">
            <a:avLst/>
          </a:prstGeom>
          <a:solidFill>
            <a:srgbClr val="234A9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3" name="Oval 22">
            <a:extLst>
              <a:ext uri="{FF2B5EF4-FFF2-40B4-BE49-F238E27FC236}">
                <a16:creationId xmlns:a16="http://schemas.microsoft.com/office/drawing/2014/main" id="{209F185A-8F67-9C42-A7C5-87E483F4FC19}"/>
              </a:ext>
            </a:extLst>
          </p:cNvPr>
          <p:cNvSpPr/>
          <p:nvPr userDrawn="1"/>
        </p:nvSpPr>
        <p:spPr>
          <a:xfrm>
            <a:off x="8092868" y="1447790"/>
            <a:ext cx="830997" cy="830997"/>
          </a:xfrm>
          <a:prstGeom prst="ellipse">
            <a:avLst/>
          </a:prstGeom>
          <a:solidFill>
            <a:srgbClr val="11A0D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4" name="Oval 23">
            <a:extLst>
              <a:ext uri="{FF2B5EF4-FFF2-40B4-BE49-F238E27FC236}">
                <a16:creationId xmlns:a16="http://schemas.microsoft.com/office/drawing/2014/main" id="{279AE0F6-4E37-6C4D-AF45-824EEE489A15}"/>
              </a:ext>
            </a:extLst>
          </p:cNvPr>
          <p:cNvSpPr/>
          <p:nvPr userDrawn="1"/>
        </p:nvSpPr>
        <p:spPr>
          <a:xfrm>
            <a:off x="9442811" y="1447790"/>
            <a:ext cx="830997" cy="830997"/>
          </a:xfrm>
          <a:prstGeom prst="ellipse">
            <a:avLst/>
          </a:prstGeom>
          <a:solidFill>
            <a:srgbClr val="029C6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5" name="Oval 26">
            <a:extLst>
              <a:ext uri="{FF2B5EF4-FFF2-40B4-BE49-F238E27FC236}">
                <a16:creationId xmlns:a16="http://schemas.microsoft.com/office/drawing/2014/main" id="{330C0EA4-7FD1-CE4D-AC95-8C484C5AC790}"/>
              </a:ext>
            </a:extLst>
          </p:cNvPr>
          <p:cNvSpPr/>
          <p:nvPr userDrawn="1"/>
        </p:nvSpPr>
        <p:spPr>
          <a:xfrm>
            <a:off x="10792754" y="1447790"/>
            <a:ext cx="830997" cy="830997"/>
          </a:xfrm>
          <a:prstGeom prst="ellipse">
            <a:avLst/>
          </a:prstGeom>
          <a:solidFill>
            <a:srgbClr val="EB681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6" name="Oval 29">
            <a:extLst>
              <a:ext uri="{FF2B5EF4-FFF2-40B4-BE49-F238E27FC236}">
                <a16:creationId xmlns:a16="http://schemas.microsoft.com/office/drawing/2014/main" id="{4C53CF3D-7EFB-DF4F-8EA6-5644574E9AFB}"/>
              </a:ext>
            </a:extLst>
          </p:cNvPr>
          <p:cNvSpPr/>
          <p:nvPr userDrawn="1"/>
        </p:nvSpPr>
        <p:spPr>
          <a:xfrm>
            <a:off x="5392982" y="2708699"/>
            <a:ext cx="830997" cy="830997"/>
          </a:xfrm>
          <a:prstGeom prst="ellipse">
            <a:avLst/>
          </a:prstGeom>
          <a:solidFill>
            <a:srgbClr val="7D4EB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7" name="Oval 33">
            <a:extLst>
              <a:ext uri="{FF2B5EF4-FFF2-40B4-BE49-F238E27FC236}">
                <a16:creationId xmlns:a16="http://schemas.microsoft.com/office/drawing/2014/main" id="{B42CE88A-E9A3-2A4E-BD50-EB37311F39EC}"/>
              </a:ext>
            </a:extLst>
          </p:cNvPr>
          <p:cNvSpPr/>
          <p:nvPr userDrawn="1"/>
        </p:nvSpPr>
        <p:spPr>
          <a:xfrm>
            <a:off x="6742925" y="2708699"/>
            <a:ext cx="830997" cy="830997"/>
          </a:xfrm>
          <a:prstGeom prst="ellipse">
            <a:avLst/>
          </a:prstGeom>
          <a:solidFill>
            <a:srgbClr val="E61F3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8" name="Oval 34">
            <a:extLst>
              <a:ext uri="{FF2B5EF4-FFF2-40B4-BE49-F238E27FC236}">
                <a16:creationId xmlns:a16="http://schemas.microsoft.com/office/drawing/2014/main" id="{B699EFDF-DB9D-3C4F-9D1F-461508017BDA}"/>
              </a:ext>
            </a:extLst>
          </p:cNvPr>
          <p:cNvSpPr/>
          <p:nvPr userDrawn="1"/>
        </p:nvSpPr>
        <p:spPr>
          <a:xfrm>
            <a:off x="8092868" y="2708699"/>
            <a:ext cx="830997" cy="830997"/>
          </a:xfrm>
          <a:prstGeom prst="ellipse">
            <a:avLst/>
          </a:prstGeom>
          <a:solidFill>
            <a:srgbClr val="FBBA0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29" name="Oval 35">
            <a:extLst>
              <a:ext uri="{FF2B5EF4-FFF2-40B4-BE49-F238E27FC236}">
                <a16:creationId xmlns:a16="http://schemas.microsoft.com/office/drawing/2014/main" id="{5DF3131C-EEA1-5446-B567-C9DA0A2A1AFF}"/>
              </a:ext>
            </a:extLst>
          </p:cNvPr>
          <p:cNvSpPr/>
          <p:nvPr userDrawn="1"/>
        </p:nvSpPr>
        <p:spPr>
          <a:xfrm>
            <a:off x="9442811" y="2708699"/>
            <a:ext cx="830997" cy="830997"/>
          </a:xfrm>
          <a:prstGeom prst="ellipse">
            <a:avLst/>
          </a:prstGeom>
          <a:solidFill>
            <a:srgbClr val="7DA0D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0" name="Oval 36">
            <a:extLst>
              <a:ext uri="{FF2B5EF4-FFF2-40B4-BE49-F238E27FC236}">
                <a16:creationId xmlns:a16="http://schemas.microsoft.com/office/drawing/2014/main" id="{6D03B317-B61D-2945-8C0A-A6EBD87ACD07}"/>
              </a:ext>
            </a:extLst>
          </p:cNvPr>
          <p:cNvSpPr/>
          <p:nvPr userDrawn="1"/>
        </p:nvSpPr>
        <p:spPr>
          <a:xfrm>
            <a:off x="10792754" y="2708699"/>
            <a:ext cx="830997" cy="830997"/>
          </a:xfrm>
          <a:prstGeom prst="ellipse">
            <a:avLst/>
          </a:prstGeom>
          <a:solidFill>
            <a:srgbClr val="47A0A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1" name="Oval 37">
            <a:extLst>
              <a:ext uri="{FF2B5EF4-FFF2-40B4-BE49-F238E27FC236}">
                <a16:creationId xmlns:a16="http://schemas.microsoft.com/office/drawing/2014/main" id="{9C0266F1-C0B7-624A-A873-5F2C8801E766}"/>
              </a:ext>
            </a:extLst>
          </p:cNvPr>
          <p:cNvSpPr/>
          <p:nvPr userDrawn="1"/>
        </p:nvSpPr>
        <p:spPr>
          <a:xfrm>
            <a:off x="5392982" y="3969609"/>
            <a:ext cx="830997" cy="830997"/>
          </a:xfrm>
          <a:prstGeom prst="ellipse">
            <a:avLst/>
          </a:prstGeom>
          <a:solidFill>
            <a:srgbClr val="EB8C3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2" name="Oval 38">
            <a:extLst>
              <a:ext uri="{FF2B5EF4-FFF2-40B4-BE49-F238E27FC236}">
                <a16:creationId xmlns:a16="http://schemas.microsoft.com/office/drawing/2014/main" id="{30C0C10E-388C-9843-8270-19D471BD3756}"/>
              </a:ext>
            </a:extLst>
          </p:cNvPr>
          <p:cNvSpPr/>
          <p:nvPr userDrawn="1"/>
        </p:nvSpPr>
        <p:spPr>
          <a:xfrm>
            <a:off x="6742925" y="3969609"/>
            <a:ext cx="830997" cy="830997"/>
          </a:xfrm>
          <a:prstGeom prst="ellipse">
            <a:avLst/>
          </a:prstGeom>
          <a:solidFill>
            <a:srgbClr val="96628C"/>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3" name="Oval 39">
            <a:extLst>
              <a:ext uri="{FF2B5EF4-FFF2-40B4-BE49-F238E27FC236}">
                <a16:creationId xmlns:a16="http://schemas.microsoft.com/office/drawing/2014/main" id="{87047EA3-79D2-8644-A568-E64AA1D7D370}"/>
              </a:ext>
            </a:extLst>
          </p:cNvPr>
          <p:cNvSpPr/>
          <p:nvPr userDrawn="1"/>
        </p:nvSpPr>
        <p:spPr>
          <a:xfrm>
            <a:off x="8092868" y="3969609"/>
            <a:ext cx="830997" cy="830997"/>
          </a:xfrm>
          <a:prstGeom prst="ellipse">
            <a:avLst/>
          </a:prstGeom>
          <a:solidFill>
            <a:srgbClr val="CD5A5A"/>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4" name="Oval 40">
            <a:extLst>
              <a:ext uri="{FF2B5EF4-FFF2-40B4-BE49-F238E27FC236}">
                <a16:creationId xmlns:a16="http://schemas.microsoft.com/office/drawing/2014/main" id="{7F5D1C6B-4E6B-0346-A5DC-C511DB14EFD6}"/>
              </a:ext>
            </a:extLst>
          </p:cNvPr>
          <p:cNvSpPr/>
          <p:nvPr userDrawn="1"/>
        </p:nvSpPr>
        <p:spPr>
          <a:xfrm>
            <a:off x="9442811" y="3969609"/>
            <a:ext cx="830997" cy="830997"/>
          </a:xfrm>
          <a:prstGeom prst="ellipse">
            <a:avLst/>
          </a:prstGeom>
          <a:solidFill>
            <a:srgbClr val="FFD74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5" name="Oval 41">
            <a:extLst>
              <a:ext uri="{FF2B5EF4-FFF2-40B4-BE49-F238E27FC236}">
                <a16:creationId xmlns:a16="http://schemas.microsoft.com/office/drawing/2014/main" id="{EB421DBA-35DE-2C4F-A89E-27F0998EF4E8}"/>
              </a:ext>
            </a:extLst>
          </p:cNvPr>
          <p:cNvSpPr/>
          <p:nvPr userDrawn="1"/>
        </p:nvSpPr>
        <p:spPr>
          <a:xfrm>
            <a:off x="10792754" y="3969609"/>
            <a:ext cx="830997" cy="830997"/>
          </a:xfrm>
          <a:prstGeom prst="ellipse">
            <a:avLst/>
          </a:prstGeom>
          <a:solidFill>
            <a:srgbClr val="CDDDF0"/>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6" name="Oval 42">
            <a:extLst>
              <a:ext uri="{FF2B5EF4-FFF2-40B4-BE49-F238E27FC236}">
                <a16:creationId xmlns:a16="http://schemas.microsoft.com/office/drawing/2014/main" id="{081BD842-A9A1-5B44-81ED-A97BA390032B}"/>
              </a:ext>
            </a:extLst>
          </p:cNvPr>
          <p:cNvSpPr/>
          <p:nvPr userDrawn="1"/>
        </p:nvSpPr>
        <p:spPr>
          <a:xfrm>
            <a:off x="5392982" y="5249769"/>
            <a:ext cx="830997" cy="830997"/>
          </a:xfrm>
          <a:prstGeom prst="ellipse">
            <a:avLst/>
          </a:prstGeom>
          <a:solidFill>
            <a:srgbClr val="D7EBB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7" name="Oval 43">
            <a:extLst>
              <a:ext uri="{FF2B5EF4-FFF2-40B4-BE49-F238E27FC236}">
                <a16:creationId xmlns:a16="http://schemas.microsoft.com/office/drawing/2014/main" id="{036EE7D2-A33A-434C-B272-C82E2CDD4D4D}"/>
              </a:ext>
            </a:extLst>
          </p:cNvPr>
          <p:cNvSpPr/>
          <p:nvPr userDrawn="1"/>
        </p:nvSpPr>
        <p:spPr>
          <a:xfrm>
            <a:off x="6742925" y="5249769"/>
            <a:ext cx="830997" cy="830997"/>
          </a:xfrm>
          <a:prstGeom prst="ellipse">
            <a:avLst/>
          </a:prstGeom>
          <a:solidFill>
            <a:srgbClr val="FFDC9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8" name="Oval 44">
            <a:extLst>
              <a:ext uri="{FF2B5EF4-FFF2-40B4-BE49-F238E27FC236}">
                <a16:creationId xmlns:a16="http://schemas.microsoft.com/office/drawing/2014/main" id="{7DD65DA4-F076-C242-813E-8C17DCABCCFB}"/>
              </a:ext>
            </a:extLst>
          </p:cNvPr>
          <p:cNvSpPr/>
          <p:nvPr userDrawn="1"/>
        </p:nvSpPr>
        <p:spPr>
          <a:xfrm>
            <a:off x="8092868" y="5249769"/>
            <a:ext cx="830997" cy="830997"/>
          </a:xfrm>
          <a:prstGeom prst="ellipse">
            <a:avLst/>
          </a:prstGeom>
          <a:solidFill>
            <a:srgbClr val="D7C3F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39" name="Oval 45">
            <a:extLst>
              <a:ext uri="{FF2B5EF4-FFF2-40B4-BE49-F238E27FC236}">
                <a16:creationId xmlns:a16="http://schemas.microsoft.com/office/drawing/2014/main" id="{8A44D99D-BF66-2848-B460-F59D8ECF5690}"/>
              </a:ext>
            </a:extLst>
          </p:cNvPr>
          <p:cNvSpPr/>
          <p:nvPr userDrawn="1"/>
        </p:nvSpPr>
        <p:spPr>
          <a:xfrm>
            <a:off x="9442811" y="5249769"/>
            <a:ext cx="830997" cy="830997"/>
          </a:xfrm>
          <a:prstGeom prst="ellipse">
            <a:avLst/>
          </a:prstGeom>
          <a:solidFill>
            <a:srgbClr val="F6C3C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0" name="Oval 46">
            <a:extLst>
              <a:ext uri="{FF2B5EF4-FFF2-40B4-BE49-F238E27FC236}">
                <a16:creationId xmlns:a16="http://schemas.microsoft.com/office/drawing/2014/main" id="{9B130CEB-3D74-B647-BA6B-32F7D70FD354}"/>
              </a:ext>
            </a:extLst>
          </p:cNvPr>
          <p:cNvSpPr/>
          <p:nvPr userDrawn="1"/>
        </p:nvSpPr>
        <p:spPr>
          <a:xfrm>
            <a:off x="10792754" y="5249769"/>
            <a:ext cx="830997" cy="830997"/>
          </a:xfrm>
          <a:prstGeom prst="ellipse">
            <a:avLst/>
          </a:prstGeom>
          <a:solidFill>
            <a:srgbClr val="FFF07D"/>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U"/>
          </a:p>
        </p:txBody>
      </p:sp>
      <p:sp>
        <p:nvSpPr>
          <p:cNvPr id="41" name="Текст 37">
            <a:extLst>
              <a:ext uri="{FF2B5EF4-FFF2-40B4-BE49-F238E27FC236}">
                <a16:creationId xmlns:a16="http://schemas.microsoft.com/office/drawing/2014/main" id="{800F6957-CEFF-924E-B258-5B51A5196DEB}"/>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a:latin typeface="HSE Sans" panose="02000000000000000000" pitchFamily="2" charset="0"/>
              </a:rPr>
              <a:t>Name of subdivisions in two or three lines </a:t>
            </a:r>
            <a:r>
              <a:rPr lang="en-GB" sz="1000">
                <a:latin typeface="HSE Sans" panose="02000000000000000000" pitchFamily="2" charset="0"/>
              </a:rPr>
              <a:t>(10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
        <p:nvSpPr>
          <p:cNvPr id="42" name="Текст 39">
            <a:extLst>
              <a:ext uri="{FF2B5EF4-FFF2-40B4-BE49-F238E27FC236}">
                <a16:creationId xmlns:a16="http://schemas.microsoft.com/office/drawing/2014/main" id="{8FD4982C-EBD6-6D4D-A16B-212CB048938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a:latin typeface="HSE Sans" panose="02000000000000000000" pitchFamily="2" charset="0"/>
              </a:rPr>
              <a:t>Name of presentation can be provided in two or three lines (10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
        <p:nvSpPr>
          <p:cNvPr id="43" name="Текст 39">
            <a:extLst>
              <a:ext uri="{FF2B5EF4-FFF2-40B4-BE49-F238E27FC236}">
                <a16:creationId xmlns:a16="http://schemas.microsoft.com/office/drawing/2014/main" id="{733D5CDE-163B-C148-A20F-A808E0652336}"/>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a:latin typeface="HSE Sans" panose="02000000000000000000" pitchFamily="2" charset="0"/>
              </a:rPr>
              <a:t>Name of presentation can be provided in two or three lines (10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Tree>
    <p:extLst>
      <p:ext uri="{BB962C8B-B14F-4D97-AF65-F5344CB8AC3E}">
        <p14:creationId xmlns:p14="http://schemas.microsoft.com/office/powerpoint/2010/main" val="3867054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чист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A7FA04E4-3213-8F41-B068-4DC28144142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938052A0-3DF0-DC47-B7E0-C20EF981C230}"/>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8C6147F0-3CA1-264C-B2B2-F88597196943}"/>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2CDF50E-4D58-AF4A-ABFD-140AF88B3681}"/>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2171D1-2A5B-7A4A-9760-17CCE51B980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3C71A0C3-CD3E-0748-98E5-6B2507CAB296}"/>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7">
            <a:extLst>
              <a:ext uri="{FF2B5EF4-FFF2-40B4-BE49-F238E27FC236}">
                <a16:creationId xmlns:a16="http://schemas.microsoft.com/office/drawing/2014/main" id="{C0A1CB46-D6D6-5E48-B4F7-CCED4525C46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a:latin typeface="HSE Sans" panose="02000000000000000000" pitchFamily="2" charset="0"/>
              </a:rPr>
              <a:t>Name of subdivisions in two or three lines </a:t>
            </a:r>
            <a:r>
              <a:rPr lang="en-GB" sz="1000">
                <a:latin typeface="HSE Sans" panose="02000000000000000000" pitchFamily="2" charset="0"/>
              </a:rPr>
              <a:t>(10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
        <p:nvSpPr>
          <p:cNvPr id="21" name="Текст 39">
            <a:extLst>
              <a:ext uri="{FF2B5EF4-FFF2-40B4-BE49-F238E27FC236}">
                <a16:creationId xmlns:a16="http://schemas.microsoft.com/office/drawing/2014/main" id="{25D35A19-1AA8-204A-BFCA-83B65D59CFF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a:latin typeface="HSE Sans" panose="02000000000000000000" pitchFamily="2" charset="0"/>
              </a:rPr>
              <a:t>Name of presentation can be provided in two or three lines (10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
        <p:nvSpPr>
          <p:cNvPr id="22" name="Текст 39">
            <a:extLst>
              <a:ext uri="{FF2B5EF4-FFF2-40B4-BE49-F238E27FC236}">
                <a16:creationId xmlns:a16="http://schemas.microsoft.com/office/drawing/2014/main" id="{3557077C-F503-0B4A-82A2-54D21547E589}"/>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a:latin typeface="HSE Sans" panose="02000000000000000000" pitchFamily="2" charset="0"/>
              </a:rPr>
              <a:t>Name of presentation can be provided in two or three lines (10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Tree>
    <p:extLst>
      <p:ext uri="{BB962C8B-B14F-4D97-AF65-F5344CB8AC3E}">
        <p14:creationId xmlns:p14="http://schemas.microsoft.com/office/powerpoint/2010/main" val="31952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чисты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9D694F-3582-1641-94D9-87F2A3453FC3}"/>
              </a:ext>
            </a:extLst>
          </p:cNvPr>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RU"/>
          </a:p>
        </p:txBody>
      </p:sp>
      <p:pic>
        <p:nvPicPr>
          <p:cNvPr id="4" name="Picture 3" descr="A blue circle with white text&#10;&#10;Description automatically generated with low confidence">
            <a:extLst>
              <a:ext uri="{FF2B5EF4-FFF2-40B4-BE49-F238E27FC236}">
                <a16:creationId xmlns:a16="http://schemas.microsoft.com/office/drawing/2014/main" id="{CFAE9005-17A7-5047-B315-642E9FB4F328}"/>
              </a:ext>
            </a:extLst>
          </p:cNvPr>
          <p:cNvPicPr>
            <a:picLocks noChangeAspect="1"/>
          </p:cNvPicPr>
          <p:nvPr userDrawn="1"/>
        </p:nvPicPr>
        <p:blipFill>
          <a:blip r:embed="rId3"/>
          <a:stretch>
            <a:fillRect/>
          </a:stretch>
        </p:blipFill>
        <p:spPr>
          <a:xfrm>
            <a:off x="5310809" y="2643809"/>
            <a:ext cx="1570383" cy="1570383"/>
          </a:xfrm>
          <a:prstGeom prst="rect">
            <a:avLst/>
          </a:prstGeom>
        </p:spPr>
      </p:pic>
    </p:spTree>
    <p:extLst>
      <p:ext uri="{BB962C8B-B14F-4D97-AF65-F5344CB8AC3E}">
        <p14:creationId xmlns:p14="http://schemas.microsoft.com/office/powerpoint/2010/main" val="1387064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Picture 4" descr="Icon&#10;&#10;Description automatically generated">
            <a:extLst>
              <a:ext uri="{FF2B5EF4-FFF2-40B4-BE49-F238E27FC236}">
                <a16:creationId xmlns:a16="http://schemas.microsoft.com/office/drawing/2014/main" id="{4A1436AC-5F96-2A4F-BFC7-B3442083EBE4}"/>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11" name="Straight Connector 19">
            <a:extLst>
              <a:ext uri="{FF2B5EF4-FFF2-40B4-BE49-F238E27FC236}">
                <a16:creationId xmlns:a16="http://schemas.microsoft.com/office/drawing/2014/main" id="{067DD2ED-246D-7D41-B51F-FED98BF873F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2" name="Straight Connector 21">
            <a:extLst>
              <a:ext uri="{FF2B5EF4-FFF2-40B4-BE49-F238E27FC236}">
                <a16:creationId xmlns:a16="http://schemas.microsoft.com/office/drawing/2014/main" id="{68E8C250-D449-A743-8975-B5BFB04D9744}"/>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3" name="Straight Connector 25">
            <a:extLst>
              <a:ext uri="{FF2B5EF4-FFF2-40B4-BE49-F238E27FC236}">
                <a16:creationId xmlns:a16="http://schemas.microsoft.com/office/drawing/2014/main" id="{DD1C71CA-B883-AF42-959D-BCA5690AAA4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D3A12E-0E10-C441-81D2-C3C1EB6A053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a:solidFill>
                <a:srgbClr val="102D69"/>
              </a:solidFill>
              <a:latin typeface="HSE Sans" panose="02000000000000000000" pitchFamily="2" charset="0"/>
            </a:endParaRPr>
          </a:p>
        </p:txBody>
      </p:sp>
      <p:cxnSp>
        <p:nvCxnSpPr>
          <p:cNvPr id="19" name="Straight Connector 59">
            <a:extLst>
              <a:ext uri="{FF2B5EF4-FFF2-40B4-BE49-F238E27FC236}">
                <a16:creationId xmlns:a16="http://schemas.microsoft.com/office/drawing/2014/main" id="{3447008E-4F3B-FC4E-B96D-3927FAE1ED1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4" name="Рисунок 23">
            <a:extLst>
              <a:ext uri="{FF2B5EF4-FFF2-40B4-BE49-F238E27FC236}">
                <a16:creationId xmlns:a16="http://schemas.microsoft.com/office/drawing/2014/main" id="{61115A7A-23E5-E442-9551-F72F1CDA57B9}"/>
              </a:ext>
            </a:extLst>
          </p:cNvPr>
          <p:cNvSpPr>
            <a:spLocks noGrp="1"/>
          </p:cNvSpPr>
          <p:nvPr>
            <p:ph type="pic" sz="quarter" idx="10" hasCustomPrompt="1"/>
          </p:nvPr>
        </p:nvSpPr>
        <p:spPr>
          <a:xfrm>
            <a:off x="6684653" y="1447790"/>
            <a:ext cx="4325167" cy="4325107"/>
          </a:xfrm>
          <a:prstGeom prst="rect">
            <a:avLst/>
          </a:prstGeom>
          <a:solidFill>
            <a:srgbClr val="D9D9D9"/>
          </a:solidFill>
        </p:spPr>
        <p:txBody>
          <a:bodyPr anchor="ctr">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2">
                    <a:lumMod val="10000"/>
                  </a:schemeClr>
                </a:solidFill>
              </a:defRPr>
            </a:lvl1pPr>
          </a:lstStyle>
          <a:p>
            <a:pPr algn="ctr"/>
            <a:r>
              <a:rPr lang="en-US" sz="2800">
                <a:solidFill>
                  <a:schemeClr val="tx1"/>
                </a:solidFill>
                <a:latin typeface="HSE Sans" panose="02000000000000000000" pitchFamily="2" charset="0"/>
              </a:rPr>
              <a:t>You can place an illustration or photograph here so that your slide doesn’t look empty</a:t>
            </a:r>
            <a:endParaRPr lang="en-RU" sz="2800">
              <a:solidFill>
                <a:schemeClr val="tx1"/>
              </a:solidFill>
              <a:latin typeface="HSE Sans" panose="02000000000000000000" pitchFamily="2" charset="0"/>
            </a:endParaRPr>
          </a:p>
        </p:txBody>
      </p:sp>
      <p:sp>
        <p:nvSpPr>
          <p:cNvPr id="32" name="Заголовок 31">
            <a:extLst>
              <a:ext uri="{FF2B5EF4-FFF2-40B4-BE49-F238E27FC236}">
                <a16:creationId xmlns:a16="http://schemas.microsoft.com/office/drawing/2014/main" id="{9ED7AA97-D972-DF4F-B662-A65F2A544CC5}"/>
              </a:ext>
            </a:extLst>
          </p:cNvPr>
          <p:cNvSpPr>
            <a:spLocks noGrp="1"/>
          </p:cNvSpPr>
          <p:nvPr>
            <p:ph type="title" hasCustomPrompt="1"/>
          </p:nvPr>
        </p:nvSpPr>
        <p:spPr>
          <a:xfrm>
            <a:off x="585898" y="1447790"/>
            <a:ext cx="524556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a:solidFill>
                  <a:srgbClr val="102D69"/>
                </a:solidFill>
                <a:latin typeface="HSE Sans" panose="02000000000000000000" pitchFamily="2" charset="0"/>
              </a:rPr>
              <a:t>Headline may have two or three lines (24 </a:t>
            </a:r>
            <a:r>
              <a:rPr lang="en-US" sz="2400" err="1">
                <a:solidFill>
                  <a:srgbClr val="102D69"/>
                </a:solidFill>
                <a:latin typeface="HSE Sans" panose="02000000000000000000" pitchFamily="2" charset="0"/>
              </a:rPr>
              <a:t>pt</a:t>
            </a:r>
            <a:r>
              <a:rPr lang="en-US" sz="2400">
                <a:solidFill>
                  <a:srgbClr val="102D69"/>
                </a:solidFill>
                <a:latin typeface="HSE Sans" panose="02000000000000000000" pitchFamily="2" charset="0"/>
              </a:rPr>
              <a:t>)</a:t>
            </a:r>
            <a:endParaRPr lang="ru-RU" sz="2400">
              <a:solidFill>
                <a:srgbClr val="102D69"/>
              </a:solidFill>
              <a:latin typeface="HSE Sans" panose="02000000000000000000" pitchFamily="2" charset="0"/>
            </a:endParaRPr>
          </a:p>
        </p:txBody>
      </p:sp>
      <p:sp>
        <p:nvSpPr>
          <p:cNvPr id="36" name="Текст 35">
            <a:extLst>
              <a:ext uri="{FF2B5EF4-FFF2-40B4-BE49-F238E27FC236}">
                <a16:creationId xmlns:a16="http://schemas.microsoft.com/office/drawing/2014/main" id="{69E35E54-2B19-7441-876F-1C6A84F4F156}"/>
              </a:ext>
            </a:extLst>
          </p:cNvPr>
          <p:cNvSpPr>
            <a:spLocks noGrp="1"/>
          </p:cNvSpPr>
          <p:nvPr>
            <p:ph type="body" sz="quarter" idx="12" hasCustomPrompt="1"/>
          </p:nvPr>
        </p:nvSpPr>
        <p:spPr>
          <a:xfrm>
            <a:off x="585897" y="2379663"/>
            <a:ext cx="5245561" cy="3393234"/>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a:latin typeface="HSE Sans" panose="02000000000000000000" pitchFamily="2" charset="0"/>
              </a:rPr>
              <a:t>Moderately sized bits of text can be presented in a single column, but they shouldn’t take up the whole screen. A text that is arranged in a long line might be too hard to read; always bear in mind the perspective of those who will be viewing your presentation. Try to limit each line to seven to 10 words. More than that might put your audience to sleep. </a:t>
            </a:r>
            <a:r>
              <a:rPr lang="en-US" sz="1300" i="1">
                <a:latin typeface="HSE Sans" panose="02000000000000000000" pitchFamily="2" charset="0"/>
              </a:rPr>
              <a:t>If you have space left and wish to make your slide more visual, you can include a small image nearby, which should illustrate or supplement your text.</a:t>
            </a:r>
            <a:endParaRPr lang="ru-RU" sz="1300" i="1">
              <a:latin typeface="HSE Sans" panose="02000000000000000000" pitchFamily="2" charset="0"/>
            </a:endParaRPr>
          </a:p>
        </p:txBody>
      </p:sp>
      <p:sp>
        <p:nvSpPr>
          <p:cNvPr id="38" name="Текст 37">
            <a:extLst>
              <a:ext uri="{FF2B5EF4-FFF2-40B4-BE49-F238E27FC236}">
                <a16:creationId xmlns:a16="http://schemas.microsoft.com/office/drawing/2014/main" id="{7FB4A275-856E-364D-8AA4-2071AADC6AAA}"/>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a:latin typeface="HSE Sans" panose="02000000000000000000" pitchFamily="2" charset="0"/>
              </a:rPr>
              <a:t>Name of subdivisions in two or three lines </a:t>
            </a:r>
            <a:r>
              <a:rPr lang="en-GB" sz="1000">
                <a:latin typeface="HSE Sans" panose="02000000000000000000" pitchFamily="2" charset="0"/>
              </a:rPr>
              <a:t>(10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
        <p:nvSpPr>
          <p:cNvPr id="40" name="Текст 39">
            <a:extLst>
              <a:ext uri="{FF2B5EF4-FFF2-40B4-BE49-F238E27FC236}">
                <a16:creationId xmlns:a16="http://schemas.microsoft.com/office/drawing/2014/main" id="{58FBA0EA-8BE0-A643-B258-4E5C34467172}"/>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a:latin typeface="HSE Sans" panose="02000000000000000000" pitchFamily="2" charset="0"/>
              </a:rPr>
              <a:t>Name of presentation can be provided in two or three lines (10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
        <p:nvSpPr>
          <p:cNvPr id="41" name="Текст 39">
            <a:extLst>
              <a:ext uri="{FF2B5EF4-FFF2-40B4-BE49-F238E27FC236}">
                <a16:creationId xmlns:a16="http://schemas.microsoft.com/office/drawing/2014/main" id="{0BEC062F-1BEB-DE4C-B7EE-C552C9D45F13}"/>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a:latin typeface="HSE Sans" panose="02000000000000000000" pitchFamily="2" charset="0"/>
              </a:rPr>
              <a:t>Name of presentation can be provided in two or three lines (10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Tree>
    <p:extLst>
      <p:ext uri="{BB962C8B-B14F-4D97-AF65-F5344CB8AC3E}">
        <p14:creationId xmlns:p14="http://schemas.microsoft.com/office/powerpoint/2010/main" val="1341287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FDC66DB8-29BC-5940-A721-40F10021456A}"/>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DE27C859-478F-3648-8A9D-2C85DBDCAC09}"/>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58EA1144-CFD8-1D47-B430-7014F576043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96EDC73C-5A3C-014E-8E52-04CAFCA9B20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E88681-53A8-3B45-B80A-372EDFB53883}"/>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EDA7D8BF-DF37-704F-B77F-7E40752ACE25}"/>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6" name="Заголовок 31">
            <a:extLst>
              <a:ext uri="{FF2B5EF4-FFF2-40B4-BE49-F238E27FC236}">
                <a16:creationId xmlns:a16="http://schemas.microsoft.com/office/drawing/2014/main" id="{76942483-EB13-0A4B-8060-DB65024C294E}"/>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a:solidFill>
                  <a:srgbClr val="102D69"/>
                </a:solidFill>
                <a:latin typeface="HSE Sans" panose="02000000000000000000" pitchFamily="2" charset="0"/>
              </a:rPr>
              <a:t>Headline may have two or three lines (24 </a:t>
            </a:r>
            <a:r>
              <a:rPr lang="en-US" sz="2400" err="1">
                <a:solidFill>
                  <a:srgbClr val="102D69"/>
                </a:solidFill>
                <a:latin typeface="HSE Sans" panose="02000000000000000000" pitchFamily="2" charset="0"/>
              </a:rPr>
              <a:t>pt</a:t>
            </a:r>
            <a:r>
              <a:rPr lang="en-US" sz="2400">
                <a:solidFill>
                  <a:srgbClr val="102D69"/>
                </a:solidFill>
                <a:latin typeface="HSE Sans" panose="02000000000000000000" pitchFamily="2" charset="0"/>
              </a:rPr>
              <a:t>)</a:t>
            </a:r>
            <a:endParaRPr lang="ru-RU" sz="2400">
              <a:solidFill>
                <a:srgbClr val="102D69"/>
              </a:solidFill>
              <a:latin typeface="HSE Sans" panose="02000000000000000000" pitchFamily="2" charset="0"/>
            </a:endParaRPr>
          </a:p>
        </p:txBody>
      </p:sp>
      <p:sp>
        <p:nvSpPr>
          <p:cNvPr id="17" name="Текст 35">
            <a:extLst>
              <a:ext uri="{FF2B5EF4-FFF2-40B4-BE49-F238E27FC236}">
                <a16:creationId xmlns:a16="http://schemas.microsoft.com/office/drawing/2014/main" id="{66FAD63B-F743-0F47-BBE3-D7731766705A}"/>
              </a:ext>
            </a:extLst>
          </p:cNvPr>
          <p:cNvSpPr>
            <a:spLocks noGrp="1"/>
          </p:cNvSpPr>
          <p:nvPr>
            <p:ph type="body" sz="quarter" idx="12" hasCustomPrompt="1"/>
          </p:nvPr>
        </p:nvSpPr>
        <p:spPr>
          <a:xfrm>
            <a:off x="585897" y="2379663"/>
            <a:ext cx="11057971" cy="3745092"/>
          </a:xfrm>
          <a:prstGeom prst="rect">
            <a:avLst/>
          </a:prstGeom>
        </p:spPr>
        <p:txBody>
          <a:bodyPr lIns="0" tIns="0" rIns="0" numCol="3" spcCol="252000">
            <a:noAutofit/>
          </a:bodyPr>
          <a:lst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200"/>
              </a:spcBef>
            </a:pPr>
            <a:r>
              <a:rPr lang="en-US" sz="130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a:t>
            </a:r>
          </a:p>
          <a:p>
            <a:pPr>
              <a:spcBef>
                <a:spcPts val="1200"/>
              </a:spcBef>
            </a:pPr>
            <a:r>
              <a:rPr lang="en-US" sz="1300">
                <a:latin typeface="HSE Sans" panose="02000000000000000000" pitchFamily="2" charset="0"/>
              </a:rPr>
              <a:t>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 If you have a lot of text, we recommend putting it into two or three columns, Texts placed in long lines are hard to read; always bear in mind the audience, who will be viewing your presentation. Try to limit each line to seven to nine words. More than that might put your audience to sleep.</a:t>
            </a:r>
            <a:endParaRPr lang="ru-RU" sz="1300">
              <a:latin typeface="HSE Sans" panose="02000000000000000000" pitchFamily="2" charset="0"/>
            </a:endParaRPr>
          </a:p>
        </p:txBody>
      </p:sp>
      <p:sp>
        <p:nvSpPr>
          <p:cNvPr id="21" name="Текст 37">
            <a:extLst>
              <a:ext uri="{FF2B5EF4-FFF2-40B4-BE49-F238E27FC236}">
                <a16:creationId xmlns:a16="http://schemas.microsoft.com/office/drawing/2014/main" id="{45421580-30B9-AE44-9576-3890C98F5E8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a:latin typeface="HSE Sans" panose="02000000000000000000" pitchFamily="2" charset="0"/>
              </a:rPr>
              <a:t>Name of subdivisions in two or three lines </a:t>
            </a:r>
            <a:r>
              <a:rPr lang="en-GB" sz="1000">
                <a:latin typeface="HSE Sans" panose="02000000000000000000" pitchFamily="2" charset="0"/>
              </a:rPr>
              <a:t>(10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
        <p:nvSpPr>
          <p:cNvPr id="22" name="Текст 39">
            <a:extLst>
              <a:ext uri="{FF2B5EF4-FFF2-40B4-BE49-F238E27FC236}">
                <a16:creationId xmlns:a16="http://schemas.microsoft.com/office/drawing/2014/main" id="{778A6943-08BD-8C4D-A524-728A4340014C}"/>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a:latin typeface="HSE Sans" panose="02000000000000000000" pitchFamily="2" charset="0"/>
              </a:rPr>
              <a:t>Name of presentation can be provided in two or three lines (10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
        <p:nvSpPr>
          <p:cNvPr id="23" name="Текст 39">
            <a:extLst>
              <a:ext uri="{FF2B5EF4-FFF2-40B4-BE49-F238E27FC236}">
                <a16:creationId xmlns:a16="http://schemas.microsoft.com/office/drawing/2014/main" id="{EB90A960-EE54-5742-BBB0-8536917AD4C0}"/>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a:latin typeface="HSE Sans" panose="02000000000000000000" pitchFamily="2" charset="0"/>
              </a:rPr>
              <a:t>Name of presentation can be provided in two or three lines (10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Tree>
    <p:extLst>
      <p:ext uri="{BB962C8B-B14F-4D97-AF65-F5344CB8AC3E}">
        <p14:creationId xmlns:p14="http://schemas.microsoft.com/office/powerpoint/2010/main" val="3527183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Текст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0E78CA68-7A0C-CF41-9AC6-A547FB9EC3B0}"/>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45DC512A-A23B-B24D-A1F6-6793976867CF}"/>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21F91649-DF0F-5F45-A43B-2CED9ACDD04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3137B760-1A50-1845-B7F2-1EF31C71C72B}"/>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5ECCF8F-5855-7943-B503-5573887A534D}"/>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FB81B23D-CDD8-E64C-9887-3540F7EE1C4B}"/>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Текст 35">
            <a:extLst>
              <a:ext uri="{FF2B5EF4-FFF2-40B4-BE49-F238E27FC236}">
                <a16:creationId xmlns:a16="http://schemas.microsoft.com/office/drawing/2014/main" id="{5163BE0A-A745-414A-AF21-D968BD69D2DA}"/>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pPr>
              <a:spcBef>
                <a:spcPts val="1300"/>
              </a:spcBef>
            </a:pPr>
            <a:r>
              <a:rPr lang="en-US" sz="1300">
                <a:latin typeface="HSE Sans" panose="02000000000000000000" pitchFamily="2" charset="0"/>
              </a:rPr>
              <a:t>Here I am, a regular text as seen on the right; you can take me anywhere in the same size (13 </a:t>
            </a:r>
            <a:r>
              <a:rPr lang="en-US" sz="1300" err="1">
                <a:latin typeface="HSE Sans" panose="02000000000000000000" pitchFamily="2" charset="0"/>
              </a:rPr>
              <a:t>pt</a:t>
            </a:r>
            <a:r>
              <a:rPr lang="en-US" sz="1300">
                <a:latin typeface="HSE Sans" panose="02000000000000000000" pitchFamily="2" charset="0"/>
              </a:rPr>
              <a:t>), so I am readable on both the screen and in print-outs of slides. Don’t increase my size if you don’t need to, since you have the full screen option at your fingertips. Here I am, a regular text as described on the right; you can take me anywhere in the same size (13 </a:t>
            </a:r>
            <a:r>
              <a:rPr lang="en-US" sz="1300" err="1">
                <a:latin typeface="HSE Sans" panose="02000000000000000000" pitchFamily="2" charset="0"/>
              </a:rPr>
              <a:t>pt</a:t>
            </a:r>
            <a:r>
              <a:rPr lang="en-US" sz="1300">
                <a:latin typeface="HSE Sans" panose="02000000000000000000" pitchFamily="2" charset="0"/>
              </a:rPr>
              <a:t>), so I am readable on both the screen and in print-outs of slides. Don’t increase my size if you don’t need to, since you have the full screen option at your fingertips.</a:t>
            </a:r>
            <a:endParaRPr lang="ru-RU" sz="1300">
              <a:latin typeface="HSE Sans" panose="02000000000000000000" pitchFamily="2" charset="0"/>
            </a:endParaRPr>
          </a:p>
        </p:txBody>
      </p:sp>
      <p:sp>
        <p:nvSpPr>
          <p:cNvPr id="20" name="Текст 35">
            <a:extLst>
              <a:ext uri="{FF2B5EF4-FFF2-40B4-BE49-F238E27FC236}">
                <a16:creationId xmlns:a16="http://schemas.microsoft.com/office/drawing/2014/main" id="{B3D47CF6-5FC1-2346-8894-A7CC39063DE3}"/>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a:latin typeface="HSE Sans" panose="02000000000000000000" pitchFamily="2" charset="0"/>
              </a:rPr>
              <a:t>Notes, other clarifications or additional information should be presented in a smaller size (10 </a:t>
            </a:r>
            <a:r>
              <a:rPr lang="en-US" sz="1000" err="1">
                <a:latin typeface="HSE Sans" panose="02000000000000000000" pitchFamily="2" charset="0"/>
              </a:rPr>
              <a:t>pt</a:t>
            </a:r>
            <a:r>
              <a:rPr lang="en-US" sz="1000">
                <a:latin typeface="HSE Sans" panose="02000000000000000000" pitchFamily="2" charset="0"/>
              </a:rPr>
              <a:t>)</a:t>
            </a:r>
            <a:endParaRPr lang="ru-RU" sz="1000">
              <a:latin typeface="HSE Sans" panose="02000000000000000000" pitchFamily="2" charset="0"/>
            </a:endParaRPr>
          </a:p>
        </p:txBody>
      </p:sp>
      <p:sp>
        <p:nvSpPr>
          <p:cNvPr id="23" name="Текст 22">
            <a:extLst>
              <a:ext uri="{FF2B5EF4-FFF2-40B4-BE49-F238E27FC236}">
                <a16:creationId xmlns:a16="http://schemas.microsoft.com/office/drawing/2014/main" id="{CD14B8F3-89C2-9F45-809E-D1EAF85AC566}"/>
              </a:ext>
            </a:extLst>
          </p:cNvPr>
          <p:cNvSpPr>
            <a:spLocks noGrp="1"/>
          </p:cNvSpPr>
          <p:nvPr>
            <p:ph type="body" sz="quarter" idx="18" hasCustomPrompt="1"/>
          </p:nvPr>
        </p:nvSpPr>
        <p:spPr>
          <a:xfrm>
            <a:off x="6259892" y="2379663"/>
            <a:ext cx="5383968" cy="3451794"/>
          </a:xfrm>
          <a:prstGeom prst="rect">
            <a:avLst/>
          </a:prstGeo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rgbClr val="0E2D69"/>
                </a:solidFill>
                <a:latin typeface="HSE Sans" panose="02000000000000000000" pitchFamily="2" charset="0"/>
              </a:defRPr>
            </a:lvl1pPr>
          </a:lstStyle>
          <a:p>
            <a:r>
              <a:rPr lang="en-US" sz="3200">
                <a:solidFill>
                  <a:srgbClr val="102D69"/>
                </a:solidFill>
                <a:latin typeface="HSE Sans" panose="02000000000000000000" pitchFamily="2" charset="0"/>
              </a:rPr>
              <a:t>Short phrase with important information can have a larger font size than normal, but we don’t recommend doing this often.</a:t>
            </a:r>
            <a:endParaRPr lang="ru-RU" sz="3200">
              <a:solidFill>
                <a:srgbClr val="102D69"/>
              </a:solidFill>
              <a:latin typeface="HSE Sans" panose="02000000000000000000" pitchFamily="2" charset="0"/>
            </a:endParaRPr>
          </a:p>
        </p:txBody>
      </p:sp>
      <p:sp>
        <p:nvSpPr>
          <p:cNvPr id="25" name="Заголовок 31">
            <a:extLst>
              <a:ext uri="{FF2B5EF4-FFF2-40B4-BE49-F238E27FC236}">
                <a16:creationId xmlns:a16="http://schemas.microsoft.com/office/drawing/2014/main" id="{B32DC3D4-97A5-3E4F-A29B-422D5E3129B7}"/>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a:solidFill>
                  <a:srgbClr val="102D69"/>
                </a:solidFill>
                <a:latin typeface="HSE Sans" panose="02000000000000000000" pitchFamily="2" charset="0"/>
              </a:rPr>
              <a:t>Headline may have two or three lines (24 </a:t>
            </a:r>
            <a:r>
              <a:rPr lang="en-US" sz="2400" err="1">
                <a:solidFill>
                  <a:srgbClr val="102D69"/>
                </a:solidFill>
                <a:latin typeface="HSE Sans" panose="02000000000000000000" pitchFamily="2" charset="0"/>
              </a:rPr>
              <a:t>pt</a:t>
            </a:r>
            <a:r>
              <a:rPr lang="en-US" sz="2400">
                <a:solidFill>
                  <a:srgbClr val="102D69"/>
                </a:solidFill>
                <a:latin typeface="HSE Sans" panose="02000000000000000000" pitchFamily="2" charset="0"/>
              </a:rPr>
              <a:t>)</a:t>
            </a:r>
            <a:endParaRPr lang="ru-RU" sz="2400">
              <a:solidFill>
                <a:srgbClr val="102D69"/>
              </a:solidFill>
              <a:latin typeface="HSE Sans" panose="02000000000000000000" pitchFamily="2" charset="0"/>
            </a:endParaRPr>
          </a:p>
        </p:txBody>
      </p:sp>
      <p:sp>
        <p:nvSpPr>
          <p:cNvPr id="15" name="Текст 37">
            <a:extLst>
              <a:ext uri="{FF2B5EF4-FFF2-40B4-BE49-F238E27FC236}">
                <a16:creationId xmlns:a16="http://schemas.microsoft.com/office/drawing/2014/main" id="{87E14987-3496-B241-A4C9-88FACDD837F5}"/>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a:latin typeface="HSE Sans" panose="02000000000000000000" pitchFamily="2" charset="0"/>
              </a:rPr>
              <a:t>Name of subdivisions in two or three lines </a:t>
            </a:r>
            <a:r>
              <a:rPr lang="en-GB" sz="1000">
                <a:latin typeface="HSE Sans" panose="02000000000000000000" pitchFamily="2" charset="0"/>
              </a:rPr>
              <a:t>(10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
        <p:nvSpPr>
          <p:cNvPr id="16" name="Текст 39">
            <a:extLst>
              <a:ext uri="{FF2B5EF4-FFF2-40B4-BE49-F238E27FC236}">
                <a16:creationId xmlns:a16="http://schemas.microsoft.com/office/drawing/2014/main" id="{3DAEB9AB-245D-774E-9656-B80FCC7A20BB}"/>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a:latin typeface="HSE Sans" panose="02000000000000000000" pitchFamily="2" charset="0"/>
              </a:rPr>
              <a:t>Name of presentation can be provided in two or three lines (10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
        <p:nvSpPr>
          <p:cNvPr id="18" name="Текст 39">
            <a:extLst>
              <a:ext uri="{FF2B5EF4-FFF2-40B4-BE49-F238E27FC236}">
                <a16:creationId xmlns:a16="http://schemas.microsoft.com/office/drawing/2014/main" id="{98145217-7421-9C4F-9483-5AEA3D2895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a:latin typeface="HSE Sans" panose="02000000000000000000" pitchFamily="2" charset="0"/>
              </a:rPr>
              <a:t>Name of presentation can be provided in two or three lines (10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Tree>
    <p:extLst>
      <p:ext uri="{BB962C8B-B14F-4D97-AF65-F5344CB8AC3E}">
        <p14:creationId xmlns:p14="http://schemas.microsoft.com/office/powerpoint/2010/main" val="66379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График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4" descr="Icon&#10;&#10;Description automatically generated">
            <a:extLst>
              <a:ext uri="{FF2B5EF4-FFF2-40B4-BE49-F238E27FC236}">
                <a16:creationId xmlns:a16="http://schemas.microsoft.com/office/drawing/2014/main" id="{9E89D752-CAC6-0943-9A3D-4C52DBF50CE2}"/>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8" name="Straight Connector 19">
            <a:extLst>
              <a:ext uri="{FF2B5EF4-FFF2-40B4-BE49-F238E27FC236}">
                <a16:creationId xmlns:a16="http://schemas.microsoft.com/office/drawing/2014/main" id="{64D89E64-93BB-044D-B3D4-8F2679C5CA4C}"/>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1">
            <a:extLst>
              <a:ext uri="{FF2B5EF4-FFF2-40B4-BE49-F238E27FC236}">
                <a16:creationId xmlns:a16="http://schemas.microsoft.com/office/drawing/2014/main" id="{D0C3B169-866D-C645-AF76-00F8C2A97E9B}"/>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5">
            <a:extLst>
              <a:ext uri="{FF2B5EF4-FFF2-40B4-BE49-F238E27FC236}">
                <a16:creationId xmlns:a16="http://schemas.microsoft.com/office/drawing/2014/main" id="{FDDF48AB-D8AE-0E42-A544-8EA5B8744778}"/>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6DF89EC-1E7C-3B40-85F4-6D19A7D29AC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a:solidFill>
                <a:srgbClr val="102D69"/>
              </a:solidFill>
              <a:latin typeface="HSE Sans" panose="02000000000000000000" pitchFamily="2" charset="0"/>
            </a:endParaRPr>
          </a:p>
        </p:txBody>
      </p:sp>
      <p:cxnSp>
        <p:nvCxnSpPr>
          <p:cNvPr id="12" name="Straight Connector 59">
            <a:extLst>
              <a:ext uri="{FF2B5EF4-FFF2-40B4-BE49-F238E27FC236}">
                <a16:creationId xmlns:a16="http://schemas.microsoft.com/office/drawing/2014/main" id="{019D6862-BD52-734D-9E19-38C147CA2D2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B3F16318-C9C3-B948-A508-4BC53D0B7716}"/>
              </a:ext>
            </a:extLst>
          </p:cNvPr>
          <p:cNvSpPr>
            <a:spLocks noGrp="1"/>
          </p:cNvSpPr>
          <p:nvPr>
            <p:ph type="title" hasCustomPrompt="1"/>
          </p:nvPr>
        </p:nvSpPr>
        <p:spPr>
          <a:xfrm>
            <a:off x="585899" y="1447790"/>
            <a:ext cx="4322530"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a:solidFill>
                  <a:srgbClr val="102D69"/>
                </a:solidFill>
                <a:latin typeface="HSE Sans" panose="02000000000000000000" pitchFamily="2" charset="0"/>
              </a:rPr>
              <a:t>Headline may have two or three lines (24 </a:t>
            </a:r>
            <a:r>
              <a:rPr lang="en-US" sz="2400" err="1">
                <a:solidFill>
                  <a:srgbClr val="102D69"/>
                </a:solidFill>
                <a:latin typeface="HSE Sans" panose="02000000000000000000" pitchFamily="2" charset="0"/>
              </a:rPr>
              <a:t>pt</a:t>
            </a:r>
            <a:r>
              <a:rPr lang="en-US" sz="2400">
                <a:solidFill>
                  <a:srgbClr val="102D69"/>
                </a:solidFill>
                <a:latin typeface="HSE Sans" panose="02000000000000000000" pitchFamily="2" charset="0"/>
              </a:rPr>
              <a:t>)</a:t>
            </a:r>
            <a:endParaRPr lang="ru-RU" sz="2400">
              <a:solidFill>
                <a:srgbClr val="102D69"/>
              </a:solidFill>
              <a:latin typeface="HSE Sans" panose="02000000000000000000" pitchFamily="2" charset="0"/>
            </a:endParaRPr>
          </a:p>
        </p:txBody>
      </p:sp>
      <p:sp>
        <p:nvSpPr>
          <p:cNvPr id="18" name="Текст 35">
            <a:extLst>
              <a:ext uri="{FF2B5EF4-FFF2-40B4-BE49-F238E27FC236}">
                <a16:creationId xmlns:a16="http://schemas.microsoft.com/office/drawing/2014/main" id="{23B3E5FB-BBCE-4149-AD9A-8CAB06CC9FCF}"/>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a:latin typeface="HSE Sans" panose="02000000000000000000" pitchFamily="2" charset="0"/>
              </a:rPr>
              <a:t>Lorem ipsum </a:t>
            </a:r>
            <a:r>
              <a:rPr lang="en-GB" sz="1300" err="1">
                <a:latin typeface="HSE Sans" panose="02000000000000000000" pitchFamily="2" charset="0"/>
              </a:rPr>
              <a:t>dolor</a:t>
            </a:r>
            <a:r>
              <a:rPr lang="en-GB" sz="1300">
                <a:latin typeface="HSE Sans" panose="02000000000000000000" pitchFamily="2" charset="0"/>
              </a:rPr>
              <a:t> sit </a:t>
            </a:r>
            <a:r>
              <a:rPr lang="en-GB" sz="1300" err="1">
                <a:latin typeface="HSE Sans" panose="02000000000000000000" pitchFamily="2" charset="0"/>
              </a:rPr>
              <a:t>amet</a:t>
            </a:r>
            <a:r>
              <a:rPr lang="en-GB" sz="1300">
                <a:latin typeface="HSE Sans" panose="02000000000000000000" pitchFamily="2" charset="0"/>
              </a:rPr>
              <a:t>, </a:t>
            </a:r>
            <a:r>
              <a:rPr lang="en-GB" sz="1300" err="1">
                <a:latin typeface="HSE Sans" panose="02000000000000000000" pitchFamily="2" charset="0"/>
              </a:rPr>
              <a:t>consectetur</a:t>
            </a:r>
            <a:r>
              <a:rPr lang="en-GB" sz="1300">
                <a:latin typeface="HSE Sans" panose="02000000000000000000" pitchFamily="2" charset="0"/>
              </a:rPr>
              <a:t> </a:t>
            </a:r>
            <a:r>
              <a:rPr lang="en-GB" sz="1300" err="1">
                <a:latin typeface="HSE Sans" panose="02000000000000000000" pitchFamily="2" charset="0"/>
              </a:rPr>
              <a:t>adipiscing</a:t>
            </a:r>
            <a:r>
              <a:rPr lang="en-GB" sz="1300">
                <a:latin typeface="HSE Sans" panose="02000000000000000000" pitchFamily="2" charset="0"/>
              </a:rPr>
              <a:t> </a:t>
            </a:r>
            <a:r>
              <a:rPr lang="en-GB" sz="1300" err="1">
                <a:latin typeface="HSE Sans" panose="02000000000000000000" pitchFamily="2" charset="0"/>
              </a:rPr>
              <a:t>elit</a:t>
            </a:r>
            <a:r>
              <a:rPr lang="en-GB" sz="1300">
                <a:latin typeface="HSE Sans" panose="02000000000000000000" pitchFamily="2" charset="0"/>
              </a:rPr>
              <a:t>, </a:t>
            </a:r>
            <a:r>
              <a:rPr lang="en-GB" sz="1300" err="1">
                <a:latin typeface="HSE Sans" panose="02000000000000000000" pitchFamily="2" charset="0"/>
              </a:rPr>
              <a:t>sed</a:t>
            </a:r>
            <a:r>
              <a:rPr lang="en-GB" sz="1300">
                <a:latin typeface="HSE Sans" panose="02000000000000000000" pitchFamily="2" charset="0"/>
              </a:rPr>
              <a:t> do </a:t>
            </a:r>
            <a:r>
              <a:rPr lang="en-GB" sz="1300" err="1">
                <a:latin typeface="HSE Sans" panose="02000000000000000000" pitchFamily="2" charset="0"/>
              </a:rPr>
              <a:t>eiusmod</a:t>
            </a:r>
            <a:r>
              <a:rPr lang="en-GB" sz="1300">
                <a:latin typeface="HSE Sans" panose="02000000000000000000" pitchFamily="2" charset="0"/>
              </a:rPr>
              <a:t> </a:t>
            </a:r>
            <a:r>
              <a:rPr lang="en-GB" sz="1300" err="1">
                <a:latin typeface="HSE Sans" panose="02000000000000000000" pitchFamily="2" charset="0"/>
              </a:rPr>
              <a:t>tempor</a:t>
            </a:r>
            <a:r>
              <a:rPr lang="en-GB" sz="1300">
                <a:latin typeface="HSE Sans" panose="02000000000000000000" pitchFamily="2" charset="0"/>
              </a:rPr>
              <a:t> </a:t>
            </a:r>
            <a:r>
              <a:rPr lang="en-GB" sz="1300" err="1">
                <a:latin typeface="HSE Sans" panose="02000000000000000000" pitchFamily="2" charset="0"/>
              </a:rPr>
              <a:t>incididunt</a:t>
            </a:r>
            <a:r>
              <a:rPr lang="en-GB" sz="1300">
                <a:latin typeface="HSE Sans" panose="02000000000000000000" pitchFamily="2" charset="0"/>
              </a:rPr>
              <a:t> </a:t>
            </a:r>
            <a:r>
              <a:rPr lang="en-GB" sz="1300" err="1">
                <a:latin typeface="HSE Sans" panose="02000000000000000000" pitchFamily="2" charset="0"/>
              </a:rPr>
              <a:t>ut</a:t>
            </a:r>
            <a:r>
              <a:rPr lang="en-GB" sz="1300">
                <a:latin typeface="HSE Sans" panose="02000000000000000000" pitchFamily="2" charset="0"/>
              </a:rPr>
              <a:t> </a:t>
            </a:r>
            <a:r>
              <a:rPr lang="en-GB" sz="1300" err="1">
                <a:latin typeface="HSE Sans" panose="02000000000000000000" pitchFamily="2" charset="0"/>
              </a:rPr>
              <a:t>labore</a:t>
            </a:r>
            <a:r>
              <a:rPr lang="en-GB" sz="1300">
                <a:latin typeface="HSE Sans" panose="02000000000000000000" pitchFamily="2" charset="0"/>
              </a:rPr>
              <a:t> et dolore magna </a:t>
            </a:r>
            <a:r>
              <a:rPr lang="en-GB" sz="1300" err="1">
                <a:latin typeface="HSE Sans" panose="02000000000000000000" pitchFamily="2" charset="0"/>
              </a:rPr>
              <a:t>aliqua</a:t>
            </a:r>
            <a:r>
              <a:rPr lang="en-GB" sz="1300">
                <a:latin typeface="HSE Sans" panose="02000000000000000000" pitchFamily="2" charset="0"/>
              </a:rPr>
              <a:t>. Ut </a:t>
            </a:r>
            <a:r>
              <a:rPr lang="en-GB" sz="1300" err="1">
                <a:latin typeface="HSE Sans" panose="02000000000000000000" pitchFamily="2" charset="0"/>
              </a:rPr>
              <a:t>enim</a:t>
            </a:r>
            <a:r>
              <a:rPr lang="en-GB" sz="1300">
                <a:latin typeface="HSE Sans" panose="02000000000000000000" pitchFamily="2" charset="0"/>
              </a:rPr>
              <a:t> ad minim </a:t>
            </a:r>
            <a:r>
              <a:rPr lang="en-GB" sz="1300" err="1">
                <a:latin typeface="HSE Sans" panose="02000000000000000000" pitchFamily="2" charset="0"/>
              </a:rPr>
              <a:t>veniam</a:t>
            </a:r>
            <a:r>
              <a:rPr lang="en-GB" sz="1300">
                <a:latin typeface="HSE Sans" panose="02000000000000000000" pitchFamily="2" charset="0"/>
              </a:rPr>
              <a:t>, </a:t>
            </a:r>
            <a:r>
              <a:rPr lang="en-GB" sz="1300" err="1">
                <a:latin typeface="HSE Sans" panose="02000000000000000000" pitchFamily="2" charset="0"/>
              </a:rPr>
              <a:t>quis</a:t>
            </a:r>
            <a:r>
              <a:rPr lang="en-GB" sz="1300">
                <a:latin typeface="HSE Sans" panose="02000000000000000000" pitchFamily="2" charset="0"/>
              </a:rPr>
              <a:t> </a:t>
            </a:r>
            <a:r>
              <a:rPr lang="en-GB" sz="1300" err="1">
                <a:latin typeface="HSE Sans" panose="02000000000000000000" pitchFamily="2" charset="0"/>
              </a:rPr>
              <a:t>nostrud</a:t>
            </a:r>
            <a:r>
              <a:rPr lang="en-GB" sz="1300">
                <a:latin typeface="HSE Sans" panose="02000000000000000000" pitchFamily="2" charset="0"/>
              </a:rPr>
              <a:t> exercitation </a:t>
            </a:r>
            <a:r>
              <a:rPr lang="en-GB" sz="1300" err="1">
                <a:latin typeface="HSE Sans" panose="02000000000000000000" pitchFamily="2" charset="0"/>
              </a:rPr>
              <a:t>ullamco</a:t>
            </a:r>
            <a:r>
              <a:rPr lang="en-GB" sz="1300">
                <a:latin typeface="HSE Sans" panose="02000000000000000000" pitchFamily="2" charset="0"/>
              </a:rPr>
              <a:t> </a:t>
            </a:r>
            <a:r>
              <a:rPr lang="en-GB" sz="1300" err="1">
                <a:latin typeface="HSE Sans" panose="02000000000000000000" pitchFamily="2" charset="0"/>
              </a:rPr>
              <a:t>laboris</a:t>
            </a:r>
            <a:r>
              <a:rPr lang="en-GB" sz="1300">
                <a:latin typeface="HSE Sans" panose="02000000000000000000" pitchFamily="2" charset="0"/>
              </a:rPr>
              <a:t> nisi </a:t>
            </a:r>
            <a:r>
              <a:rPr lang="en-GB" sz="1300" err="1">
                <a:latin typeface="HSE Sans" panose="02000000000000000000" pitchFamily="2" charset="0"/>
              </a:rPr>
              <a:t>ut</a:t>
            </a:r>
            <a:r>
              <a:rPr lang="en-GB" sz="1300">
                <a:latin typeface="HSE Sans" panose="02000000000000000000" pitchFamily="2" charset="0"/>
              </a:rPr>
              <a:t> </a:t>
            </a:r>
            <a:r>
              <a:rPr lang="en-GB" sz="1300" err="1">
                <a:latin typeface="HSE Sans" panose="02000000000000000000" pitchFamily="2" charset="0"/>
              </a:rPr>
              <a:t>aliquip</a:t>
            </a:r>
            <a:r>
              <a:rPr lang="en-GB" sz="1300">
                <a:latin typeface="HSE Sans" panose="02000000000000000000" pitchFamily="2" charset="0"/>
              </a:rPr>
              <a:t> ex </a:t>
            </a:r>
            <a:r>
              <a:rPr lang="en-GB" sz="1300" err="1">
                <a:latin typeface="HSE Sans" panose="02000000000000000000" pitchFamily="2" charset="0"/>
              </a:rPr>
              <a:t>ea</a:t>
            </a:r>
            <a:r>
              <a:rPr lang="en-GB" sz="1300">
                <a:latin typeface="HSE Sans" panose="02000000000000000000" pitchFamily="2" charset="0"/>
              </a:rPr>
              <a:t> </a:t>
            </a:r>
            <a:r>
              <a:rPr lang="en-GB" sz="1300" err="1">
                <a:latin typeface="HSE Sans" panose="02000000000000000000" pitchFamily="2" charset="0"/>
              </a:rPr>
              <a:t>commodo</a:t>
            </a:r>
            <a:r>
              <a:rPr lang="en-GB" sz="1300">
                <a:latin typeface="HSE Sans" panose="02000000000000000000" pitchFamily="2" charset="0"/>
              </a:rPr>
              <a:t> </a:t>
            </a:r>
            <a:r>
              <a:rPr lang="en-GB" sz="1300" err="1">
                <a:latin typeface="HSE Sans" panose="02000000000000000000" pitchFamily="2" charset="0"/>
              </a:rPr>
              <a:t>consequat</a:t>
            </a:r>
            <a:r>
              <a:rPr lang="en-GB" sz="1300">
                <a:latin typeface="HSE Sans" panose="02000000000000000000" pitchFamily="2" charset="0"/>
              </a:rPr>
              <a:t>. Duis </a:t>
            </a:r>
            <a:r>
              <a:rPr lang="en-GB" sz="1300" err="1">
                <a:latin typeface="HSE Sans" panose="02000000000000000000" pitchFamily="2" charset="0"/>
              </a:rPr>
              <a:t>aute</a:t>
            </a:r>
            <a:r>
              <a:rPr lang="en-GB" sz="1300">
                <a:latin typeface="HSE Sans" panose="02000000000000000000" pitchFamily="2" charset="0"/>
              </a:rPr>
              <a:t> </a:t>
            </a:r>
            <a:r>
              <a:rPr lang="en-GB" sz="1300" err="1">
                <a:latin typeface="HSE Sans" panose="02000000000000000000" pitchFamily="2" charset="0"/>
              </a:rPr>
              <a:t>irure</a:t>
            </a:r>
            <a:r>
              <a:rPr lang="en-GB" sz="1300">
                <a:latin typeface="HSE Sans" panose="02000000000000000000" pitchFamily="2" charset="0"/>
              </a:rPr>
              <a:t> </a:t>
            </a:r>
            <a:r>
              <a:rPr lang="en-GB" sz="1300" err="1">
                <a:latin typeface="HSE Sans" panose="02000000000000000000" pitchFamily="2" charset="0"/>
              </a:rPr>
              <a:t>dolor</a:t>
            </a:r>
            <a:r>
              <a:rPr lang="en-GB" sz="1300">
                <a:latin typeface="HSE Sans" panose="02000000000000000000" pitchFamily="2" charset="0"/>
              </a:rPr>
              <a:t> in </a:t>
            </a:r>
            <a:r>
              <a:rPr lang="en-GB" sz="1300" err="1">
                <a:latin typeface="HSE Sans" panose="02000000000000000000" pitchFamily="2" charset="0"/>
              </a:rPr>
              <a:t>reprehenderit</a:t>
            </a:r>
            <a:r>
              <a:rPr lang="en-GB" sz="1300">
                <a:latin typeface="HSE Sans" panose="02000000000000000000" pitchFamily="2" charset="0"/>
              </a:rPr>
              <a:t> in </a:t>
            </a:r>
            <a:r>
              <a:rPr lang="en-GB" sz="1300" err="1">
                <a:latin typeface="HSE Sans" panose="02000000000000000000" pitchFamily="2" charset="0"/>
              </a:rPr>
              <a:t>voluptate</a:t>
            </a:r>
            <a:r>
              <a:rPr lang="en-GB" sz="1300">
                <a:latin typeface="HSE Sans" panose="02000000000000000000" pitchFamily="2" charset="0"/>
              </a:rPr>
              <a:t> </a:t>
            </a:r>
            <a:r>
              <a:rPr lang="en-GB" sz="1300" err="1">
                <a:latin typeface="HSE Sans" panose="02000000000000000000" pitchFamily="2" charset="0"/>
              </a:rPr>
              <a:t>velit</a:t>
            </a:r>
            <a:r>
              <a:rPr lang="en-GB" sz="1300">
                <a:latin typeface="HSE Sans" panose="02000000000000000000" pitchFamily="2" charset="0"/>
              </a:rPr>
              <a:t> </a:t>
            </a:r>
            <a:r>
              <a:rPr lang="en-GB" sz="1300" err="1">
                <a:latin typeface="HSE Sans" panose="02000000000000000000" pitchFamily="2" charset="0"/>
              </a:rPr>
              <a:t>esse</a:t>
            </a:r>
            <a:r>
              <a:rPr lang="en-GB" sz="1300">
                <a:latin typeface="HSE Sans" panose="02000000000000000000" pitchFamily="2" charset="0"/>
              </a:rPr>
              <a:t> </a:t>
            </a:r>
            <a:r>
              <a:rPr lang="en-GB" sz="1300" err="1">
                <a:latin typeface="HSE Sans" panose="02000000000000000000" pitchFamily="2" charset="0"/>
              </a:rPr>
              <a:t>cillum</a:t>
            </a:r>
            <a:r>
              <a:rPr lang="en-GB" sz="1300">
                <a:latin typeface="HSE Sans" panose="02000000000000000000" pitchFamily="2" charset="0"/>
              </a:rPr>
              <a:t> dolore </a:t>
            </a:r>
            <a:r>
              <a:rPr lang="en-GB" sz="1300" err="1">
                <a:latin typeface="HSE Sans" panose="02000000000000000000" pitchFamily="2" charset="0"/>
              </a:rPr>
              <a:t>eu</a:t>
            </a:r>
            <a:r>
              <a:rPr lang="en-GB" sz="1300">
                <a:latin typeface="HSE Sans" panose="02000000000000000000" pitchFamily="2" charset="0"/>
              </a:rPr>
              <a:t> </a:t>
            </a:r>
            <a:r>
              <a:rPr lang="en-GB" sz="1300" err="1">
                <a:latin typeface="HSE Sans" panose="02000000000000000000" pitchFamily="2" charset="0"/>
              </a:rPr>
              <a:t>fugiat</a:t>
            </a:r>
            <a:r>
              <a:rPr lang="en-GB" sz="1300">
                <a:latin typeface="HSE Sans" panose="02000000000000000000" pitchFamily="2" charset="0"/>
              </a:rPr>
              <a:t> </a:t>
            </a:r>
            <a:r>
              <a:rPr lang="en-GB" sz="1300" err="1">
                <a:latin typeface="HSE Sans" panose="02000000000000000000" pitchFamily="2" charset="0"/>
              </a:rPr>
              <a:t>nulla</a:t>
            </a:r>
            <a:r>
              <a:rPr lang="en-GB" sz="1300">
                <a:latin typeface="HSE Sans" panose="02000000000000000000" pitchFamily="2" charset="0"/>
              </a:rPr>
              <a:t> </a:t>
            </a:r>
            <a:r>
              <a:rPr lang="en-GB" sz="1300" err="1">
                <a:latin typeface="HSE Sans" panose="02000000000000000000" pitchFamily="2" charset="0"/>
              </a:rPr>
              <a:t>pariatur</a:t>
            </a:r>
            <a:r>
              <a:rPr lang="en-GB" sz="1300">
                <a:latin typeface="HSE Sans" panose="02000000000000000000" pitchFamily="2" charset="0"/>
              </a:rPr>
              <a:t>. </a:t>
            </a:r>
            <a:r>
              <a:rPr lang="en-GB" sz="1300" err="1">
                <a:latin typeface="HSE Sans" panose="02000000000000000000" pitchFamily="2" charset="0"/>
              </a:rPr>
              <a:t>Excepteur</a:t>
            </a:r>
            <a:r>
              <a:rPr lang="en-GB" sz="1300">
                <a:latin typeface="HSE Sans" panose="02000000000000000000" pitchFamily="2" charset="0"/>
              </a:rPr>
              <a:t> </a:t>
            </a:r>
            <a:r>
              <a:rPr lang="en-GB" sz="1300" err="1">
                <a:latin typeface="HSE Sans" panose="02000000000000000000" pitchFamily="2" charset="0"/>
              </a:rPr>
              <a:t>sint</a:t>
            </a:r>
            <a:r>
              <a:rPr lang="en-GB" sz="1300">
                <a:latin typeface="HSE Sans" panose="02000000000000000000" pitchFamily="2" charset="0"/>
              </a:rPr>
              <a:t> </a:t>
            </a:r>
            <a:r>
              <a:rPr lang="en-GB" sz="1300" err="1">
                <a:latin typeface="HSE Sans" panose="02000000000000000000" pitchFamily="2" charset="0"/>
              </a:rPr>
              <a:t>occaecat</a:t>
            </a:r>
            <a:r>
              <a:rPr lang="en-GB" sz="1300">
                <a:latin typeface="HSE Sans" panose="02000000000000000000" pitchFamily="2" charset="0"/>
              </a:rPr>
              <a:t> </a:t>
            </a:r>
            <a:r>
              <a:rPr lang="en-GB" sz="1300" err="1">
                <a:latin typeface="HSE Sans" panose="02000000000000000000" pitchFamily="2" charset="0"/>
              </a:rPr>
              <a:t>cupidatat</a:t>
            </a:r>
            <a:r>
              <a:rPr lang="en-GB" sz="1300">
                <a:latin typeface="HSE Sans" panose="02000000000000000000" pitchFamily="2" charset="0"/>
              </a:rPr>
              <a:t> non </a:t>
            </a:r>
            <a:r>
              <a:rPr lang="en-GB" sz="1300" err="1">
                <a:latin typeface="HSE Sans" panose="02000000000000000000" pitchFamily="2" charset="0"/>
              </a:rPr>
              <a:t>proident</a:t>
            </a:r>
            <a:r>
              <a:rPr lang="en-GB" sz="1300">
                <a:latin typeface="HSE Sans" panose="02000000000000000000" pitchFamily="2" charset="0"/>
              </a:rPr>
              <a:t>, sunt in culpa qui </a:t>
            </a:r>
            <a:r>
              <a:rPr lang="en-GB" sz="1300" err="1">
                <a:latin typeface="HSE Sans" panose="02000000000000000000" pitchFamily="2" charset="0"/>
              </a:rPr>
              <a:t>officia</a:t>
            </a:r>
            <a:r>
              <a:rPr lang="en-GB" sz="1300">
                <a:latin typeface="HSE Sans" panose="02000000000000000000" pitchFamily="2" charset="0"/>
              </a:rPr>
              <a:t> </a:t>
            </a:r>
            <a:r>
              <a:rPr lang="en-GB" sz="1300" err="1">
                <a:latin typeface="HSE Sans" panose="02000000000000000000" pitchFamily="2" charset="0"/>
              </a:rPr>
              <a:t>deserunt</a:t>
            </a:r>
            <a:r>
              <a:rPr lang="en-GB" sz="1300">
                <a:latin typeface="HSE Sans" panose="02000000000000000000" pitchFamily="2" charset="0"/>
              </a:rPr>
              <a:t> </a:t>
            </a:r>
            <a:r>
              <a:rPr lang="en-GB" sz="1300" err="1">
                <a:latin typeface="HSE Sans" panose="02000000000000000000" pitchFamily="2" charset="0"/>
              </a:rPr>
              <a:t>mollit</a:t>
            </a:r>
            <a:r>
              <a:rPr lang="en-GB" sz="1300">
                <a:latin typeface="HSE Sans" panose="02000000000000000000" pitchFamily="2" charset="0"/>
              </a:rPr>
              <a:t> </a:t>
            </a:r>
            <a:r>
              <a:rPr lang="en-GB" sz="1300" err="1">
                <a:latin typeface="HSE Sans" panose="02000000000000000000" pitchFamily="2" charset="0"/>
              </a:rPr>
              <a:t>anim</a:t>
            </a:r>
            <a:r>
              <a:rPr lang="en-GB" sz="1300">
                <a:latin typeface="HSE Sans" panose="02000000000000000000" pitchFamily="2" charset="0"/>
              </a:rPr>
              <a:t> id </a:t>
            </a:r>
            <a:r>
              <a:rPr lang="en-GB" sz="1300" err="1">
                <a:latin typeface="HSE Sans" panose="02000000000000000000" pitchFamily="2" charset="0"/>
              </a:rPr>
              <a:t>est</a:t>
            </a:r>
            <a:r>
              <a:rPr lang="en-GB" sz="1300">
                <a:latin typeface="HSE Sans" panose="02000000000000000000" pitchFamily="2" charset="0"/>
              </a:rPr>
              <a:t> </a:t>
            </a:r>
            <a:r>
              <a:rPr lang="en-GB" sz="1300" err="1">
                <a:latin typeface="HSE Sans" panose="02000000000000000000" pitchFamily="2" charset="0"/>
              </a:rPr>
              <a:t>laborum</a:t>
            </a:r>
            <a:r>
              <a:rPr lang="en-GB" sz="1300">
                <a:latin typeface="HSE Sans" panose="02000000000000000000" pitchFamily="2" charset="0"/>
              </a:rPr>
              <a:t>.</a:t>
            </a:r>
            <a:endParaRPr lang="ru-RU" sz="1300">
              <a:latin typeface="HSE Sans" panose="02000000000000000000" pitchFamily="2" charset="0"/>
            </a:endParaRPr>
          </a:p>
        </p:txBody>
      </p:sp>
      <p:sp>
        <p:nvSpPr>
          <p:cNvPr id="19" name="Текст 35">
            <a:extLst>
              <a:ext uri="{FF2B5EF4-FFF2-40B4-BE49-F238E27FC236}">
                <a16:creationId xmlns:a16="http://schemas.microsoft.com/office/drawing/2014/main" id="{658542D3-7E45-6E46-8039-27C4C43DD617}"/>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000">
                <a:latin typeface="HSE Sans" panose="02000000000000000000" pitchFamily="2" charset="0"/>
              </a:rPr>
              <a:t>Notes, other clarifications or additional information should be presented in a smaller size (10 </a:t>
            </a:r>
            <a:r>
              <a:rPr lang="en-US" sz="1000" err="1">
                <a:latin typeface="HSE Sans" panose="02000000000000000000" pitchFamily="2" charset="0"/>
              </a:rPr>
              <a:t>pt</a:t>
            </a:r>
            <a:r>
              <a:rPr lang="en-US" sz="1000">
                <a:latin typeface="HSE Sans" panose="02000000000000000000" pitchFamily="2" charset="0"/>
              </a:rPr>
              <a:t>)</a:t>
            </a:r>
            <a:endParaRPr lang="ru-RU" sz="1000">
              <a:latin typeface="HSE Sans" panose="02000000000000000000" pitchFamily="2" charset="0"/>
            </a:endParaRPr>
          </a:p>
        </p:txBody>
      </p:sp>
      <p:sp>
        <p:nvSpPr>
          <p:cNvPr id="21" name="Диаграмма 7">
            <a:extLst>
              <a:ext uri="{FF2B5EF4-FFF2-40B4-BE49-F238E27FC236}">
                <a16:creationId xmlns:a16="http://schemas.microsoft.com/office/drawing/2014/main" id="{57965DCA-4776-7546-97FD-A69317A34CF2}"/>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15" name="Текст 37">
            <a:extLst>
              <a:ext uri="{FF2B5EF4-FFF2-40B4-BE49-F238E27FC236}">
                <a16:creationId xmlns:a16="http://schemas.microsoft.com/office/drawing/2014/main" id="{F0037DB7-9A83-3348-8DAE-CC70560E4099}"/>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a:latin typeface="HSE Sans" panose="02000000000000000000" pitchFamily="2" charset="0"/>
              </a:rPr>
              <a:t>Name of subdivisions in two or three lines </a:t>
            </a:r>
            <a:r>
              <a:rPr lang="en-GB" sz="1000">
                <a:latin typeface="HSE Sans" panose="02000000000000000000" pitchFamily="2" charset="0"/>
              </a:rPr>
              <a:t>(10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
        <p:nvSpPr>
          <p:cNvPr id="20" name="Текст 39">
            <a:extLst>
              <a:ext uri="{FF2B5EF4-FFF2-40B4-BE49-F238E27FC236}">
                <a16:creationId xmlns:a16="http://schemas.microsoft.com/office/drawing/2014/main" id="{4007716A-CF6E-BC4E-83BE-CC4A3F1F2008}"/>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a:latin typeface="HSE Sans" panose="02000000000000000000" pitchFamily="2" charset="0"/>
              </a:rPr>
              <a:t>Name of presentation can be provided in two or three lines (10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
        <p:nvSpPr>
          <p:cNvPr id="22" name="Текст 39">
            <a:extLst>
              <a:ext uri="{FF2B5EF4-FFF2-40B4-BE49-F238E27FC236}">
                <a16:creationId xmlns:a16="http://schemas.microsoft.com/office/drawing/2014/main" id="{4921AC85-F824-C54B-91ED-6AB495D80D7A}"/>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a:latin typeface="HSE Sans" panose="02000000000000000000" pitchFamily="2" charset="0"/>
              </a:rPr>
              <a:t>Name of presentation can be provided in two or three lines (10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Tree>
    <p:extLst>
      <p:ext uri="{BB962C8B-B14F-4D97-AF65-F5344CB8AC3E}">
        <p14:creationId xmlns:p14="http://schemas.microsoft.com/office/powerpoint/2010/main" val="250711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График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11D7C3EB-CCEB-E142-9753-8B2D75A0A80D}"/>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527C9F89-51CC-D243-9351-73AB081DB944}"/>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F09EE119-6C80-E846-95F9-BB3907664128}"/>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6C0A681B-44BF-6A46-98D8-483EF13B9114}"/>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65A5D7C-EB12-9D4D-A99A-4B26C81B738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D4C3D74D-BE91-9547-ADCA-ACCE93C18789}"/>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20" name="Текст 35">
            <a:extLst>
              <a:ext uri="{FF2B5EF4-FFF2-40B4-BE49-F238E27FC236}">
                <a16:creationId xmlns:a16="http://schemas.microsoft.com/office/drawing/2014/main" id="{5812BF3C-1D24-3640-84D2-BFFCA525AE5F}"/>
              </a:ext>
            </a:extLst>
          </p:cNvPr>
          <p:cNvSpPr>
            <a:spLocks noGrp="1"/>
          </p:cNvSpPr>
          <p:nvPr>
            <p:ph type="body" sz="quarter" idx="16" hasCustomPrompt="1"/>
          </p:nvPr>
        </p:nvSpPr>
        <p:spPr>
          <a:xfrm>
            <a:off x="585897" y="5183249"/>
            <a:ext cx="3934345" cy="553998"/>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0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ru-RU" sz="1000">
                <a:latin typeface="HSE Sans" panose="02000000000000000000" pitchFamily="2" charset="0"/>
              </a:rPr>
              <a:t>Примечания, или любая другая пояснительная или дополнительная информация набираются шрифтом размером 10 </a:t>
            </a:r>
            <a:r>
              <a:rPr lang="en-GB" sz="1000" err="1">
                <a:latin typeface="HSE Sans" panose="02000000000000000000" pitchFamily="2" charset="0"/>
              </a:rPr>
              <a:t>pt</a:t>
            </a:r>
            <a:endParaRPr lang="ru-RU" sz="1000">
              <a:latin typeface="HSE Sans" panose="02000000000000000000" pitchFamily="2" charset="0"/>
            </a:endParaRPr>
          </a:p>
        </p:txBody>
      </p:sp>
      <p:sp>
        <p:nvSpPr>
          <p:cNvPr id="21" name="Диаграмма 7">
            <a:extLst>
              <a:ext uri="{FF2B5EF4-FFF2-40B4-BE49-F238E27FC236}">
                <a16:creationId xmlns:a16="http://schemas.microsoft.com/office/drawing/2014/main" id="{BCBBDD44-9DC9-F74E-979F-120A7BBD4EE1}"/>
              </a:ext>
            </a:extLst>
          </p:cNvPr>
          <p:cNvSpPr>
            <a:spLocks noGrp="1"/>
          </p:cNvSpPr>
          <p:nvPr>
            <p:ph type="chart" sz="quarter" idx="10"/>
          </p:nvPr>
        </p:nvSpPr>
        <p:spPr>
          <a:xfrm>
            <a:off x="5272097" y="1447790"/>
            <a:ext cx="6371768" cy="4289457"/>
          </a:xfrm>
          <a:prstGeom prst="rect">
            <a:avLst/>
          </a:prstGeom>
        </p:spPr>
        <p:txBody>
          <a:bodyPr/>
          <a:lstStyle/>
          <a:p>
            <a:endParaRPr lang="ru-RU"/>
          </a:p>
        </p:txBody>
      </p:sp>
      <p:sp>
        <p:nvSpPr>
          <p:cNvPr id="23" name="Текст 22">
            <a:extLst>
              <a:ext uri="{FF2B5EF4-FFF2-40B4-BE49-F238E27FC236}">
                <a16:creationId xmlns:a16="http://schemas.microsoft.com/office/drawing/2014/main" id="{7C68DF7B-E804-E44B-83DF-5DC36AF76F43}"/>
              </a:ext>
            </a:extLst>
          </p:cNvPr>
          <p:cNvSpPr>
            <a:spLocks noGrp="1"/>
          </p:cNvSpPr>
          <p:nvPr>
            <p:ph type="body" sz="quarter" idx="17" hasCustomPrompt="1"/>
          </p:nvPr>
        </p:nvSpPr>
        <p:spPr>
          <a:xfrm>
            <a:off x="585788" y="1447064"/>
            <a:ext cx="4322762" cy="703205"/>
          </a:xfrm>
          <a:prstGeom prst="rect">
            <a:avLst/>
          </a:prstGeom>
        </p:spPr>
        <p:txBody>
          <a:bodyPr>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GB" sz="1600">
                <a:solidFill>
                  <a:srgbClr val="102D69"/>
                </a:solidFill>
                <a:latin typeface="HSE Sans" panose="02000000000000000000" pitchFamily="2" charset="0"/>
              </a:rPr>
              <a:t>Name of graph. Please note that table titles should be smaller than headlines (16 </a:t>
            </a:r>
            <a:r>
              <a:rPr lang="en-GB" sz="1600" err="1">
                <a:solidFill>
                  <a:srgbClr val="102D69"/>
                </a:solidFill>
                <a:latin typeface="HSE Sans" panose="02000000000000000000" pitchFamily="2" charset="0"/>
              </a:rPr>
              <a:t>pt</a:t>
            </a:r>
            <a:r>
              <a:rPr lang="en-GB" sz="1600">
                <a:solidFill>
                  <a:srgbClr val="102D69"/>
                </a:solidFill>
                <a:latin typeface="HSE Sans" panose="02000000000000000000" pitchFamily="2" charset="0"/>
              </a:rPr>
              <a:t>)</a:t>
            </a:r>
            <a:endParaRPr lang="ru-RU" sz="1600">
              <a:solidFill>
                <a:srgbClr val="102D69"/>
              </a:solidFill>
              <a:latin typeface="HSE Sans" panose="02000000000000000000" pitchFamily="2" charset="0"/>
            </a:endParaRPr>
          </a:p>
        </p:txBody>
      </p:sp>
      <p:sp>
        <p:nvSpPr>
          <p:cNvPr id="28" name="Текст 35">
            <a:extLst>
              <a:ext uri="{FF2B5EF4-FFF2-40B4-BE49-F238E27FC236}">
                <a16:creationId xmlns:a16="http://schemas.microsoft.com/office/drawing/2014/main" id="{89E931D8-2901-A54D-86EA-096E47B81880}"/>
              </a:ext>
            </a:extLst>
          </p:cNvPr>
          <p:cNvSpPr>
            <a:spLocks noGrp="1"/>
          </p:cNvSpPr>
          <p:nvPr>
            <p:ph type="body" sz="quarter" idx="12" hasCustomPrompt="1"/>
          </p:nvPr>
        </p:nvSpPr>
        <p:spPr>
          <a:xfrm>
            <a:off x="585898" y="2379663"/>
            <a:ext cx="4322531" cy="239937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a:latin typeface="HSE Sans" panose="02000000000000000000" pitchFamily="2" charset="0"/>
              </a:rPr>
              <a:t>Lorem ipsum </a:t>
            </a:r>
            <a:r>
              <a:rPr lang="en-GB" sz="1300" err="1">
                <a:latin typeface="HSE Sans" panose="02000000000000000000" pitchFamily="2" charset="0"/>
              </a:rPr>
              <a:t>dolor</a:t>
            </a:r>
            <a:r>
              <a:rPr lang="en-GB" sz="1300">
                <a:latin typeface="HSE Sans" panose="02000000000000000000" pitchFamily="2" charset="0"/>
              </a:rPr>
              <a:t> sit </a:t>
            </a:r>
            <a:r>
              <a:rPr lang="en-GB" sz="1300" err="1">
                <a:latin typeface="HSE Sans" panose="02000000000000000000" pitchFamily="2" charset="0"/>
              </a:rPr>
              <a:t>amet</a:t>
            </a:r>
            <a:r>
              <a:rPr lang="en-GB" sz="1300">
                <a:latin typeface="HSE Sans" panose="02000000000000000000" pitchFamily="2" charset="0"/>
              </a:rPr>
              <a:t>, </a:t>
            </a:r>
            <a:r>
              <a:rPr lang="en-GB" sz="1300" err="1">
                <a:latin typeface="HSE Sans" panose="02000000000000000000" pitchFamily="2" charset="0"/>
              </a:rPr>
              <a:t>consectetur</a:t>
            </a:r>
            <a:r>
              <a:rPr lang="en-GB" sz="1300">
                <a:latin typeface="HSE Sans" panose="02000000000000000000" pitchFamily="2" charset="0"/>
              </a:rPr>
              <a:t> </a:t>
            </a:r>
            <a:r>
              <a:rPr lang="en-GB" sz="1300" err="1">
                <a:latin typeface="HSE Sans" panose="02000000000000000000" pitchFamily="2" charset="0"/>
              </a:rPr>
              <a:t>adipiscing</a:t>
            </a:r>
            <a:r>
              <a:rPr lang="en-GB" sz="1300">
                <a:latin typeface="HSE Sans" panose="02000000000000000000" pitchFamily="2" charset="0"/>
              </a:rPr>
              <a:t> </a:t>
            </a:r>
            <a:r>
              <a:rPr lang="en-GB" sz="1300" err="1">
                <a:latin typeface="HSE Sans" panose="02000000000000000000" pitchFamily="2" charset="0"/>
              </a:rPr>
              <a:t>elit</a:t>
            </a:r>
            <a:r>
              <a:rPr lang="en-GB" sz="1300">
                <a:latin typeface="HSE Sans" panose="02000000000000000000" pitchFamily="2" charset="0"/>
              </a:rPr>
              <a:t>, </a:t>
            </a:r>
            <a:r>
              <a:rPr lang="en-GB" sz="1300" err="1">
                <a:latin typeface="HSE Sans" panose="02000000000000000000" pitchFamily="2" charset="0"/>
              </a:rPr>
              <a:t>sed</a:t>
            </a:r>
            <a:r>
              <a:rPr lang="en-GB" sz="1300">
                <a:latin typeface="HSE Sans" panose="02000000000000000000" pitchFamily="2" charset="0"/>
              </a:rPr>
              <a:t> do </a:t>
            </a:r>
            <a:r>
              <a:rPr lang="en-GB" sz="1300" err="1">
                <a:latin typeface="HSE Sans" panose="02000000000000000000" pitchFamily="2" charset="0"/>
              </a:rPr>
              <a:t>eiusmod</a:t>
            </a:r>
            <a:r>
              <a:rPr lang="en-GB" sz="1300">
                <a:latin typeface="HSE Sans" panose="02000000000000000000" pitchFamily="2" charset="0"/>
              </a:rPr>
              <a:t> </a:t>
            </a:r>
            <a:r>
              <a:rPr lang="en-GB" sz="1300" err="1">
                <a:latin typeface="HSE Sans" panose="02000000000000000000" pitchFamily="2" charset="0"/>
              </a:rPr>
              <a:t>tempor</a:t>
            </a:r>
            <a:r>
              <a:rPr lang="en-GB" sz="1300">
                <a:latin typeface="HSE Sans" panose="02000000000000000000" pitchFamily="2" charset="0"/>
              </a:rPr>
              <a:t> </a:t>
            </a:r>
            <a:r>
              <a:rPr lang="en-GB" sz="1300" err="1">
                <a:latin typeface="HSE Sans" panose="02000000000000000000" pitchFamily="2" charset="0"/>
              </a:rPr>
              <a:t>incididunt</a:t>
            </a:r>
            <a:r>
              <a:rPr lang="en-GB" sz="1300">
                <a:latin typeface="HSE Sans" panose="02000000000000000000" pitchFamily="2" charset="0"/>
              </a:rPr>
              <a:t> </a:t>
            </a:r>
            <a:r>
              <a:rPr lang="en-GB" sz="1300" err="1">
                <a:latin typeface="HSE Sans" panose="02000000000000000000" pitchFamily="2" charset="0"/>
              </a:rPr>
              <a:t>ut</a:t>
            </a:r>
            <a:r>
              <a:rPr lang="en-GB" sz="1300">
                <a:latin typeface="HSE Sans" panose="02000000000000000000" pitchFamily="2" charset="0"/>
              </a:rPr>
              <a:t> </a:t>
            </a:r>
            <a:r>
              <a:rPr lang="en-GB" sz="1300" err="1">
                <a:latin typeface="HSE Sans" panose="02000000000000000000" pitchFamily="2" charset="0"/>
              </a:rPr>
              <a:t>labore</a:t>
            </a:r>
            <a:r>
              <a:rPr lang="en-GB" sz="1300">
                <a:latin typeface="HSE Sans" panose="02000000000000000000" pitchFamily="2" charset="0"/>
              </a:rPr>
              <a:t> et dolore magna </a:t>
            </a:r>
            <a:r>
              <a:rPr lang="en-GB" sz="1300" err="1">
                <a:latin typeface="HSE Sans" panose="02000000000000000000" pitchFamily="2" charset="0"/>
              </a:rPr>
              <a:t>aliqua</a:t>
            </a:r>
            <a:r>
              <a:rPr lang="en-GB" sz="1300">
                <a:latin typeface="HSE Sans" panose="02000000000000000000" pitchFamily="2" charset="0"/>
              </a:rPr>
              <a:t>. Ut </a:t>
            </a:r>
            <a:r>
              <a:rPr lang="en-GB" sz="1300" err="1">
                <a:latin typeface="HSE Sans" panose="02000000000000000000" pitchFamily="2" charset="0"/>
              </a:rPr>
              <a:t>enim</a:t>
            </a:r>
            <a:r>
              <a:rPr lang="en-GB" sz="1300">
                <a:latin typeface="HSE Sans" panose="02000000000000000000" pitchFamily="2" charset="0"/>
              </a:rPr>
              <a:t> ad minim </a:t>
            </a:r>
            <a:r>
              <a:rPr lang="en-GB" sz="1300" err="1">
                <a:latin typeface="HSE Sans" panose="02000000000000000000" pitchFamily="2" charset="0"/>
              </a:rPr>
              <a:t>veniam</a:t>
            </a:r>
            <a:r>
              <a:rPr lang="en-GB" sz="1300">
                <a:latin typeface="HSE Sans" panose="02000000000000000000" pitchFamily="2" charset="0"/>
              </a:rPr>
              <a:t>, </a:t>
            </a:r>
            <a:r>
              <a:rPr lang="en-GB" sz="1300" err="1">
                <a:latin typeface="HSE Sans" panose="02000000000000000000" pitchFamily="2" charset="0"/>
              </a:rPr>
              <a:t>quis</a:t>
            </a:r>
            <a:r>
              <a:rPr lang="en-GB" sz="1300">
                <a:latin typeface="HSE Sans" panose="02000000000000000000" pitchFamily="2" charset="0"/>
              </a:rPr>
              <a:t> </a:t>
            </a:r>
            <a:r>
              <a:rPr lang="en-GB" sz="1300" err="1">
                <a:latin typeface="HSE Sans" panose="02000000000000000000" pitchFamily="2" charset="0"/>
              </a:rPr>
              <a:t>nostrud</a:t>
            </a:r>
            <a:r>
              <a:rPr lang="en-GB" sz="1300">
                <a:latin typeface="HSE Sans" panose="02000000000000000000" pitchFamily="2" charset="0"/>
              </a:rPr>
              <a:t> exercitation </a:t>
            </a:r>
            <a:r>
              <a:rPr lang="en-GB" sz="1300" err="1">
                <a:latin typeface="HSE Sans" panose="02000000000000000000" pitchFamily="2" charset="0"/>
              </a:rPr>
              <a:t>ullamco</a:t>
            </a:r>
            <a:r>
              <a:rPr lang="en-GB" sz="1300">
                <a:latin typeface="HSE Sans" panose="02000000000000000000" pitchFamily="2" charset="0"/>
              </a:rPr>
              <a:t> </a:t>
            </a:r>
            <a:r>
              <a:rPr lang="en-GB" sz="1300" err="1">
                <a:latin typeface="HSE Sans" panose="02000000000000000000" pitchFamily="2" charset="0"/>
              </a:rPr>
              <a:t>laboris</a:t>
            </a:r>
            <a:r>
              <a:rPr lang="en-GB" sz="1300">
                <a:latin typeface="HSE Sans" panose="02000000000000000000" pitchFamily="2" charset="0"/>
              </a:rPr>
              <a:t> nisi </a:t>
            </a:r>
            <a:r>
              <a:rPr lang="en-GB" sz="1300" err="1">
                <a:latin typeface="HSE Sans" panose="02000000000000000000" pitchFamily="2" charset="0"/>
              </a:rPr>
              <a:t>ut</a:t>
            </a:r>
            <a:r>
              <a:rPr lang="en-GB" sz="1300">
                <a:latin typeface="HSE Sans" panose="02000000000000000000" pitchFamily="2" charset="0"/>
              </a:rPr>
              <a:t> </a:t>
            </a:r>
            <a:r>
              <a:rPr lang="en-GB" sz="1300" err="1">
                <a:latin typeface="HSE Sans" panose="02000000000000000000" pitchFamily="2" charset="0"/>
              </a:rPr>
              <a:t>aliquip</a:t>
            </a:r>
            <a:r>
              <a:rPr lang="en-GB" sz="1300">
                <a:latin typeface="HSE Sans" panose="02000000000000000000" pitchFamily="2" charset="0"/>
              </a:rPr>
              <a:t> ex </a:t>
            </a:r>
            <a:r>
              <a:rPr lang="en-GB" sz="1300" err="1">
                <a:latin typeface="HSE Sans" panose="02000000000000000000" pitchFamily="2" charset="0"/>
              </a:rPr>
              <a:t>ea</a:t>
            </a:r>
            <a:r>
              <a:rPr lang="en-GB" sz="1300">
                <a:latin typeface="HSE Sans" panose="02000000000000000000" pitchFamily="2" charset="0"/>
              </a:rPr>
              <a:t> </a:t>
            </a:r>
            <a:r>
              <a:rPr lang="en-GB" sz="1300" err="1">
                <a:latin typeface="HSE Sans" panose="02000000000000000000" pitchFamily="2" charset="0"/>
              </a:rPr>
              <a:t>commodo</a:t>
            </a:r>
            <a:r>
              <a:rPr lang="en-GB" sz="1300">
                <a:latin typeface="HSE Sans" panose="02000000000000000000" pitchFamily="2" charset="0"/>
              </a:rPr>
              <a:t> </a:t>
            </a:r>
            <a:r>
              <a:rPr lang="en-GB" sz="1300" err="1">
                <a:latin typeface="HSE Sans" panose="02000000000000000000" pitchFamily="2" charset="0"/>
              </a:rPr>
              <a:t>consequat</a:t>
            </a:r>
            <a:r>
              <a:rPr lang="en-GB" sz="1300">
                <a:latin typeface="HSE Sans" panose="02000000000000000000" pitchFamily="2" charset="0"/>
              </a:rPr>
              <a:t>. Duis </a:t>
            </a:r>
            <a:r>
              <a:rPr lang="en-GB" sz="1300" err="1">
                <a:latin typeface="HSE Sans" panose="02000000000000000000" pitchFamily="2" charset="0"/>
              </a:rPr>
              <a:t>aute</a:t>
            </a:r>
            <a:r>
              <a:rPr lang="en-GB" sz="1300">
                <a:latin typeface="HSE Sans" panose="02000000000000000000" pitchFamily="2" charset="0"/>
              </a:rPr>
              <a:t> </a:t>
            </a:r>
            <a:r>
              <a:rPr lang="en-GB" sz="1300" err="1">
                <a:latin typeface="HSE Sans" panose="02000000000000000000" pitchFamily="2" charset="0"/>
              </a:rPr>
              <a:t>irure</a:t>
            </a:r>
            <a:r>
              <a:rPr lang="en-GB" sz="1300">
                <a:latin typeface="HSE Sans" panose="02000000000000000000" pitchFamily="2" charset="0"/>
              </a:rPr>
              <a:t> </a:t>
            </a:r>
            <a:r>
              <a:rPr lang="en-GB" sz="1300" err="1">
                <a:latin typeface="HSE Sans" panose="02000000000000000000" pitchFamily="2" charset="0"/>
              </a:rPr>
              <a:t>dolor</a:t>
            </a:r>
            <a:r>
              <a:rPr lang="en-GB" sz="1300">
                <a:latin typeface="HSE Sans" panose="02000000000000000000" pitchFamily="2" charset="0"/>
              </a:rPr>
              <a:t> in </a:t>
            </a:r>
            <a:r>
              <a:rPr lang="en-GB" sz="1300" err="1">
                <a:latin typeface="HSE Sans" panose="02000000000000000000" pitchFamily="2" charset="0"/>
              </a:rPr>
              <a:t>reprehenderit</a:t>
            </a:r>
            <a:r>
              <a:rPr lang="en-GB" sz="1300">
                <a:latin typeface="HSE Sans" panose="02000000000000000000" pitchFamily="2" charset="0"/>
              </a:rPr>
              <a:t> in </a:t>
            </a:r>
            <a:r>
              <a:rPr lang="en-GB" sz="1300" err="1">
                <a:latin typeface="HSE Sans" panose="02000000000000000000" pitchFamily="2" charset="0"/>
              </a:rPr>
              <a:t>voluptate</a:t>
            </a:r>
            <a:r>
              <a:rPr lang="en-GB" sz="1300">
                <a:latin typeface="HSE Sans" panose="02000000000000000000" pitchFamily="2" charset="0"/>
              </a:rPr>
              <a:t> </a:t>
            </a:r>
            <a:r>
              <a:rPr lang="en-GB" sz="1300" err="1">
                <a:latin typeface="HSE Sans" panose="02000000000000000000" pitchFamily="2" charset="0"/>
              </a:rPr>
              <a:t>velit</a:t>
            </a:r>
            <a:r>
              <a:rPr lang="en-GB" sz="1300">
                <a:latin typeface="HSE Sans" panose="02000000000000000000" pitchFamily="2" charset="0"/>
              </a:rPr>
              <a:t> </a:t>
            </a:r>
            <a:r>
              <a:rPr lang="en-GB" sz="1300" err="1">
                <a:latin typeface="HSE Sans" panose="02000000000000000000" pitchFamily="2" charset="0"/>
              </a:rPr>
              <a:t>esse</a:t>
            </a:r>
            <a:r>
              <a:rPr lang="en-GB" sz="1300">
                <a:latin typeface="HSE Sans" panose="02000000000000000000" pitchFamily="2" charset="0"/>
              </a:rPr>
              <a:t> </a:t>
            </a:r>
            <a:r>
              <a:rPr lang="en-GB" sz="1300" err="1">
                <a:latin typeface="HSE Sans" panose="02000000000000000000" pitchFamily="2" charset="0"/>
              </a:rPr>
              <a:t>cillum</a:t>
            </a:r>
            <a:r>
              <a:rPr lang="en-GB" sz="1300">
                <a:latin typeface="HSE Sans" panose="02000000000000000000" pitchFamily="2" charset="0"/>
              </a:rPr>
              <a:t> dolore </a:t>
            </a:r>
            <a:r>
              <a:rPr lang="en-GB" sz="1300" err="1">
                <a:latin typeface="HSE Sans" panose="02000000000000000000" pitchFamily="2" charset="0"/>
              </a:rPr>
              <a:t>eu</a:t>
            </a:r>
            <a:r>
              <a:rPr lang="en-GB" sz="1300">
                <a:latin typeface="HSE Sans" panose="02000000000000000000" pitchFamily="2" charset="0"/>
              </a:rPr>
              <a:t> </a:t>
            </a:r>
            <a:r>
              <a:rPr lang="en-GB" sz="1300" err="1">
                <a:latin typeface="HSE Sans" panose="02000000000000000000" pitchFamily="2" charset="0"/>
              </a:rPr>
              <a:t>fugiat</a:t>
            </a:r>
            <a:r>
              <a:rPr lang="en-GB" sz="1300">
                <a:latin typeface="HSE Sans" panose="02000000000000000000" pitchFamily="2" charset="0"/>
              </a:rPr>
              <a:t> </a:t>
            </a:r>
            <a:r>
              <a:rPr lang="en-GB" sz="1300" err="1">
                <a:latin typeface="HSE Sans" panose="02000000000000000000" pitchFamily="2" charset="0"/>
              </a:rPr>
              <a:t>nulla</a:t>
            </a:r>
            <a:r>
              <a:rPr lang="en-GB" sz="1300">
                <a:latin typeface="HSE Sans" panose="02000000000000000000" pitchFamily="2" charset="0"/>
              </a:rPr>
              <a:t> </a:t>
            </a:r>
            <a:r>
              <a:rPr lang="en-GB" sz="1300" err="1">
                <a:latin typeface="HSE Sans" panose="02000000000000000000" pitchFamily="2" charset="0"/>
              </a:rPr>
              <a:t>pariatur</a:t>
            </a:r>
            <a:r>
              <a:rPr lang="en-GB" sz="1300">
                <a:latin typeface="HSE Sans" panose="02000000000000000000" pitchFamily="2" charset="0"/>
              </a:rPr>
              <a:t>. </a:t>
            </a:r>
            <a:r>
              <a:rPr lang="en-GB" sz="1300" err="1">
                <a:latin typeface="HSE Sans" panose="02000000000000000000" pitchFamily="2" charset="0"/>
              </a:rPr>
              <a:t>Excepteur</a:t>
            </a:r>
            <a:r>
              <a:rPr lang="en-GB" sz="1300">
                <a:latin typeface="HSE Sans" panose="02000000000000000000" pitchFamily="2" charset="0"/>
              </a:rPr>
              <a:t> </a:t>
            </a:r>
            <a:r>
              <a:rPr lang="en-GB" sz="1300" err="1">
                <a:latin typeface="HSE Sans" panose="02000000000000000000" pitchFamily="2" charset="0"/>
              </a:rPr>
              <a:t>sint</a:t>
            </a:r>
            <a:r>
              <a:rPr lang="en-GB" sz="1300">
                <a:latin typeface="HSE Sans" panose="02000000000000000000" pitchFamily="2" charset="0"/>
              </a:rPr>
              <a:t> </a:t>
            </a:r>
            <a:r>
              <a:rPr lang="en-GB" sz="1300" err="1">
                <a:latin typeface="HSE Sans" panose="02000000000000000000" pitchFamily="2" charset="0"/>
              </a:rPr>
              <a:t>occaecat</a:t>
            </a:r>
            <a:r>
              <a:rPr lang="en-GB" sz="1300">
                <a:latin typeface="HSE Sans" panose="02000000000000000000" pitchFamily="2" charset="0"/>
              </a:rPr>
              <a:t> </a:t>
            </a:r>
            <a:r>
              <a:rPr lang="en-GB" sz="1300" err="1">
                <a:latin typeface="HSE Sans" panose="02000000000000000000" pitchFamily="2" charset="0"/>
              </a:rPr>
              <a:t>cupidatat</a:t>
            </a:r>
            <a:r>
              <a:rPr lang="en-GB" sz="1300">
                <a:latin typeface="HSE Sans" panose="02000000000000000000" pitchFamily="2" charset="0"/>
              </a:rPr>
              <a:t> non </a:t>
            </a:r>
            <a:r>
              <a:rPr lang="en-GB" sz="1300" err="1">
                <a:latin typeface="HSE Sans" panose="02000000000000000000" pitchFamily="2" charset="0"/>
              </a:rPr>
              <a:t>proident</a:t>
            </a:r>
            <a:r>
              <a:rPr lang="en-GB" sz="1300">
                <a:latin typeface="HSE Sans" panose="02000000000000000000" pitchFamily="2" charset="0"/>
              </a:rPr>
              <a:t>, sunt in culpa qui </a:t>
            </a:r>
            <a:r>
              <a:rPr lang="en-GB" sz="1300" err="1">
                <a:latin typeface="HSE Sans" panose="02000000000000000000" pitchFamily="2" charset="0"/>
              </a:rPr>
              <a:t>officia</a:t>
            </a:r>
            <a:r>
              <a:rPr lang="en-GB" sz="1300">
                <a:latin typeface="HSE Sans" panose="02000000000000000000" pitchFamily="2" charset="0"/>
              </a:rPr>
              <a:t> </a:t>
            </a:r>
            <a:r>
              <a:rPr lang="en-GB" sz="1300" err="1">
                <a:latin typeface="HSE Sans" panose="02000000000000000000" pitchFamily="2" charset="0"/>
              </a:rPr>
              <a:t>deserunt</a:t>
            </a:r>
            <a:r>
              <a:rPr lang="en-GB" sz="1300">
                <a:latin typeface="HSE Sans" panose="02000000000000000000" pitchFamily="2" charset="0"/>
              </a:rPr>
              <a:t> </a:t>
            </a:r>
            <a:r>
              <a:rPr lang="en-GB" sz="1300" err="1">
                <a:latin typeface="HSE Sans" panose="02000000000000000000" pitchFamily="2" charset="0"/>
              </a:rPr>
              <a:t>mollit</a:t>
            </a:r>
            <a:r>
              <a:rPr lang="en-GB" sz="1300">
                <a:latin typeface="HSE Sans" panose="02000000000000000000" pitchFamily="2" charset="0"/>
              </a:rPr>
              <a:t> </a:t>
            </a:r>
            <a:r>
              <a:rPr lang="en-GB" sz="1300" err="1">
                <a:latin typeface="HSE Sans" panose="02000000000000000000" pitchFamily="2" charset="0"/>
              </a:rPr>
              <a:t>anim</a:t>
            </a:r>
            <a:r>
              <a:rPr lang="en-GB" sz="1300">
                <a:latin typeface="HSE Sans" panose="02000000000000000000" pitchFamily="2" charset="0"/>
              </a:rPr>
              <a:t> id </a:t>
            </a:r>
            <a:r>
              <a:rPr lang="en-GB" sz="1300" err="1">
                <a:latin typeface="HSE Sans" panose="02000000000000000000" pitchFamily="2" charset="0"/>
              </a:rPr>
              <a:t>est</a:t>
            </a:r>
            <a:r>
              <a:rPr lang="en-GB" sz="1300">
                <a:latin typeface="HSE Sans" panose="02000000000000000000" pitchFamily="2" charset="0"/>
              </a:rPr>
              <a:t> </a:t>
            </a:r>
            <a:r>
              <a:rPr lang="en-GB" sz="1300" err="1">
                <a:latin typeface="HSE Sans" panose="02000000000000000000" pitchFamily="2" charset="0"/>
              </a:rPr>
              <a:t>laborum</a:t>
            </a:r>
            <a:r>
              <a:rPr lang="en-GB" sz="1300">
                <a:latin typeface="HSE Sans" panose="02000000000000000000" pitchFamily="2" charset="0"/>
              </a:rPr>
              <a:t>.</a:t>
            </a:r>
            <a:endParaRPr lang="ru-RU" sz="1300">
              <a:latin typeface="HSE Sans" panose="02000000000000000000" pitchFamily="2" charset="0"/>
            </a:endParaRPr>
          </a:p>
        </p:txBody>
      </p:sp>
      <p:sp>
        <p:nvSpPr>
          <p:cNvPr id="16" name="Текст 37">
            <a:extLst>
              <a:ext uri="{FF2B5EF4-FFF2-40B4-BE49-F238E27FC236}">
                <a16:creationId xmlns:a16="http://schemas.microsoft.com/office/drawing/2014/main" id="{EB05FE86-9EEC-B64C-A6A4-0EF1E57F548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a:latin typeface="HSE Sans" panose="02000000000000000000" pitchFamily="2" charset="0"/>
              </a:rPr>
              <a:t>Name of subdivisions in two or three lines </a:t>
            </a:r>
            <a:r>
              <a:rPr lang="en-GB" sz="1000">
                <a:latin typeface="HSE Sans" panose="02000000000000000000" pitchFamily="2" charset="0"/>
              </a:rPr>
              <a:t>(10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
        <p:nvSpPr>
          <p:cNvPr id="18" name="Текст 39">
            <a:extLst>
              <a:ext uri="{FF2B5EF4-FFF2-40B4-BE49-F238E27FC236}">
                <a16:creationId xmlns:a16="http://schemas.microsoft.com/office/drawing/2014/main" id="{897B1CBC-D3E1-5F42-9E46-5C5D5982A1A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a:latin typeface="HSE Sans" panose="02000000000000000000" pitchFamily="2" charset="0"/>
              </a:rPr>
              <a:t>Name of presentation can be provided in two or three lines (10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
        <p:nvSpPr>
          <p:cNvPr id="19" name="Текст 39">
            <a:extLst>
              <a:ext uri="{FF2B5EF4-FFF2-40B4-BE49-F238E27FC236}">
                <a16:creationId xmlns:a16="http://schemas.microsoft.com/office/drawing/2014/main" id="{364269E6-245A-D54E-A8AD-14E29A03FAC1}"/>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a:latin typeface="HSE Sans" panose="02000000000000000000" pitchFamily="2" charset="0"/>
              </a:rPr>
              <a:t>Name of presentation can be provided in two or three lines (10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Tree>
    <p:extLst>
      <p:ext uri="{BB962C8B-B14F-4D97-AF65-F5344CB8AC3E}">
        <p14:creationId xmlns:p14="http://schemas.microsoft.com/office/powerpoint/2010/main" val="76488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Цифры">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4" descr="Icon&#10;&#10;Description automatically generated">
            <a:extLst>
              <a:ext uri="{FF2B5EF4-FFF2-40B4-BE49-F238E27FC236}">
                <a16:creationId xmlns:a16="http://schemas.microsoft.com/office/drawing/2014/main" id="{E9A64721-E55E-8749-B29E-51DD8955936F}"/>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7" name="Straight Connector 19">
            <a:extLst>
              <a:ext uri="{FF2B5EF4-FFF2-40B4-BE49-F238E27FC236}">
                <a16:creationId xmlns:a16="http://schemas.microsoft.com/office/drawing/2014/main" id="{B0C162B7-B84F-874A-960E-31F512518C6E}"/>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1">
            <a:extLst>
              <a:ext uri="{FF2B5EF4-FFF2-40B4-BE49-F238E27FC236}">
                <a16:creationId xmlns:a16="http://schemas.microsoft.com/office/drawing/2014/main" id="{1CB321BB-9FE3-294F-85D8-AA7DC75CA4AF}"/>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9" name="Straight Connector 25">
            <a:extLst>
              <a:ext uri="{FF2B5EF4-FFF2-40B4-BE49-F238E27FC236}">
                <a16:creationId xmlns:a16="http://schemas.microsoft.com/office/drawing/2014/main" id="{0A610A45-8712-8A45-AFB3-931CF468EC32}"/>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460EF6-ECAD-8941-8132-1B3E005D6067}"/>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a:solidFill>
                <a:srgbClr val="102D69"/>
              </a:solidFill>
              <a:latin typeface="HSE Sans" panose="02000000000000000000" pitchFamily="2" charset="0"/>
            </a:endParaRPr>
          </a:p>
        </p:txBody>
      </p:sp>
      <p:cxnSp>
        <p:nvCxnSpPr>
          <p:cNvPr id="11" name="Straight Connector 59">
            <a:extLst>
              <a:ext uri="{FF2B5EF4-FFF2-40B4-BE49-F238E27FC236}">
                <a16:creationId xmlns:a16="http://schemas.microsoft.com/office/drawing/2014/main" id="{41AE56A2-5FAA-FD44-AE1A-338E1E304184}"/>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7" name="Заголовок 31">
            <a:extLst>
              <a:ext uri="{FF2B5EF4-FFF2-40B4-BE49-F238E27FC236}">
                <a16:creationId xmlns:a16="http://schemas.microsoft.com/office/drawing/2014/main" id="{3B28B62E-5EE9-834C-9BB6-BD66079B8164}"/>
              </a:ext>
            </a:extLst>
          </p:cNvPr>
          <p:cNvSpPr>
            <a:spLocks noGrp="1"/>
          </p:cNvSpPr>
          <p:nvPr>
            <p:ph type="title" hasCustomPrompt="1"/>
          </p:nvPr>
        </p:nvSpPr>
        <p:spPr>
          <a:xfrm>
            <a:off x="585897" y="1447790"/>
            <a:ext cx="11057955" cy="777025"/>
          </a:xfrm>
          <a:prstGeom prst="rect">
            <a:avLst/>
          </a:prstGeom>
        </p:spPr>
        <p:txBody>
          <a:bodyPr lIns="0" tIns="0" rIns="0" bIns="0" anchor="t">
            <a:normAutofit/>
          </a:bodyPr>
          <a:lstStyle>
            <a:lvl1pPr>
              <a:lnSpc>
                <a:spcPct val="100000"/>
              </a:lnSpc>
              <a:defRPr sz="2400" b="0" i="0">
                <a:latin typeface="HSE Sans" panose="02000000000000000000" pitchFamily="2" charset="0"/>
              </a:defRPr>
            </a:lvl1pPr>
          </a:lstStyle>
          <a:p>
            <a:r>
              <a:rPr lang="en-US" sz="2400">
                <a:solidFill>
                  <a:srgbClr val="102D69"/>
                </a:solidFill>
                <a:latin typeface="HSE Sans" panose="02000000000000000000" pitchFamily="2" charset="0"/>
              </a:rPr>
              <a:t>Headline may have two or three lines (24 </a:t>
            </a:r>
            <a:r>
              <a:rPr lang="en-US" sz="2400" err="1">
                <a:solidFill>
                  <a:srgbClr val="102D69"/>
                </a:solidFill>
                <a:latin typeface="HSE Sans" panose="02000000000000000000" pitchFamily="2" charset="0"/>
              </a:rPr>
              <a:t>pt</a:t>
            </a:r>
            <a:r>
              <a:rPr lang="en-US" sz="2400">
                <a:solidFill>
                  <a:srgbClr val="102D69"/>
                </a:solidFill>
                <a:latin typeface="HSE Sans" panose="02000000000000000000" pitchFamily="2" charset="0"/>
              </a:rPr>
              <a:t>)</a:t>
            </a:r>
            <a:endParaRPr lang="ru-RU" sz="2400">
              <a:solidFill>
                <a:srgbClr val="102D69"/>
              </a:solidFill>
              <a:latin typeface="HSE Sans" panose="02000000000000000000" pitchFamily="2" charset="0"/>
            </a:endParaRPr>
          </a:p>
        </p:txBody>
      </p:sp>
      <p:sp>
        <p:nvSpPr>
          <p:cNvPr id="24" name="Текст 35">
            <a:extLst>
              <a:ext uri="{FF2B5EF4-FFF2-40B4-BE49-F238E27FC236}">
                <a16:creationId xmlns:a16="http://schemas.microsoft.com/office/drawing/2014/main" id="{621215DE-C1FD-2B4C-B236-AF679CF906BE}"/>
              </a:ext>
            </a:extLst>
          </p:cNvPr>
          <p:cNvSpPr>
            <a:spLocks noGrp="1"/>
          </p:cNvSpPr>
          <p:nvPr>
            <p:ph type="body" sz="quarter" idx="12" hasCustomPrompt="1"/>
          </p:nvPr>
        </p:nvSpPr>
        <p:spPr>
          <a:xfrm>
            <a:off x="575076" y="4103994"/>
            <a:ext cx="2758143"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a:latin typeface="HSE Sans" panose="02000000000000000000" pitchFamily="2" charset="0"/>
            </a:endParaRPr>
          </a:p>
        </p:txBody>
      </p:sp>
      <p:sp>
        <p:nvSpPr>
          <p:cNvPr id="25" name="Текст 35">
            <a:extLst>
              <a:ext uri="{FF2B5EF4-FFF2-40B4-BE49-F238E27FC236}">
                <a16:creationId xmlns:a16="http://schemas.microsoft.com/office/drawing/2014/main" id="{8BC2F90D-0CE0-574C-A7C1-EAA3E6F1AB56}"/>
              </a:ext>
            </a:extLst>
          </p:cNvPr>
          <p:cNvSpPr>
            <a:spLocks noGrp="1"/>
          </p:cNvSpPr>
          <p:nvPr>
            <p:ph type="body" sz="quarter" idx="16" hasCustomPrompt="1"/>
          </p:nvPr>
        </p:nvSpPr>
        <p:spPr>
          <a:xfrm>
            <a:off x="4047007"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a:latin typeface="HSE Sans" panose="02000000000000000000" pitchFamily="2" charset="0"/>
            </a:endParaRPr>
          </a:p>
        </p:txBody>
      </p:sp>
      <p:sp>
        <p:nvSpPr>
          <p:cNvPr id="26" name="Текст 35">
            <a:extLst>
              <a:ext uri="{FF2B5EF4-FFF2-40B4-BE49-F238E27FC236}">
                <a16:creationId xmlns:a16="http://schemas.microsoft.com/office/drawing/2014/main" id="{239E188B-2696-8A48-9F8A-36223EEF61E9}"/>
              </a:ext>
            </a:extLst>
          </p:cNvPr>
          <p:cNvSpPr>
            <a:spLocks noGrp="1"/>
          </p:cNvSpPr>
          <p:nvPr>
            <p:ph type="body" sz="quarter" idx="17" hasCustomPrompt="1"/>
          </p:nvPr>
        </p:nvSpPr>
        <p:spPr>
          <a:xfrm>
            <a:off x="7518938" y="4103994"/>
            <a:ext cx="2757612" cy="1569661"/>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US" sz="1300">
                <a:latin typeface="HSE Sans" panose="02000000000000000000" pitchFamily="2" charset="0"/>
              </a:rPr>
              <a:t>If you don’t have too much data, don’t worry. Provide several large figures with concise information explaining the figures. This can help you to present your data correctly and with some style.</a:t>
            </a:r>
            <a:endParaRPr lang="ru-RU" sz="1300">
              <a:latin typeface="HSE Sans" panose="02000000000000000000" pitchFamily="2" charset="0"/>
            </a:endParaRPr>
          </a:p>
        </p:txBody>
      </p:sp>
      <p:sp>
        <p:nvSpPr>
          <p:cNvPr id="28" name="Текст 27">
            <a:extLst>
              <a:ext uri="{FF2B5EF4-FFF2-40B4-BE49-F238E27FC236}">
                <a16:creationId xmlns:a16="http://schemas.microsoft.com/office/drawing/2014/main" id="{379BF4C6-F899-294C-B88E-8363AFBEEC2A}"/>
              </a:ext>
            </a:extLst>
          </p:cNvPr>
          <p:cNvSpPr>
            <a:spLocks noGrp="1"/>
          </p:cNvSpPr>
          <p:nvPr>
            <p:ph type="body" sz="quarter" idx="18" hasCustomPrompt="1"/>
          </p:nvPr>
        </p:nvSpPr>
        <p:spPr>
          <a:xfrm>
            <a:off x="575076"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a:solidFill>
                  <a:srgbClr val="102D69"/>
                </a:solidFill>
                <a:latin typeface="HSE Sans" panose="02000000000000000000" pitchFamily="2" charset="0"/>
              </a:rPr>
              <a:t>152</a:t>
            </a:r>
            <a:endParaRPr lang="ru-RU"/>
          </a:p>
        </p:txBody>
      </p:sp>
      <p:sp>
        <p:nvSpPr>
          <p:cNvPr id="29" name="Текст 27">
            <a:extLst>
              <a:ext uri="{FF2B5EF4-FFF2-40B4-BE49-F238E27FC236}">
                <a16:creationId xmlns:a16="http://schemas.microsoft.com/office/drawing/2014/main" id="{DE7F352B-F6D9-B545-A835-443A55956E74}"/>
              </a:ext>
            </a:extLst>
          </p:cNvPr>
          <p:cNvSpPr>
            <a:spLocks noGrp="1"/>
          </p:cNvSpPr>
          <p:nvPr>
            <p:ph type="body" sz="quarter" idx="19" hasCustomPrompt="1"/>
          </p:nvPr>
        </p:nvSpPr>
        <p:spPr>
          <a:xfrm>
            <a:off x="4047007"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a:solidFill>
                  <a:srgbClr val="102D69"/>
                </a:solidFill>
                <a:latin typeface="HSE Sans" panose="02000000000000000000" pitchFamily="2" charset="0"/>
              </a:rPr>
              <a:t>95</a:t>
            </a:r>
            <a:endParaRPr lang="ru-RU"/>
          </a:p>
        </p:txBody>
      </p:sp>
      <p:sp>
        <p:nvSpPr>
          <p:cNvPr id="30" name="Текст 27">
            <a:extLst>
              <a:ext uri="{FF2B5EF4-FFF2-40B4-BE49-F238E27FC236}">
                <a16:creationId xmlns:a16="http://schemas.microsoft.com/office/drawing/2014/main" id="{D1D5AF9F-C1B0-7842-8789-1DB8963D981B}"/>
              </a:ext>
            </a:extLst>
          </p:cNvPr>
          <p:cNvSpPr>
            <a:spLocks noGrp="1"/>
          </p:cNvSpPr>
          <p:nvPr>
            <p:ph type="body" sz="quarter" idx="20" hasCustomPrompt="1"/>
          </p:nvPr>
        </p:nvSpPr>
        <p:spPr>
          <a:xfrm>
            <a:off x="7518938" y="2710235"/>
            <a:ext cx="2758143" cy="1164116"/>
          </a:xfrm>
          <a:prstGeom prst="rect">
            <a:avLst/>
          </a:prstGeom>
        </p:spPr>
        <p:txBody>
          <a:bodyPr lIns="0" tIns="0" rIns="0" bIns="0">
            <a:noAutofit/>
          </a:bodyPr>
          <a:lstStyle>
            <a:lvl1pPr marL="0" indent="0">
              <a:buNone/>
              <a:defRPr sz="9600">
                <a:latin typeface="HSE Sans" panose="02000000000000000000" pitchFamily="2" charset="0"/>
              </a:defRPr>
            </a:lvl1pPr>
            <a:lvl2pPr>
              <a:defRPr sz="9600">
                <a:latin typeface="HSE Sans" panose="02000000000000000000" pitchFamily="2" charset="0"/>
              </a:defRPr>
            </a:lvl2pPr>
            <a:lvl3pPr>
              <a:defRPr sz="9600">
                <a:latin typeface="HSE Sans" panose="02000000000000000000" pitchFamily="2" charset="0"/>
              </a:defRPr>
            </a:lvl3pPr>
            <a:lvl4pPr>
              <a:defRPr sz="9600">
                <a:latin typeface="HSE Sans" panose="02000000000000000000" pitchFamily="2" charset="0"/>
              </a:defRPr>
            </a:lvl4pPr>
            <a:lvl5pPr>
              <a:defRPr sz="9600">
                <a:latin typeface="HSE Sans" panose="02000000000000000000" pitchFamily="2" charset="0"/>
              </a:defRPr>
            </a:lvl5pPr>
          </a:lstStyle>
          <a:p>
            <a:pPr lvl="0"/>
            <a:r>
              <a:rPr lang="ru-RU" sz="9600">
                <a:solidFill>
                  <a:srgbClr val="102D69"/>
                </a:solidFill>
                <a:latin typeface="HSE Sans" panose="02000000000000000000" pitchFamily="2" charset="0"/>
              </a:rPr>
              <a:t>284</a:t>
            </a:r>
            <a:endParaRPr lang="ru-RU"/>
          </a:p>
        </p:txBody>
      </p:sp>
      <p:sp>
        <p:nvSpPr>
          <p:cNvPr id="18" name="Текст 37">
            <a:extLst>
              <a:ext uri="{FF2B5EF4-FFF2-40B4-BE49-F238E27FC236}">
                <a16:creationId xmlns:a16="http://schemas.microsoft.com/office/drawing/2014/main" id="{37B4962B-A5BA-AB4F-AFB3-5BF3A0AD0352}"/>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a:latin typeface="HSE Sans" panose="02000000000000000000" pitchFamily="2" charset="0"/>
              </a:rPr>
              <a:t>Name of subdivisions in two or three lines </a:t>
            </a:r>
            <a:r>
              <a:rPr lang="en-GB" sz="1000">
                <a:latin typeface="HSE Sans" panose="02000000000000000000" pitchFamily="2" charset="0"/>
              </a:rPr>
              <a:t>(10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
        <p:nvSpPr>
          <p:cNvPr id="19" name="Текст 39">
            <a:extLst>
              <a:ext uri="{FF2B5EF4-FFF2-40B4-BE49-F238E27FC236}">
                <a16:creationId xmlns:a16="http://schemas.microsoft.com/office/drawing/2014/main" id="{78AD85C2-6CFD-A94C-8134-2B3392A33196}"/>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a:latin typeface="HSE Sans" panose="02000000000000000000" pitchFamily="2" charset="0"/>
              </a:rPr>
              <a:t>Name of presentation can be provided in two or three lines (10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
        <p:nvSpPr>
          <p:cNvPr id="20" name="Текст 39">
            <a:extLst>
              <a:ext uri="{FF2B5EF4-FFF2-40B4-BE49-F238E27FC236}">
                <a16:creationId xmlns:a16="http://schemas.microsoft.com/office/drawing/2014/main" id="{C50CF571-E523-5440-B1C9-D74160206AED}"/>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a:latin typeface="HSE Sans" panose="02000000000000000000" pitchFamily="2" charset="0"/>
              </a:rPr>
              <a:t>Name of presentation can be provided in two or three lines (10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Tree>
    <p:extLst>
      <p:ext uri="{BB962C8B-B14F-4D97-AF65-F5344CB8AC3E}">
        <p14:creationId xmlns:p14="http://schemas.microsoft.com/office/powerpoint/2010/main" val="205705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аблица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descr="Icon&#10;&#10;Description automatically generated">
            <a:extLst>
              <a:ext uri="{FF2B5EF4-FFF2-40B4-BE49-F238E27FC236}">
                <a16:creationId xmlns:a16="http://schemas.microsoft.com/office/drawing/2014/main" id="{C5425806-16DD-844E-927C-26E7143A9ED8}"/>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6" name="Straight Connector 19">
            <a:extLst>
              <a:ext uri="{FF2B5EF4-FFF2-40B4-BE49-F238E27FC236}">
                <a16:creationId xmlns:a16="http://schemas.microsoft.com/office/drawing/2014/main" id="{479746FF-3282-DF46-9D7C-D80431604A55}"/>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7" name="Straight Connector 21">
            <a:extLst>
              <a:ext uri="{FF2B5EF4-FFF2-40B4-BE49-F238E27FC236}">
                <a16:creationId xmlns:a16="http://schemas.microsoft.com/office/drawing/2014/main" id="{51B44297-B0E7-D74D-B291-D39A0D468B42}"/>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8" name="Straight Connector 25">
            <a:extLst>
              <a:ext uri="{FF2B5EF4-FFF2-40B4-BE49-F238E27FC236}">
                <a16:creationId xmlns:a16="http://schemas.microsoft.com/office/drawing/2014/main" id="{0EA4A057-F0CB-E04F-B472-4A1ABFB64C66}"/>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4502F5-56EE-354B-A3B1-E79F8B00517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a:solidFill>
                <a:srgbClr val="102D69"/>
              </a:solidFill>
              <a:latin typeface="HSE Sans" panose="02000000000000000000" pitchFamily="2" charset="0"/>
            </a:endParaRPr>
          </a:p>
        </p:txBody>
      </p:sp>
      <p:cxnSp>
        <p:nvCxnSpPr>
          <p:cNvPr id="10" name="Straight Connector 59">
            <a:extLst>
              <a:ext uri="{FF2B5EF4-FFF2-40B4-BE49-F238E27FC236}">
                <a16:creationId xmlns:a16="http://schemas.microsoft.com/office/drawing/2014/main" id="{A80E0956-5C10-CC40-A426-CBD2E0C4158E}"/>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5" name="Текст 22">
            <a:extLst>
              <a:ext uri="{FF2B5EF4-FFF2-40B4-BE49-F238E27FC236}">
                <a16:creationId xmlns:a16="http://schemas.microsoft.com/office/drawing/2014/main" id="{51340CB4-0355-3640-A212-F684523CDCCF}"/>
              </a:ext>
            </a:extLst>
          </p:cNvPr>
          <p:cNvSpPr>
            <a:spLocks noGrp="1"/>
          </p:cNvSpPr>
          <p:nvPr>
            <p:ph type="body" sz="quarter" idx="17" hasCustomPrompt="1"/>
          </p:nvPr>
        </p:nvSpPr>
        <p:spPr>
          <a:xfrm>
            <a:off x="585787" y="1447065"/>
            <a:ext cx="11058065" cy="307778"/>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a:solidFill>
                  <a:srgbClr val="102D69"/>
                </a:solidFill>
                <a:latin typeface="HSE Sans" panose="02000000000000000000" pitchFamily="2" charset="0"/>
              </a:rPr>
              <a:t>Name of table</a:t>
            </a:r>
            <a:r>
              <a:rPr lang="ru-RU" sz="1600">
                <a:solidFill>
                  <a:srgbClr val="102D69"/>
                </a:solidFill>
                <a:latin typeface="HSE Sans" panose="02000000000000000000" pitchFamily="2" charset="0"/>
              </a:rPr>
              <a:t>. </a:t>
            </a:r>
            <a:r>
              <a:rPr lang="en-US" sz="1600">
                <a:solidFill>
                  <a:srgbClr val="102D69"/>
                </a:solidFill>
                <a:latin typeface="HSE Sans" panose="02000000000000000000" pitchFamily="2" charset="0"/>
              </a:rPr>
              <a:t>Please note that the name of the table should be smaller than headlines (16 </a:t>
            </a:r>
            <a:r>
              <a:rPr lang="en-US" sz="1600" err="1">
                <a:solidFill>
                  <a:srgbClr val="102D69"/>
                </a:solidFill>
                <a:latin typeface="HSE Sans" panose="02000000000000000000" pitchFamily="2" charset="0"/>
              </a:rPr>
              <a:t>pt</a:t>
            </a:r>
            <a:r>
              <a:rPr lang="en-US" sz="1600">
                <a:solidFill>
                  <a:srgbClr val="102D69"/>
                </a:solidFill>
                <a:latin typeface="HSE Sans" panose="02000000000000000000" pitchFamily="2" charset="0"/>
              </a:rPr>
              <a:t>)</a:t>
            </a:r>
            <a:endParaRPr lang="ru-RU" sz="1600">
              <a:solidFill>
                <a:srgbClr val="102D69"/>
              </a:solidFill>
              <a:latin typeface="HSE Sans" panose="02000000000000000000" pitchFamily="2" charset="0"/>
            </a:endParaRPr>
          </a:p>
        </p:txBody>
      </p:sp>
      <p:sp>
        <p:nvSpPr>
          <p:cNvPr id="17" name="Текст 16">
            <a:extLst>
              <a:ext uri="{FF2B5EF4-FFF2-40B4-BE49-F238E27FC236}">
                <a16:creationId xmlns:a16="http://schemas.microsoft.com/office/drawing/2014/main" id="{8C6F2EA4-CEDC-324C-9C06-8713118041EB}"/>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a:ln>
                  <a:noFill/>
                </a:ln>
                <a:latin typeface="HSE Sans" panose="02000000000000000000" pitchFamily="2" charset="0"/>
              </a:rPr>
              <a:t>We recommend using bold face with due care; try using bold face for important information. </a:t>
            </a:r>
            <a:r>
              <a:rPr lang="en-US" sz="1300">
                <a:latin typeface="HSE Sans" panose="02000000000000000000" pitchFamily="2" charset="0"/>
              </a:rPr>
              <a:t>Also, try not to use bold face with cell shading; one feature should be sufficient.</a:t>
            </a:r>
            <a:endParaRPr lang="en-RU" sz="1300" b="0">
              <a:ln>
                <a:noFill/>
              </a:ln>
              <a:latin typeface="HSE Sans" panose="02000000000000000000" pitchFamily="2" charset="0"/>
            </a:endParaRPr>
          </a:p>
        </p:txBody>
      </p:sp>
      <p:sp>
        <p:nvSpPr>
          <p:cNvPr id="19" name="Таблица 18">
            <a:extLst>
              <a:ext uri="{FF2B5EF4-FFF2-40B4-BE49-F238E27FC236}">
                <a16:creationId xmlns:a16="http://schemas.microsoft.com/office/drawing/2014/main" id="{7B291085-A9B9-D842-B1A7-96258FAF012C}"/>
              </a:ext>
            </a:extLst>
          </p:cNvPr>
          <p:cNvSpPr>
            <a:spLocks noGrp="1"/>
          </p:cNvSpPr>
          <p:nvPr>
            <p:ph type="tbl" sz="quarter" idx="19"/>
          </p:nvPr>
        </p:nvSpPr>
        <p:spPr>
          <a:xfrm>
            <a:off x="585787" y="1984076"/>
            <a:ext cx="11058527" cy="3519576"/>
          </a:xfrm>
          <a:prstGeom prst="rect">
            <a:avLst/>
          </a:prstGeom>
        </p:spPr>
        <p:txBody>
          <a:bodyPr/>
          <a:lstStyle/>
          <a:p>
            <a:endParaRPr lang="ru-RU"/>
          </a:p>
        </p:txBody>
      </p:sp>
      <p:sp>
        <p:nvSpPr>
          <p:cNvPr id="16" name="Текст 37">
            <a:extLst>
              <a:ext uri="{FF2B5EF4-FFF2-40B4-BE49-F238E27FC236}">
                <a16:creationId xmlns:a16="http://schemas.microsoft.com/office/drawing/2014/main" id="{252B365F-6D89-0045-99CC-0F0D3EF2DA0F}"/>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a:latin typeface="HSE Sans" panose="02000000000000000000" pitchFamily="2" charset="0"/>
              </a:rPr>
              <a:t>Name of subdivisions in two or three lines </a:t>
            </a:r>
            <a:r>
              <a:rPr lang="en-GB" sz="1000">
                <a:latin typeface="HSE Sans" panose="02000000000000000000" pitchFamily="2" charset="0"/>
              </a:rPr>
              <a:t>(10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
        <p:nvSpPr>
          <p:cNvPr id="18" name="Текст 39">
            <a:extLst>
              <a:ext uri="{FF2B5EF4-FFF2-40B4-BE49-F238E27FC236}">
                <a16:creationId xmlns:a16="http://schemas.microsoft.com/office/drawing/2014/main" id="{C9CC4AE0-EDCC-9A4F-97C4-4CAFF1F1EBCF}"/>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a:latin typeface="HSE Sans" panose="02000000000000000000" pitchFamily="2" charset="0"/>
              </a:rPr>
              <a:t>Name of presentation can be provided in two or three lines (10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
        <p:nvSpPr>
          <p:cNvPr id="20" name="Текст 39">
            <a:extLst>
              <a:ext uri="{FF2B5EF4-FFF2-40B4-BE49-F238E27FC236}">
                <a16:creationId xmlns:a16="http://schemas.microsoft.com/office/drawing/2014/main" id="{185F6674-A1EC-1846-AEB5-DA4959807147}"/>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a:latin typeface="HSE Sans" panose="02000000000000000000" pitchFamily="2" charset="0"/>
              </a:rPr>
              <a:t>Name of presentation can be provided in two or three lines (10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Tree>
    <p:extLst>
      <p:ext uri="{BB962C8B-B14F-4D97-AF65-F5344CB8AC3E}">
        <p14:creationId xmlns:p14="http://schemas.microsoft.com/office/powerpoint/2010/main" val="2440160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аблица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4" descr="Icon&#10;&#10;Description automatically generated">
            <a:extLst>
              <a:ext uri="{FF2B5EF4-FFF2-40B4-BE49-F238E27FC236}">
                <a16:creationId xmlns:a16="http://schemas.microsoft.com/office/drawing/2014/main" id="{259ABC72-D738-1143-BF2A-D85AE9A4F73B}"/>
              </a:ext>
            </a:extLst>
          </p:cNvPr>
          <p:cNvPicPr>
            <a:picLocks noChangeAspect="1"/>
          </p:cNvPicPr>
          <p:nvPr userDrawn="1"/>
        </p:nvPicPr>
        <p:blipFill>
          <a:blip r:embed="rId3"/>
          <a:stretch>
            <a:fillRect/>
          </a:stretch>
        </p:blipFill>
        <p:spPr>
          <a:xfrm>
            <a:off x="517199" y="464363"/>
            <a:ext cx="448276" cy="448276"/>
          </a:xfrm>
          <a:prstGeom prst="rect">
            <a:avLst/>
          </a:prstGeom>
        </p:spPr>
      </p:pic>
      <p:cxnSp>
        <p:nvCxnSpPr>
          <p:cNvPr id="9" name="Straight Connector 19">
            <a:extLst>
              <a:ext uri="{FF2B5EF4-FFF2-40B4-BE49-F238E27FC236}">
                <a16:creationId xmlns:a16="http://schemas.microsoft.com/office/drawing/2014/main" id="{237A1E42-2FC3-8841-8C41-992C5BC2368D}"/>
              </a:ext>
            </a:extLst>
          </p:cNvPr>
          <p:cNvCxnSpPr>
            <a:cxnSpLocks/>
          </p:cNvCxnSpPr>
          <p:nvPr userDrawn="1"/>
        </p:nvCxnSpPr>
        <p:spPr>
          <a:xfrm>
            <a:off x="329868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0" name="Straight Connector 21">
            <a:extLst>
              <a:ext uri="{FF2B5EF4-FFF2-40B4-BE49-F238E27FC236}">
                <a16:creationId xmlns:a16="http://schemas.microsoft.com/office/drawing/2014/main" id="{47503EA0-3883-E24D-9EB8-7B6175182929}"/>
              </a:ext>
            </a:extLst>
          </p:cNvPr>
          <p:cNvCxnSpPr>
            <a:cxnSpLocks/>
          </p:cNvCxnSpPr>
          <p:nvPr userDrawn="1"/>
        </p:nvCxnSpPr>
        <p:spPr>
          <a:xfrm>
            <a:off x="6099416"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cxnSp>
        <p:nvCxnSpPr>
          <p:cNvPr id="11" name="Straight Connector 25">
            <a:extLst>
              <a:ext uri="{FF2B5EF4-FFF2-40B4-BE49-F238E27FC236}">
                <a16:creationId xmlns:a16="http://schemas.microsoft.com/office/drawing/2014/main" id="{E0144DF2-9891-324D-B34E-AFA025FBCBF9}"/>
              </a:ext>
            </a:extLst>
          </p:cNvPr>
          <p:cNvCxnSpPr>
            <a:cxnSpLocks/>
          </p:cNvCxnSpPr>
          <p:nvPr userDrawn="1"/>
        </p:nvCxnSpPr>
        <p:spPr>
          <a:xfrm>
            <a:off x="10277081"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33F65D6-1072-F140-B6A5-758D7B595A92}"/>
              </a:ext>
            </a:extLst>
          </p:cNvPr>
          <p:cNvSpPr txBox="1"/>
          <p:nvPr userDrawn="1"/>
        </p:nvSpPr>
        <p:spPr>
          <a:xfrm>
            <a:off x="10410201" y="532278"/>
            <a:ext cx="671977" cy="307777"/>
          </a:xfrm>
          <a:prstGeom prst="rect">
            <a:avLst/>
          </a:prstGeom>
          <a:noFill/>
        </p:spPr>
        <p:txBody>
          <a:bodyPr wrap="square" lIns="0" tIns="0" rIns="0" bIns="0" rtlCol="0">
            <a:spAutoFit/>
          </a:bodyPr>
          <a:lstStyle/>
          <a:p>
            <a:fld id="{32AF94B5-93D7-5247-B727-C7089232F508}" type="slidenum">
              <a:rPr lang="ru-RU" sz="2000" smtClean="0">
                <a:solidFill>
                  <a:srgbClr val="102D69"/>
                </a:solidFill>
                <a:latin typeface="HSE Sans" panose="02000000000000000000" pitchFamily="2" charset="0"/>
              </a:rPr>
              <a:t>‹#›</a:t>
            </a:fld>
            <a:endParaRPr lang="ru-RU" sz="2000">
              <a:solidFill>
                <a:srgbClr val="102D69"/>
              </a:solidFill>
              <a:latin typeface="HSE Sans" panose="02000000000000000000" pitchFamily="2" charset="0"/>
            </a:endParaRPr>
          </a:p>
        </p:txBody>
      </p:sp>
      <p:cxnSp>
        <p:nvCxnSpPr>
          <p:cNvPr id="13" name="Straight Connector 59">
            <a:extLst>
              <a:ext uri="{FF2B5EF4-FFF2-40B4-BE49-F238E27FC236}">
                <a16:creationId xmlns:a16="http://schemas.microsoft.com/office/drawing/2014/main" id="{5F1F09D4-22FA-7B4B-9488-F8FDDCC2D447}"/>
              </a:ext>
            </a:extLst>
          </p:cNvPr>
          <p:cNvCxnSpPr>
            <a:cxnSpLocks/>
          </p:cNvCxnSpPr>
          <p:nvPr userDrawn="1"/>
        </p:nvCxnSpPr>
        <p:spPr>
          <a:xfrm>
            <a:off x="11643868" y="464363"/>
            <a:ext cx="0" cy="586260"/>
          </a:xfrm>
          <a:prstGeom prst="line">
            <a:avLst/>
          </a:prstGeom>
          <a:ln w="12700">
            <a:solidFill>
              <a:srgbClr val="102D69"/>
            </a:solidFill>
          </a:ln>
        </p:spPr>
        <p:style>
          <a:lnRef idx="1">
            <a:schemeClr val="accent1"/>
          </a:lnRef>
          <a:fillRef idx="0">
            <a:schemeClr val="accent1"/>
          </a:fillRef>
          <a:effectRef idx="0">
            <a:schemeClr val="accent1"/>
          </a:effectRef>
          <a:fontRef idx="minor">
            <a:schemeClr val="tx1"/>
          </a:fontRef>
        </p:style>
      </p:cxnSp>
      <p:sp>
        <p:nvSpPr>
          <p:cNvPr id="18" name="Текст 22">
            <a:extLst>
              <a:ext uri="{FF2B5EF4-FFF2-40B4-BE49-F238E27FC236}">
                <a16:creationId xmlns:a16="http://schemas.microsoft.com/office/drawing/2014/main" id="{4D940599-2B77-CE47-91E6-CDB51ADE1840}"/>
              </a:ext>
            </a:extLst>
          </p:cNvPr>
          <p:cNvSpPr>
            <a:spLocks noGrp="1"/>
          </p:cNvSpPr>
          <p:nvPr>
            <p:ph type="body" sz="quarter" idx="17" hasCustomPrompt="1"/>
          </p:nvPr>
        </p:nvSpPr>
        <p:spPr>
          <a:xfrm>
            <a:off x="585787" y="1447064"/>
            <a:ext cx="7617877" cy="537011"/>
          </a:xfrm>
          <a:prstGeom prst="rect">
            <a:avLst/>
          </a:prstGeom>
        </p:spPr>
        <p:txBody>
          <a:bodyPr lIns="0" tIns="0" rIns="0" bIns="0">
            <a:noAutofit/>
          </a:bodyPr>
          <a:lstStyle>
            <a:lvl1pPr marL="0" indent="0">
              <a:buNone/>
              <a:defRPr sz="1600" b="0" i="0">
                <a:solidFill>
                  <a:srgbClr val="0E2D69"/>
                </a:solidFill>
                <a:latin typeface="HSE Sans" panose="02000000000000000000" pitchFamily="2" charset="0"/>
              </a:defRPr>
            </a:lvl1pPr>
            <a:lvl2pPr>
              <a:defRPr sz="1600" b="0" i="0">
                <a:solidFill>
                  <a:srgbClr val="0E2D69"/>
                </a:solidFill>
                <a:latin typeface="HSE Sans" panose="02000000000000000000" pitchFamily="2" charset="0"/>
              </a:defRPr>
            </a:lvl2pPr>
            <a:lvl3pPr>
              <a:defRPr sz="1600" b="0" i="0">
                <a:solidFill>
                  <a:srgbClr val="0E2D69"/>
                </a:solidFill>
                <a:latin typeface="HSE Sans" panose="02000000000000000000" pitchFamily="2" charset="0"/>
              </a:defRPr>
            </a:lvl3pPr>
            <a:lvl4pPr>
              <a:defRPr sz="1600" b="0" i="0">
                <a:solidFill>
                  <a:srgbClr val="0E2D69"/>
                </a:solidFill>
                <a:latin typeface="HSE Sans" panose="02000000000000000000" pitchFamily="2" charset="0"/>
              </a:defRPr>
            </a:lvl4pPr>
            <a:lvl5pPr>
              <a:defRPr sz="1600" b="0" i="0">
                <a:solidFill>
                  <a:srgbClr val="0E2D69"/>
                </a:solidFill>
                <a:latin typeface="HSE Sans" panose="02000000000000000000" pitchFamily="2" charset="0"/>
              </a:defRPr>
            </a:lvl5pPr>
          </a:lstStyle>
          <a:p>
            <a:r>
              <a:rPr lang="en-US" sz="1600">
                <a:solidFill>
                  <a:srgbClr val="102D69"/>
                </a:solidFill>
                <a:latin typeface="HSE Sans" panose="02000000000000000000" pitchFamily="2" charset="0"/>
              </a:rPr>
              <a:t>Name of table</a:t>
            </a:r>
            <a:r>
              <a:rPr lang="ru-RU" sz="1600">
                <a:solidFill>
                  <a:srgbClr val="102D69"/>
                </a:solidFill>
                <a:latin typeface="HSE Sans" panose="02000000000000000000" pitchFamily="2" charset="0"/>
              </a:rPr>
              <a:t>. </a:t>
            </a:r>
            <a:r>
              <a:rPr lang="en-US" sz="1600">
                <a:solidFill>
                  <a:srgbClr val="102D69"/>
                </a:solidFill>
                <a:latin typeface="HSE Sans" panose="02000000000000000000" pitchFamily="2" charset="0"/>
              </a:rPr>
              <a:t>Please note that the name of the table should be smaller than headlines (16 </a:t>
            </a:r>
            <a:r>
              <a:rPr lang="en-US" sz="1600" err="1">
                <a:solidFill>
                  <a:srgbClr val="102D69"/>
                </a:solidFill>
                <a:latin typeface="HSE Sans" panose="02000000000000000000" pitchFamily="2" charset="0"/>
              </a:rPr>
              <a:t>pt</a:t>
            </a:r>
            <a:r>
              <a:rPr lang="en-US" sz="1600">
                <a:solidFill>
                  <a:srgbClr val="102D69"/>
                </a:solidFill>
                <a:latin typeface="HSE Sans" panose="02000000000000000000" pitchFamily="2" charset="0"/>
              </a:rPr>
              <a:t>)</a:t>
            </a:r>
            <a:endParaRPr lang="ru-RU" sz="1600">
              <a:solidFill>
                <a:srgbClr val="102D69"/>
              </a:solidFill>
              <a:latin typeface="HSE Sans" panose="02000000000000000000" pitchFamily="2" charset="0"/>
            </a:endParaRPr>
          </a:p>
        </p:txBody>
      </p:sp>
      <p:sp>
        <p:nvSpPr>
          <p:cNvPr id="19" name="Текст 16">
            <a:extLst>
              <a:ext uri="{FF2B5EF4-FFF2-40B4-BE49-F238E27FC236}">
                <a16:creationId xmlns:a16="http://schemas.microsoft.com/office/drawing/2014/main" id="{A7333712-9DED-4F4B-B209-2F13075EDB3F}"/>
              </a:ext>
            </a:extLst>
          </p:cNvPr>
          <p:cNvSpPr>
            <a:spLocks noGrp="1"/>
          </p:cNvSpPr>
          <p:nvPr>
            <p:ph type="body" sz="quarter" idx="18" hasCustomPrompt="1"/>
          </p:nvPr>
        </p:nvSpPr>
        <p:spPr>
          <a:xfrm>
            <a:off x="585788" y="5739189"/>
            <a:ext cx="6824303" cy="703205"/>
          </a:xfrm>
          <a:prstGeom prst="rect">
            <a:avLst/>
          </a:prstGeom>
        </p:spPr>
        <p:txBody>
          <a:bodyPr lIns="0" tIns="0" rIns="0" bIns="0">
            <a:normAutofit/>
          </a:bodyPr>
          <a:lstStyle>
            <a:lvl1pPr marL="0" marR="0" indent="0" algn="l" defTabSz="914400" rtl="0" eaLnBrk="1" fontAlgn="auto" latinLnBrk="0" hangingPunct="1">
              <a:lnSpc>
                <a:spcPct val="100000"/>
              </a:lnSpc>
              <a:spcBef>
                <a:spcPts val="600"/>
              </a:spcBef>
              <a:spcAft>
                <a:spcPts val="0"/>
              </a:spcAft>
              <a:buClrTx/>
              <a:buSzTx/>
              <a:buFontTx/>
              <a:buNone/>
              <a:tabLst/>
              <a:defRPr sz="1300" b="0" i="0">
                <a:solidFill>
                  <a:srgbClr val="0E2D69"/>
                </a:solidFill>
                <a:latin typeface="HSE Sans" panose="02000000000000000000" pitchFamily="2" charset="0"/>
              </a:defRPr>
            </a:lvl1pPr>
            <a:lvl2pPr>
              <a:defRPr sz="1300" b="0" i="0">
                <a:solidFill>
                  <a:srgbClr val="0E2D69"/>
                </a:solidFill>
                <a:latin typeface="HSE Sans" panose="02000000000000000000" pitchFamily="2" charset="0"/>
              </a:defRPr>
            </a:lvl2pPr>
            <a:lvl3pPr>
              <a:defRPr sz="1300" b="0" i="0">
                <a:solidFill>
                  <a:srgbClr val="0E2D69"/>
                </a:solidFill>
                <a:latin typeface="HSE Sans" panose="02000000000000000000" pitchFamily="2" charset="0"/>
              </a:defRPr>
            </a:lvl3pPr>
            <a:lvl4pPr>
              <a:defRPr sz="1300" b="0" i="0">
                <a:solidFill>
                  <a:srgbClr val="0E2D69"/>
                </a:solidFill>
                <a:latin typeface="HSE Sans" panose="02000000000000000000" pitchFamily="2" charset="0"/>
              </a:defRPr>
            </a:lvl4pPr>
            <a:lvl5pPr>
              <a:defRPr sz="1300" b="0" i="0">
                <a:solidFill>
                  <a:srgbClr val="0E2D69"/>
                </a:solidFill>
                <a:latin typeface="HSE Sans" panose="02000000000000000000" pitchFamily="2" charset="0"/>
              </a:defRPr>
            </a:lvl5p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300" b="0">
                <a:ln>
                  <a:noFill/>
                </a:ln>
                <a:latin typeface="HSE Sans" panose="02000000000000000000" pitchFamily="2" charset="0"/>
              </a:rPr>
              <a:t>We recommend using bold face with due care; try using bold face for important information. </a:t>
            </a:r>
            <a:r>
              <a:rPr lang="en-US" sz="1300">
                <a:latin typeface="HSE Sans" panose="02000000000000000000" pitchFamily="2" charset="0"/>
              </a:rPr>
              <a:t>Also, try not to use bold face with cell shading; one feature should be sufficient.</a:t>
            </a:r>
            <a:endParaRPr lang="en-RU" sz="1300" b="0">
              <a:ln>
                <a:noFill/>
              </a:ln>
              <a:latin typeface="HSE Sans" panose="02000000000000000000" pitchFamily="2" charset="0"/>
            </a:endParaRPr>
          </a:p>
        </p:txBody>
      </p:sp>
      <p:sp>
        <p:nvSpPr>
          <p:cNvPr id="20" name="Таблица 18">
            <a:extLst>
              <a:ext uri="{FF2B5EF4-FFF2-40B4-BE49-F238E27FC236}">
                <a16:creationId xmlns:a16="http://schemas.microsoft.com/office/drawing/2014/main" id="{DD467C42-8209-B740-8419-DBB6A6F7D5EE}"/>
              </a:ext>
            </a:extLst>
          </p:cNvPr>
          <p:cNvSpPr>
            <a:spLocks noGrp="1"/>
          </p:cNvSpPr>
          <p:nvPr>
            <p:ph type="tbl" sz="quarter" idx="19"/>
          </p:nvPr>
        </p:nvSpPr>
        <p:spPr>
          <a:xfrm>
            <a:off x="585787" y="2208362"/>
            <a:ext cx="7617895" cy="3295290"/>
          </a:xfrm>
          <a:prstGeom prst="rect">
            <a:avLst/>
          </a:prstGeom>
        </p:spPr>
        <p:txBody>
          <a:bodyPr/>
          <a:lstStyle/>
          <a:p>
            <a:endParaRPr lang="ru-RU"/>
          </a:p>
        </p:txBody>
      </p:sp>
      <p:sp>
        <p:nvSpPr>
          <p:cNvPr id="21" name="Текст 35">
            <a:extLst>
              <a:ext uri="{FF2B5EF4-FFF2-40B4-BE49-F238E27FC236}">
                <a16:creationId xmlns:a16="http://schemas.microsoft.com/office/drawing/2014/main" id="{B4309850-76EA-224C-A9E2-B6BBDBF99DE2}"/>
              </a:ext>
            </a:extLst>
          </p:cNvPr>
          <p:cNvSpPr>
            <a:spLocks noGrp="1"/>
          </p:cNvSpPr>
          <p:nvPr>
            <p:ph type="body" sz="quarter" idx="12" hasCustomPrompt="1"/>
          </p:nvPr>
        </p:nvSpPr>
        <p:spPr>
          <a:xfrm>
            <a:off x="8686807" y="2208363"/>
            <a:ext cx="2930666" cy="2570672"/>
          </a:xfrm>
          <a:prstGeom prst="rect">
            <a:avLst/>
          </a:prstGeom>
        </p:spPr>
        <p:txBody>
          <a:bodyPr lIns="0" tIns="0" r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a:solidFill>
                  <a:srgbClr val="0E2D69"/>
                </a:solidFill>
                <a:latin typeface="HSE Sans" panose="02000000000000000000" pitchFamily="2" charset="0"/>
              </a:defRPr>
            </a:lvl1pPr>
            <a:lvl2pPr marL="4572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2pPr>
            <a:lvl3pPr marL="9144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3pPr>
            <a:lvl4pPr marL="13716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4pPr>
            <a:lvl5pPr marL="1828800" indent="0" algn="l">
              <a:lnSpc>
                <a:spcPct val="100000"/>
              </a:lnSpc>
              <a:spcBef>
                <a:spcPts val="1000"/>
              </a:spcBef>
              <a:buFont typeface="Arial" panose="020B0604020202020204" pitchFamily="34" charset="0"/>
              <a:buNone/>
              <a:defRPr sz="1300" b="0" i="0">
                <a:solidFill>
                  <a:srgbClr val="0E2D69"/>
                </a:solidFill>
                <a:latin typeface="HSE Sans" panose="02000000000000000000" pitchFamily="2" charset="0"/>
              </a:defRPr>
            </a:lvl5pPr>
          </a:lstStyle>
          <a:p>
            <a:r>
              <a:rPr lang="en-GB" sz="1300">
                <a:latin typeface="HSE Sans" panose="02000000000000000000" pitchFamily="2" charset="0"/>
              </a:rPr>
              <a:t>Lorem ipsum </a:t>
            </a:r>
            <a:r>
              <a:rPr lang="en-GB" sz="1300" err="1">
                <a:latin typeface="HSE Sans" panose="02000000000000000000" pitchFamily="2" charset="0"/>
              </a:rPr>
              <a:t>dolor</a:t>
            </a:r>
            <a:r>
              <a:rPr lang="en-GB" sz="1300">
                <a:latin typeface="HSE Sans" panose="02000000000000000000" pitchFamily="2" charset="0"/>
              </a:rPr>
              <a:t> sit </a:t>
            </a:r>
            <a:r>
              <a:rPr lang="en-GB" sz="1300" err="1">
                <a:latin typeface="HSE Sans" panose="02000000000000000000" pitchFamily="2" charset="0"/>
              </a:rPr>
              <a:t>amet</a:t>
            </a:r>
            <a:r>
              <a:rPr lang="en-GB" sz="1300">
                <a:latin typeface="HSE Sans" panose="02000000000000000000" pitchFamily="2" charset="0"/>
              </a:rPr>
              <a:t>, </a:t>
            </a:r>
            <a:r>
              <a:rPr lang="en-GB" sz="1300" err="1">
                <a:latin typeface="HSE Sans" panose="02000000000000000000" pitchFamily="2" charset="0"/>
              </a:rPr>
              <a:t>consectetur</a:t>
            </a:r>
            <a:r>
              <a:rPr lang="en-GB" sz="1300">
                <a:latin typeface="HSE Sans" panose="02000000000000000000" pitchFamily="2" charset="0"/>
              </a:rPr>
              <a:t> </a:t>
            </a:r>
            <a:r>
              <a:rPr lang="en-GB" sz="1300" err="1">
                <a:latin typeface="HSE Sans" panose="02000000000000000000" pitchFamily="2" charset="0"/>
              </a:rPr>
              <a:t>adipiscing</a:t>
            </a:r>
            <a:r>
              <a:rPr lang="en-GB" sz="1300">
                <a:latin typeface="HSE Sans" panose="02000000000000000000" pitchFamily="2" charset="0"/>
              </a:rPr>
              <a:t> </a:t>
            </a:r>
            <a:r>
              <a:rPr lang="en-GB" sz="1300" err="1">
                <a:latin typeface="HSE Sans" panose="02000000000000000000" pitchFamily="2" charset="0"/>
              </a:rPr>
              <a:t>elit</a:t>
            </a:r>
            <a:r>
              <a:rPr lang="en-GB" sz="1300">
                <a:latin typeface="HSE Sans" panose="02000000000000000000" pitchFamily="2" charset="0"/>
              </a:rPr>
              <a:t>, </a:t>
            </a:r>
            <a:r>
              <a:rPr lang="en-GB" sz="1300" err="1">
                <a:latin typeface="HSE Sans" panose="02000000000000000000" pitchFamily="2" charset="0"/>
              </a:rPr>
              <a:t>sed</a:t>
            </a:r>
            <a:r>
              <a:rPr lang="en-GB" sz="1300">
                <a:latin typeface="HSE Sans" panose="02000000000000000000" pitchFamily="2" charset="0"/>
              </a:rPr>
              <a:t> do </a:t>
            </a:r>
            <a:r>
              <a:rPr lang="en-GB" sz="1300" err="1">
                <a:latin typeface="HSE Sans" panose="02000000000000000000" pitchFamily="2" charset="0"/>
              </a:rPr>
              <a:t>eiusmod</a:t>
            </a:r>
            <a:r>
              <a:rPr lang="en-GB" sz="1300">
                <a:latin typeface="HSE Sans" panose="02000000000000000000" pitchFamily="2" charset="0"/>
              </a:rPr>
              <a:t> </a:t>
            </a:r>
            <a:r>
              <a:rPr lang="en-GB" sz="1300" err="1">
                <a:latin typeface="HSE Sans" panose="02000000000000000000" pitchFamily="2" charset="0"/>
              </a:rPr>
              <a:t>tempor</a:t>
            </a:r>
            <a:r>
              <a:rPr lang="en-GB" sz="1300">
                <a:latin typeface="HSE Sans" panose="02000000000000000000" pitchFamily="2" charset="0"/>
              </a:rPr>
              <a:t> </a:t>
            </a:r>
            <a:r>
              <a:rPr lang="en-GB" sz="1300" err="1">
                <a:latin typeface="HSE Sans" panose="02000000000000000000" pitchFamily="2" charset="0"/>
              </a:rPr>
              <a:t>incididunt</a:t>
            </a:r>
            <a:r>
              <a:rPr lang="en-GB" sz="1300">
                <a:latin typeface="HSE Sans" panose="02000000000000000000" pitchFamily="2" charset="0"/>
              </a:rPr>
              <a:t> </a:t>
            </a:r>
            <a:r>
              <a:rPr lang="en-GB" sz="1300" err="1">
                <a:latin typeface="HSE Sans" panose="02000000000000000000" pitchFamily="2" charset="0"/>
              </a:rPr>
              <a:t>ut</a:t>
            </a:r>
            <a:r>
              <a:rPr lang="en-GB" sz="1300">
                <a:latin typeface="HSE Sans" panose="02000000000000000000" pitchFamily="2" charset="0"/>
              </a:rPr>
              <a:t> </a:t>
            </a:r>
            <a:r>
              <a:rPr lang="en-GB" sz="1300" err="1">
                <a:latin typeface="HSE Sans" panose="02000000000000000000" pitchFamily="2" charset="0"/>
              </a:rPr>
              <a:t>labore</a:t>
            </a:r>
            <a:r>
              <a:rPr lang="en-GB" sz="1300">
                <a:latin typeface="HSE Sans" panose="02000000000000000000" pitchFamily="2" charset="0"/>
              </a:rPr>
              <a:t> et dolore magna </a:t>
            </a:r>
            <a:r>
              <a:rPr lang="en-GB" sz="1300" err="1">
                <a:latin typeface="HSE Sans" panose="02000000000000000000" pitchFamily="2" charset="0"/>
              </a:rPr>
              <a:t>aliqua</a:t>
            </a:r>
            <a:r>
              <a:rPr lang="en-GB" sz="1300">
                <a:latin typeface="HSE Sans" panose="02000000000000000000" pitchFamily="2" charset="0"/>
              </a:rPr>
              <a:t>. Ut </a:t>
            </a:r>
            <a:r>
              <a:rPr lang="en-GB" sz="1300" err="1">
                <a:latin typeface="HSE Sans" panose="02000000000000000000" pitchFamily="2" charset="0"/>
              </a:rPr>
              <a:t>enim</a:t>
            </a:r>
            <a:r>
              <a:rPr lang="en-GB" sz="1300">
                <a:latin typeface="HSE Sans" panose="02000000000000000000" pitchFamily="2" charset="0"/>
              </a:rPr>
              <a:t> ad minim </a:t>
            </a:r>
            <a:r>
              <a:rPr lang="en-GB" sz="1300" err="1">
                <a:latin typeface="HSE Sans" panose="02000000000000000000" pitchFamily="2" charset="0"/>
              </a:rPr>
              <a:t>veniam</a:t>
            </a:r>
            <a:r>
              <a:rPr lang="en-GB" sz="1300">
                <a:latin typeface="HSE Sans" panose="02000000000000000000" pitchFamily="2" charset="0"/>
              </a:rPr>
              <a:t>, </a:t>
            </a:r>
            <a:r>
              <a:rPr lang="en-GB" sz="1300" err="1">
                <a:latin typeface="HSE Sans" panose="02000000000000000000" pitchFamily="2" charset="0"/>
              </a:rPr>
              <a:t>quis</a:t>
            </a:r>
            <a:r>
              <a:rPr lang="en-GB" sz="1300">
                <a:latin typeface="HSE Sans" panose="02000000000000000000" pitchFamily="2" charset="0"/>
              </a:rPr>
              <a:t> </a:t>
            </a:r>
            <a:r>
              <a:rPr lang="en-GB" sz="1300" err="1">
                <a:latin typeface="HSE Sans" panose="02000000000000000000" pitchFamily="2" charset="0"/>
              </a:rPr>
              <a:t>nostrud</a:t>
            </a:r>
            <a:r>
              <a:rPr lang="en-GB" sz="1300">
                <a:latin typeface="HSE Sans" panose="02000000000000000000" pitchFamily="2" charset="0"/>
              </a:rPr>
              <a:t> exercitation </a:t>
            </a:r>
            <a:r>
              <a:rPr lang="en-GB" sz="1300" err="1">
                <a:latin typeface="HSE Sans" panose="02000000000000000000" pitchFamily="2" charset="0"/>
              </a:rPr>
              <a:t>ullamco</a:t>
            </a:r>
            <a:r>
              <a:rPr lang="en-GB" sz="1300">
                <a:latin typeface="HSE Sans" panose="02000000000000000000" pitchFamily="2" charset="0"/>
              </a:rPr>
              <a:t> </a:t>
            </a:r>
            <a:r>
              <a:rPr lang="en-GB" sz="1300" err="1">
                <a:latin typeface="HSE Sans" panose="02000000000000000000" pitchFamily="2" charset="0"/>
              </a:rPr>
              <a:t>laboris</a:t>
            </a:r>
            <a:r>
              <a:rPr lang="en-GB" sz="1300">
                <a:latin typeface="HSE Sans" panose="02000000000000000000" pitchFamily="2" charset="0"/>
              </a:rPr>
              <a:t> nisi </a:t>
            </a:r>
            <a:r>
              <a:rPr lang="en-GB" sz="1300" err="1">
                <a:latin typeface="HSE Sans" panose="02000000000000000000" pitchFamily="2" charset="0"/>
              </a:rPr>
              <a:t>ut</a:t>
            </a:r>
            <a:r>
              <a:rPr lang="en-GB" sz="1300">
                <a:latin typeface="HSE Sans" panose="02000000000000000000" pitchFamily="2" charset="0"/>
              </a:rPr>
              <a:t> </a:t>
            </a:r>
            <a:r>
              <a:rPr lang="en-GB" sz="1300" err="1">
                <a:latin typeface="HSE Sans" panose="02000000000000000000" pitchFamily="2" charset="0"/>
              </a:rPr>
              <a:t>aliquip</a:t>
            </a:r>
            <a:r>
              <a:rPr lang="en-GB" sz="1300">
                <a:latin typeface="HSE Sans" panose="02000000000000000000" pitchFamily="2" charset="0"/>
              </a:rPr>
              <a:t> ex </a:t>
            </a:r>
            <a:r>
              <a:rPr lang="en-GB" sz="1300" err="1">
                <a:latin typeface="HSE Sans" panose="02000000000000000000" pitchFamily="2" charset="0"/>
              </a:rPr>
              <a:t>ea</a:t>
            </a:r>
            <a:r>
              <a:rPr lang="en-GB" sz="1300">
                <a:latin typeface="HSE Sans" panose="02000000000000000000" pitchFamily="2" charset="0"/>
              </a:rPr>
              <a:t> </a:t>
            </a:r>
            <a:r>
              <a:rPr lang="en-GB" sz="1300" err="1">
                <a:latin typeface="HSE Sans" panose="02000000000000000000" pitchFamily="2" charset="0"/>
              </a:rPr>
              <a:t>commodo</a:t>
            </a:r>
            <a:r>
              <a:rPr lang="en-GB" sz="1300">
                <a:latin typeface="HSE Sans" panose="02000000000000000000" pitchFamily="2" charset="0"/>
              </a:rPr>
              <a:t> </a:t>
            </a:r>
            <a:r>
              <a:rPr lang="en-GB" sz="1300" err="1">
                <a:latin typeface="HSE Sans" panose="02000000000000000000" pitchFamily="2" charset="0"/>
              </a:rPr>
              <a:t>consequat</a:t>
            </a:r>
            <a:r>
              <a:rPr lang="en-GB" sz="1300">
                <a:latin typeface="HSE Sans" panose="02000000000000000000" pitchFamily="2" charset="0"/>
              </a:rPr>
              <a:t>. Duis </a:t>
            </a:r>
            <a:r>
              <a:rPr lang="en-GB" sz="1300" err="1">
                <a:latin typeface="HSE Sans" panose="02000000000000000000" pitchFamily="2" charset="0"/>
              </a:rPr>
              <a:t>aute</a:t>
            </a:r>
            <a:r>
              <a:rPr lang="en-GB" sz="1300">
                <a:latin typeface="HSE Sans" panose="02000000000000000000" pitchFamily="2" charset="0"/>
              </a:rPr>
              <a:t> </a:t>
            </a:r>
            <a:r>
              <a:rPr lang="en-GB" sz="1300" err="1">
                <a:latin typeface="HSE Sans" panose="02000000000000000000" pitchFamily="2" charset="0"/>
              </a:rPr>
              <a:t>irure</a:t>
            </a:r>
            <a:r>
              <a:rPr lang="en-GB" sz="1300">
                <a:latin typeface="HSE Sans" panose="02000000000000000000" pitchFamily="2" charset="0"/>
              </a:rPr>
              <a:t> </a:t>
            </a:r>
            <a:r>
              <a:rPr lang="en-GB" sz="1300" err="1">
                <a:latin typeface="HSE Sans" panose="02000000000000000000" pitchFamily="2" charset="0"/>
              </a:rPr>
              <a:t>dolor</a:t>
            </a:r>
            <a:r>
              <a:rPr lang="en-GB" sz="1300">
                <a:latin typeface="HSE Sans" panose="02000000000000000000" pitchFamily="2" charset="0"/>
              </a:rPr>
              <a:t> in </a:t>
            </a:r>
            <a:r>
              <a:rPr lang="en-GB" sz="1300" err="1">
                <a:latin typeface="HSE Sans" panose="02000000000000000000" pitchFamily="2" charset="0"/>
              </a:rPr>
              <a:t>reprehenderit</a:t>
            </a:r>
            <a:r>
              <a:rPr lang="en-GB" sz="1300">
                <a:latin typeface="HSE Sans" panose="02000000000000000000" pitchFamily="2" charset="0"/>
              </a:rPr>
              <a:t> in </a:t>
            </a:r>
            <a:r>
              <a:rPr lang="en-GB" sz="1300" err="1">
                <a:latin typeface="HSE Sans" panose="02000000000000000000" pitchFamily="2" charset="0"/>
              </a:rPr>
              <a:t>voluptate</a:t>
            </a:r>
            <a:r>
              <a:rPr lang="en-GB" sz="1300">
                <a:latin typeface="HSE Sans" panose="02000000000000000000" pitchFamily="2" charset="0"/>
              </a:rPr>
              <a:t> </a:t>
            </a:r>
            <a:r>
              <a:rPr lang="en-GB" sz="1300" err="1">
                <a:latin typeface="HSE Sans" panose="02000000000000000000" pitchFamily="2" charset="0"/>
              </a:rPr>
              <a:t>velit</a:t>
            </a:r>
            <a:r>
              <a:rPr lang="en-GB" sz="1300">
                <a:latin typeface="HSE Sans" panose="02000000000000000000" pitchFamily="2" charset="0"/>
              </a:rPr>
              <a:t> </a:t>
            </a:r>
            <a:r>
              <a:rPr lang="en-GB" sz="1300" err="1">
                <a:latin typeface="HSE Sans" panose="02000000000000000000" pitchFamily="2" charset="0"/>
              </a:rPr>
              <a:t>esse</a:t>
            </a:r>
            <a:r>
              <a:rPr lang="en-GB" sz="1300">
                <a:latin typeface="HSE Sans" panose="02000000000000000000" pitchFamily="2" charset="0"/>
              </a:rPr>
              <a:t> </a:t>
            </a:r>
            <a:r>
              <a:rPr lang="en-GB" sz="1300" err="1">
                <a:latin typeface="HSE Sans" panose="02000000000000000000" pitchFamily="2" charset="0"/>
              </a:rPr>
              <a:t>cillum</a:t>
            </a:r>
            <a:r>
              <a:rPr lang="en-GB" sz="1300">
                <a:latin typeface="HSE Sans" panose="02000000000000000000" pitchFamily="2" charset="0"/>
              </a:rPr>
              <a:t> dolore </a:t>
            </a:r>
            <a:r>
              <a:rPr lang="en-GB" sz="1300" err="1">
                <a:latin typeface="HSE Sans" panose="02000000000000000000" pitchFamily="2" charset="0"/>
              </a:rPr>
              <a:t>eu</a:t>
            </a:r>
            <a:r>
              <a:rPr lang="en-GB" sz="1300">
                <a:latin typeface="HSE Sans" panose="02000000000000000000" pitchFamily="2" charset="0"/>
              </a:rPr>
              <a:t> </a:t>
            </a:r>
            <a:r>
              <a:rPr lang="en-GB" sz="1300" err="1">
                <a:latin typeface="HSE Sans" panose="02000000000000000000" pitchFamily="2" charset="0"/>
              </a:rPr>
              <a:t>fugiat</a:t>
            </a:r>
            <a:r>
              <a:rPr lang="en-GB" sz="1300">
                <a:latin typeface="HSE Sans" panose="02000000000000000000" pitchFamily="2" charset="0"/>
              </a:rPr>
              <a:t> </a:t>
            </a:r>
            <a:r>
              <a:rPr lang="en-GB" sz="1300" err="1">
                <a:latin typeface="HSE Sans" panose="02000000000000000000" pitchFamily="2" charset="0"/>
              </a:rPr>
              <a:t>nulla</a:t>
            </a:r>
            <a:r>
              <a:rPr lang="en-GB" sz="1300">
                <a:latin typeface="HSE Sans" panose="02000000000000000000" pitchFamily="2" charset="0"/>
              </a:rPr>
              <a:t> </a:t>
            </a:r>
            <a:r>
              <a:rPr lang="en-GB" sz="1300" err="1">
                <a:latin typeface="HSE Sans" panose="02000000000000000000" pitchFamily="2" charset="0"/>
              </a:rPr>
              <a:t>pariatur</a:t>
            </a:r>
            <a:r>
              <a:rPr lang="en-GB" sz="1300">
                <a:latin typeface="HSE Sans" panose="02000000000000000000" pitchFamily="2" charset="0"/>
              </a:rPr>
              <a:t>. </a:t>
            </a:r>
            <a:r>
              <a:rPr lang="en-GB" sz="1300" err="1">
                <a:latin typeface="HSE Sans" panose="02000000000000000000" pitchFamily="2" charset="0"/>
              </a:rPr>
              <a:t>Excepteur</a:t>
            </a:r>
            <a:r>
              <a:rPr lang="en-GB" sz="1300">
                <a:latin typeface="HSE Sans" panose="02000000000000000000" pitchFamily="2" charset="0"/>
              </a:rPr>
              <a:t> </a:t>
            </a:r>
            <a:r>
              <a:rPr lang="en-GB" sz="1300" err="1">
                <a:latin typeface="HSE Sans" panose="02000000000000000000" pitchFamily="2" charset="0"/>
              </a:rPr>
              <a:t>sint</a:t>
            </a:r>
            <a:r>
              <a:rPr lang="en-GB" sz="1300">
                <a:latin typeface="HSE Sans" panose="02000000000000000000" pitchFamily="2" charset="0"/>
              </a:rPr>
              <a:t> </a:t>
            </a:r>
            <a:r>
              <a:rPr lang="en-GB" sz="1300" err="1">
                <a:latin typeface="HSE Sans" panose="02000000000000000000" pitchFamily="2" charset="0"/>
              </a:rPr>
              <a:t>occaecat</a:t>
            </a:r>
            <a:r>
              <a:rPr lang="en-GB" sz="1300">
                <a:latin typeface="HSE Sans" panose="02000000000000000000" pitchFamily="2" charset="0"/>
              </a:rPr>
              <a:t> </a:t>
            </a:r>
            <a:r>
              <a:rPr lang="en-GB" sz="1300" err="1">
                <a:latin typeface="HSE Sans" panose="02000000000000000000" pitchFamily="2" charset="0"/>
              </a:rPr>
              <a:t>cupidatat</a:t>
            </a:r>
            <a:r>
              <a:rPr lang="en-GB" sz="1300">
                <a:latin typeface="HSE Sans" panose="02000000000000000000" pitchFamily="2" charset="0"/>
              </a:rPr>
              <a:t> non </a:t>
            </a:r>
            <a:r>
              <a:rPr lang="en-GB" sz="1300" err="1">
                <a:latin typeface="HSE Sans" panose="02000000000000000000" pitchFamily="2" charset="0"/>
              </a:rPr>
              <a:t>proident</a:t>
            </a:r>
            <a:r>
              <a:rPr lang="en-GB" sz="1300">
                <a:latin typeface="HSE Sans" panose="02000000000000000000" pitchFamily="2" charset="0"/>
              </a:rPr>
              <a:t>, sunt in culpa qui </a:t>
            </a:r>
            <a:r>
              <a:rPr lang="en-GB" sz="1300" err="1">
                <a:latin typeface="HSE Sans" panose="02000000000000000000" pitchFamily="2" charset="0"/>
              </a:rPr>
              <a:t>officia</a:t>
            </a:r>
            <a:r>
              <a:rPr lang="en-GB" sz="1300">
                <a:latin typeface="HSE Sans" panose="02000000000000000000" pitchFamily="2" charset="0"/>
              </a:rPr>
              <a:t> </a:t>
            </a:r>
            <a:r>
              <a:rPr lang="en-GB" sz="1300" err="1">
                <a:latin typeface="HSE Sans" panose="02000000000000000000" pitchFamily="2" charset="0"/>
              </a:rPr>
              <a:t>deserunt</a:t>
            </a:r>
            <a:r>
              <a:rPr lang="en-GB" sz="1300">
                <a:latin typeface="HSE Sans" panose="02000000000000000000" pitchFamily="2" charset="0"/>
              </a:rPr>
              <a:t> </a:t>
            </a:r>
            <a:r>
              <a:rPr lang="en-GB" sz="1300" err="1">
                <a:latin typeface="HSE Sans" panose="02000000000000000000" pitchFamily="2" charset="0"/>
              </a:rPr>
              <a:t>mollit</a:t>
            </a:r>
            <a:r>
              <a:rPr lang="en-GB" sz="1300">
                <a:latin typeface="HSE Sans" panose="02000000000000000000" pitchFamily="2" charset="0"/>
              </a:rPr>
              <a:t> </a:t>
            </a:r>
            <a:r>
              <a:rPr lang="en-GB" sz="1300" err="1">
                <a:latin typeface="HSE Sans" panose="02000000000000000000" pitchFamily="2" charset="0"/>
              </a:rPr>
              <a:t>anim</a:t>
            </a:r>
            <a:r>
              <a:rPr lang="en-GB" sz="1300">
                <a:latin typeface="HSE Sans" panose="02000000000000000000" pitchFamily="2" charset="0"/>
              </a:rPr>
              <a:t> id </a:t>
            </a:r>
            <a:r>
              <a:rPr lang="en-GB" sz="1300" err="1">
                <a:latin typeface="HSE Sans" panose="02000000000000000000" pitchFamily="2" charset="0"/>
              </a:rPr>
              <a:t>est</a:t>
            </a:r>
            <a:r>
              <a:rPr lang="en-GB" sz="1300">
                <a:latin typeface="HSE Sans" panose="02000000000000000000" pitchFamily="2" charset="0"/>
              </a:rPr>
              <a:t> </a:t>
            </a:r>
            <a:r>
              <a:rPr lang="en-GB" sz="1300" err="1">
                <a:latin typeface="HSE Sans" panose="02000000000000000000" pitchFamily="2" charset="0"/>
              </a:rPr>
              <a:t>laborum</a:t>
            </a:r>
            <a:r>
              <a:rPr lang="en-GB" sz="1300">
                <a:latin typeface="HSE Sans" panose="02000000000000000000" pitchFamily="2" charset="0"/>
              </a:rPr>
              <a:t>.</a:t>
            </a:r>
            <a:endParaRPr lang="ru-RU" sz="1300">
              <a:latin typeface="HSE Sans" panose="02000000000000000000" pitchFamily="2" charset="0"/>
            </a:endParaRPr>
          </a:p>
        </p:txBody>
      </p:sp>
      <p:sp>
        <p:nvSpPr>
          <p:cNvPr id="16" name="Текст 37">
            <a:extLst>
              <a:ext uri="{FF2B5EF4-FFF2-40B4-BE49-F238E27FC236}">
                <a16:creationId xmlns:a16="http://schemas.microsoft.com/office/drawing/2014/main" id="{6809E15B-CD0E-2F47-B500-B457A9CCBB37}"/>
              </a:ext>
            </a:extLst>
          </p:cNvPr>
          <p:cNvSpPr>
            <a:spLocks noGrp="1"/>
          </p:cNvSpPr>
          <p:nvPr>
            <p:ph type="body" sz="quarter" idx="13" hasCustomPrompt="1"/>
          </p:nvPr>
        </p:nvSpPr>
        <p:spPr>
          <a:xfrm>
            <a:off x="1143689" y="540904"/>
            <a:ext cx="1901825" cy="415925"/>
          </a:xfrm>
          <a:prstGeom prst="rect">
            <a:avLst/>
          </a:prstGeom>
        </p:spPr>
        <p:txBody>
          <a:bodyPr lIns="0" tIns="0" rIns="0" bIns="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000" b="0" i="0">
                <a:latin typeface="HSE Sans" panose="02000000000000000000" pitchFamily="2" charset="0"/>
              </a:defRPr>
            </a:lvl1pPr>
            <a:lvl2pPr marL="457200" indent="0">
              <a:lnSpc>
                <a:spcPct val="100000"/>
              </a:lnSpc>
              <a:buNone/>
              <a:defRPr sz="1000" b="0" i="0">
                <a:latin typeface="HSE Sans" panose="02000000000000000000" pitchFamily="2" charset="0"/>
              </a:defRPr>
            </a:lvl2pPr>
            <a:lvl3pPr marL="914400" indent="0">
              <a:lnSpc>
                <a:spcPct val="100000"/>
              </a:lnSpc>
              <a:buNone/>
              <a:defRPr sz="1000" b="0" i="0">
                <a:latin typeface="HSE Sans" panose="02000000000000000000" pitchFamily="2" charset="0"/>
              </a:defRPr>
            </a:lvl3pPr>
            <a:lvl4pPr marL="1371600" indent="0">
              <a:lnSpc>
                <a:spcPct val="100000"/>
              </a:lnSpc>
              <a:buNone/>
              <a:defRPr sz="1000" b="0" i="0">
                <a:latin typeface="HSE Sans" panose="02000000000000000000" pitchFamily="2" charset="0"/>
              </a:defRPr>
            </a:lvl4pPr>
            <a:lvl5pPr marL="1828800" indent="0">
              <a:lnSpc>
                <a:spcPct val="100000"/>
              </a:lnSpc>
              <a:buNone/>
              <a:defRPr sz="1000" b="0" i="0">
                <a:latin typeface="HSE Sans" panose="02000000000000000000" pitchFamily="2" charset="0"/>
              </a:defRPr>
            </a:lvl5pPr>
          </a:lstStyle>
          <a:p>
            <a:r>
              <a:rPr lang="en-US" sz="1000">
                <a:latin typeface="HSE Sans" panose="02000000000000000000" pitchFamily="2" charset="0"/>
              </a:rPr>
              <a:t>Name of subdivisions in two or three lines </a:t>
            </a:r>
            <a:r>
              <a:rPr lang="en-GB" sz="1000">
                <a:latin typeface="HSE Sans" panose="02000000000000000000" pitchFamily="2" charset="0"/>
              </a:rPr>
              <a:t>(10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
        <p:nvSpPr>
          <p:cNvPr id="22" name="Текст 39">
            <a:extLst>
              <a:ext uri="{FF2B5EF4-FFF2-40B4-BE49-F238E27FC236}">
                <a16:creationId xmlns:a16="http://schemas.microsoft.com/office/drawing/2014/main" id="{7E0B9771-35DC-D24C-B598-648DE6F8DE64}"/>
              </a:ext>
            </a:extLst>
          </p:cNvPr>
          <p:cNvSpPr>
            <a:spLocks noGrp="1"/>
          </p:cNvSpPr>
          <p:nvPr>
            <p:ph type="body" sz="quarter" idx="14" hasCustomPrompt="1"/>
          </p:nvPr>
        </p:nvSpPr>
        <p:spPr>
          <a:xfrm>
            <a:off x="3459163"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a:latin typeface="HSE Sans" panose="02000000000000000000" pitchFamily="2" charset="0"/>
              </a:rPr>
              <a:t>Name of presentation can be provided in two or three lines (10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
        <p:nvSpPr>
          <p:cNvPr id="23" name="Текст 39">
            <a:extLst>
              <a:ext uri="{FF2B5EF4-FFF2-40B4-BE49-F238E27FC236}">
                <a16:creationId xmlns:a16="http://schemas.microsoft.com/office/drawing/2014/main" id="{5B1ACD18-BD14-2B4B-BA0A-46A5167E2C75}"/>
              </a:ext>
            </a:extLst>
          </p:cNvPr>
          <p:cNvSpPr>
            <a:spLocks noGrp="1"/>
          </p:cNvSpPr>
          <p:nvPr>
            <p:ph type="body" sz="quarter" idx="15" hasCustomPrompt="1"/>
          </p:nvPr>
        </p:nvSpPr>
        <p:spPr>
          <a:xfrm>
            <a:off x="6259892" y="548720"/>
            <a:ext cx="2070100" cy="408109"/>
          </a:xfrm>
          <a:prstGeom prst="rect">
            <a:avLst/>
          </a:prstGeom>
        </p:spPr>
        <p:txBody>
          <a:bodyPr lIns="0" tIns="0" rIns="0" bIns="0">
            <a:noAutofit/>
          </a:bodyPr>
          <a:lstStyle>
            <a:lvl1pPr marL="0" indent="0">
              <a:lnSpc>
                <a:spcPct val="100000"/>
              </a:lnSpc>
              <a:spcBef>
                <a:spcPts val="0"/>
              </a:spcBef>
              <a:buNone/>
              <a:defRPr sz="1000" b="0" i="0">
                <a:solidFill>
                  <a:srgbClr val="0E2D69"/>
                </a:solidFill>
                <a:latin typeface="HSE Sans" panose="02000000000000000000" pitchFamily="2" charset="0"/>
              </a:defRPr>
            </a:lvl1pPr>
            <a:lvl2pPr marL="457200" indent="0">
              <a:buNone/>
              <a:defRPr sz="1000" b="0" i="0">
                <a:solidFill>
                  <a:srgbClr val="0E2D69"/>
                </a:solidFill>
                <a:latin typeface="HSE Sans" panose="02000000000000000000" pitchFamily="2" charset="0"/>
              </a:defRPr>
            </a:lvl2pPr>
            <a:lvl3pPr marL="914400" indent="0">
              <a:buNone/>
              <a:defRPr sz="1000" b="0" i="0">
                <a:solidFill>
                  <a:srgbClr val="0E2D69"/>
                </a:solidFill>
                <a:latin typeface="HSE Sans" panose="02000000000000000000" pitchFamily="2" charset="0"/>
              </a:defRPr>
            </a:lvl3pPr>
            <a:lvl4pPr marL="1371600" indent="0">
              <a:buNone/>
              <a:defRPr sz="1000" b="0" i="0">
                <a:solidFill>
                  <a:srgbClr val="0E2D69"/>
                </a:solidFill>
                <a:latin typeface="HSE Sans" panose="02000000000000000000" pitchFamily="2" charset="0"/>
              </a:defRPr>
            </a:lvl4pPr>
            <a:lvl5pPr marL="1828800" indent="0">
              <a:buNone/>
              <a:defRPr sz="1000" b="0" i="0">
                <a:solidFill>
                  <a:srgbClr val="0E2D69"/>
                </a:solidFill>
                <a:latin typeface="HSE Sans" panose="02000000000000000000" pitchFamily="2" charset="0"/>
              </a:defRPr>
            </a:lvl5pPr>
          </a:lstStyle>
          <a:p>
            <a:r>
              <a:rPr lang="en-GB" sz="1000">
                <a:latin typeface="HSE Sans" panose="02000000000000000000" pitchFamily="2" charset="0"/>
              </a:rPr>
              <a:t>Name of presentation can be provided in two or three lines (10 </a:t>
            </a:r>
            <a:r>
              <a:rPr lang="en-GB" sz="1000" err="1">
                <a:latin typeface="HSE Sans" panose="02000000000000000000" pitchFamily="2" charset="0"/>
              </a:rPr>
              <a:t>pt</a:t>
            </a:r>
            <a:r>
              <a:rPr lang="en-GB" sz="1000">
                <a:latin typeface="HSE Sans" panose="02000000000000000000" pitchFamily="2" charset="0"/>
              </a:rPr>
              <a:t>)</a:t>
            </a:r>
            <a:endParaRPr lang="ru-RU" sz="1000">
              <a:latin typeface="HSE Sans" panose="02000000000000000000" pitchFamily="2" charset="0"/>
            </a:endParaRPr>
          </a:p>
        </p:txBody>
      </p:sp>
    </p:spTree>
    <p:extLst>
      <p:ext uri="{BB962C8B-B14F-4D97-AF65-F5344CB8AC3E}">
        <p14:creationId xmlns:p14="http://schemas.microsoft.com/office/powerpoint/2010/main" val="323677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50601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0" r:id="rId4"/>
    <p:sldLayoutId id="2147483651" r:id="rId5"/>
    <p:sldLayoutId id="2147483652" r:id="rId6"/>
    <p:sldLayoutId id="2147483654" r:id="rId7"/>
    <p:sldLayoutId id="2147483655" r:id="rId8"/>
    <p:sldLayoutId id="2147483656" r:id="rId9"/>
    <p:sldLayoutId id="2147483658" r:id="rId10"/>
    <p:sldLayoutId id="2147483657"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4.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19.png"/><Relationship Id="rId16"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 Id="rId1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757A51-BBC2-9047-B199-AE90EB17B4D4}"/>
              </a:ext>
            </a:extLst>
          </p:cNvPr>
          <p:cNvSpPr>
            <a:spLocks noGrp="1"/>
          </p:cNvSpPr>
          <p:nvPr>
            <p:ph type="title"/>
          </p:nvPr>
        </p:nvSpPr>
        <p:spPr/>
        <p:txBody>
          <a:bodyPr/>
          <a:lstStyle/>
          <a:p>
            <a:r>
              <a:rPr lang="ru-RU" err="1"/>
              <a:t>Apple's</a:t>
            </a:r>
            <a:r>
              <a:rPr lang="ru-RU"/>
              <a:t> Analysis (AAPL) </a:t>
            </a:r>
          </a:p>
        </p:txBody>
      </p:sp>
      <p:sp>
        <p:nvSpPr>
          <p:cNvPr id="3" name="Текст 2">
            <a:extLst>
              <a:ext uri="{FF2B5EF4-FFF2-40B4-BE49-F238E27FC236}">
                <a16:creationId xmlns:a16="http://schemas.microsoft.com/office/drawing/2014/main" id="{268EB560-A246-394A-858C-3B1CFBF03B46}"/>
              </a:ext>
            </a:extLst>
          </p:cNvPr>
          <p:cNvSpPr>
            <a:spLocks noGrp="1"/>
          </p:cNvSpPr>
          <p:nvPr>
            <p:ph type="body" sz="quarter" idx="10"/>
          </p:nvPr>
        </p:nvSpPr>
        <p:spPr/>
        <p:txBody>
          <a:bodyPr/>
          <a:lstStyle/>
          <a:p>
            <a:r>
              <a:rPr lang="ru-RU"/>
              <a:t>School </a:t>
            </a:r>
            <a:r>
              <a:rPr lang="ru-RU" err="1"/>
              <a:t>of</a:t>
            </a:r>
            <a:r>
              <a:rPr lang="ru-RU"/>
              <a:t> Economics and Management</a:t>
            </a:r>
          </a:p>
        </p:txBody>
      </p:sp>
      <p:sp>
        <p:nvSpPr>
          <p:cNvPr id="4" name="Текст 3">
            <a:extLst>
              <a:ext uri="{FF2B5EF4-FFF2-40B4-BE49-F238E27FC236}">
                <a16:creationId xmlns:a16="http://schemas.microsoft.com/office/drawing/2014/main" id="{83B3283F-BF0F-3744-BA57-1A19F8F76332}"/>
              </a:ext>
            </a:extLst>
          </p:cNvPr>
          <p:cNvSpPr>
            <a:spLocks noGrp="1"/>
          </p:cNvSpPr>
          <p:nvPr>
            <p:ph type="body" sz="quarter" idx="11"/>
          </p:nvPr>
        </p:nvSpPr>
        <p:spPr/>
        <p:txBody>
          <a:bodyPr/>
          <a:lstStyle/>
          <a:p>
            <a:r>
              <a:rPr lang="ru-RU"/>
              <a:t>International </a:t>
            </a:r>
            <a:r>
              <a:rPr lang="ru-RU" err="1"/>
              <a:t>Bachelor</a:t>
            </a:r>
            <a:r>
              <a:rPr lang="ru-RU" sz="1000"/>
              <a:t> </a:t>
            </a:r>
            <a:r>
              <a:rPr lang="ru-RU" err="1"/>
              <a:t>in</a:t>
            </a:r>
            <a:r>
              <a:rPr lang="ru-RU"/>
              <a:t> Business </a:t>
            </a:r>
            <a:r>
              <a:rPr lang="ru-RU" err="1"/>
              <a:t>and</a:t>
            </a:r>
            <a:r>
              <a:rPr lang="ru-RU"/>
              <a:t> Economics</a:t>
            </a:r>
          </a:p>
        </p:txBody>
      </p:sp>
      <p:sp>
        <p:nvSpPr>
          <p:cNvPr id="5" name="Текст 4">
            <a:extLst>
              <a:ext uri="{FF2B5EF4-FFF2-40B4-BE49-F238E27FC236}">
                <a16:creationId xmlns:a16="http://schemas.microsoft.com/office/drawing/2014/main" id="{CC6432FC-CD29-4D47-A915-D2737E0BEA33}"/>
              </a:ext>
            </a:extLst>
          </p:cNvPr>
          <p:cNvSpPr>
            <a:spLocks noGrp="1"/>
          </p:cNvSpPr>
          <p:nvPr>
            <p:ph type="body" idx="12"/>
          </p:nvPr>
        </p:nvSpPr>
        <p:spPr/>
        <p:txBody>
          <a:bodyPr/>
          <a:lstStyle/>
          <a:p>
            <a:r>
              <a:rPr lang="ru-RU"/>
              <a:t>Saint-</a:t>
            </a:r>
            <a:r>
              <a:rPr lang="ru-RU" err="1"/>
              <a:t>Petersburg</a:t>
            </a:r>
            <a:r>
              <a:rPr lang="ru-RU"/>
              <a:t> 2025</a:t>
            </a:r>
          </a:p>
        </p:txBody>
      </p:sp>
      <p:sp>
        <p:nvSpPr>
          <p:cNvPr id="6" name="Текст 5">
            <a:extLst>
              <a:ext uri="{FF2B5EF4-FFF2-40B4-BE49-F238E27FC236}">
                <a16:creationId xmlns:a16="http://schemas.microsoft.com/office/drawing/2014/main" id="{B32B7800-48A3-394E-A464-7BA3AE15CECB}"/>
              </a:ext>
            </a:extLst>
          </p:cNvPr>
          <p:cNvSpPr>
            <a:spLocks noGrp="1"/>
          </p:cNvSpPr>
          <p:nvPr>
            <p:ph type="body" sz="quarter" idx="13"/>
          </p:nvPr>
        </p:nvSpPr>
        <p:spPr/>
        <p:txBody>
          <a:bodyPr lIns="0" tIns="0" rIns="0" bIns="0" anchor="t">
            <a:normAutofit/>
          </a:bodyPr>
          <a:lstStyle/>
          <a:p>
            <a:r>
              <a:rPr lang="ru-RU"/>
              <a:t>Бегитова Кристина, Евдокимова Ксения</a:t>
            </a:r>
          </a:p>
        </p:txBody>
      </p:sp>
    </p:spTree>
    <p:extLst>
      <p:ext uri="{BB962C8B-B14F-4D97-AF65-F5344CB8AC3E}">
        <p14:creationId xmlns:p14="http://schemas.microsoft.com/office/powerpoint/2010/main" val="1452210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9C281-1558-9CFB-ADA7-42119F049386}"/>
            </a:ext>
          </a:extLst>
        </p:cNvPr>
        <p:cNvGrpSpPr/>
        <p:nvPr/>
      </p:nvGrpSpPr>
      <p:grpSpPr>
        <a:xfrm>
          <a:off x="0" y="0"/>
          <a:ext cx="0" cy="0"/>
          <a:chOff x="0" y="0"/>
          <a:chExt cx="0" cy="0"/>
        </a:xfrm>
      </p:grpSpPr>
      <p:sp>
        <p:nvSpPr>
          <p:cNvPr id="3" name="Заголовок 2">
            <a:extLst>
              <a:ext uri="{FF2B5EF4-FFF2-40B4-BE49-F238E27FC236}">
                <a16:creationId xmlns:a16="http://schemas.microsoft.com/office/drawing/2014/main" id="{4639E448-6A4D-30CA-0044-487B5630DD27}"/>
              </a:ext>
            </a:extLst>
          </p:cNvPr>
          <p:cNvSpPr>
            <a:spLocks noGrp="1"/>
          </p:cNvSpPr>
          <p:nvPr>
            <p:ph type="title"/>
          </p:nvPr>
        </p:nvSpPr>
        <p:spPr>
          <a:xfrm>
            <a:off x="1063418" y="960110"/>
            <a:ext cx="6431766" cy="777025"/>
          </a:xfrm>
        </p:spPr>
        <p:txBody>
          <a:bodyPr/>
          <a:lstStyle/>
          <a:p>
            <a:r>
              <a:rPr lang="ru-RU"/>
              <a:t>FCFF-DM - </a:t>
            </a:r>
            <a:r>
              <a:rPr lang="ru-RU" sz="1100" err="1">
                <a:latin typeface="Calibri"/>
                <a:ea typeface="Calibri"/>
                <a:cs typeface="Calibri"/>
              </a:rPr>
              <a:t>to</a:t>
            </a:r>
            <a:r>
              <a:rPr lang="ru-RU" sz="1100">
                <a:latin typeface="Calibri"/>
                <a:ea typeface="Calibri"/>
                <a:cs typeface="Calibri"/>
              </a:rPr>
              <a:t> </a:t>
            </a:r>
            <a:r>
              <a:rPr lang="ru-RU" sz="1100" err="1">
                <a:latin typeface="Calibri"/>
                <a:ea typeface="Calibri"/>
                <a:cs typeface="Calibri"/>
              </a:rPr>
              <a:t>generate</a:t>
            </a:r>
            <a:r>
              <a:rPr lang="ru-RU" sz="1100">
                <a:latin typeface="Calibri"/>
                <a:ea typeface="Calibri"/>
                <a:cs typeface="Calibri"/>
              </a:rPr>
              <a:t> </a:t>
            </a:r>
            <a:r>
              <a:rPr lang="ru-RU" sz="1100" err="1">
                <a:latin typeface="Calibri"/>
                <a:ea typeface="Calibri"/>
                <a:cs typeface="Calibri"/>
              </a:rPr>
              <a:t>cash</a:t>
            </a:r>
            <a:r>
              <a:rPr lang="ru-RU" sz="1100">
                <a:latin typeface="Calibri"/>
                <a:ea typeface="Calibri"/>
                <a:cs typeface="Calibri"/>
              </a:rPr>
              <a:t> </a:t>
            </a:r>
            <a:r>
              <a:rPr lang="ru-RU" sz="1100" err="1">
                <a:latin typeface="Calibri"/>
                <a:ea typeface="Calibri"/>
                <a:cs typeface="Calibri"/>
              </a:rPr>
              <a:t>flows</a:t>
            </a:r>
            <a:r>
              <a:rPr lang="ru-RU" sz="1100">
                <a:latin typeface="Calibri"/>
                <a:ea typeface="Calibri"/>
                <a:cs typeface="Calibri"/>
              </a:rPr>
              <a:t> to the firm as a whole, i.e. to </a:t>
            </a:r>
            <a:r>
              <a:rPr lang="ru-RU" sz="1100" err="1">
                <a:latin typeface="Calibri"/>
                <a:ea typeface="Calibri"/>
                <a:cs typeface="Calibri"/>
              </a:rPr>
              <a:t>shareholders</a:t>
            </a:r>
            <a:r>
              <a:rPr lang="ru-RU" sz="1100">
                <a:latin typeface="Calibri"/>
                <a:ea typeface="Calibri"/>
                <a:cs typeface="Calibri"/>
              </a:rPr>
              <a:t> </a:t>
            </a:r>
            <a:r>
              <a:rPr lang="ru-RU" sz="1100" err="1">
                <a:latin typeface="Calibri"/>
                <a:ea typeface="Calibri"/>
                <a:cs typeface="Calibri"/>
              </a:rPr>
              <a:t>plus</a:t>
            </a:r>
            <a:r>
              <a:rPr lang="ru-RU" sz="1100">
                <a:latin typeface="Calibri"/>
                <a:ea typeface="Calibri"/>
                <a:cs typeface="Calibri"/>
              </a:rPr>
              <a:t> </a:t>
            </a:r>
            <a:r>
              <a:rPr lang="ru-RU" sz="1100" err="1">
                <a:latin typeface="Calibri"/>
                <a:ea typeface="Calibri"/>
                <a:cs typeface="Calibri"/>
              </a:rPr>
              <a:t>creditors</a:t>
            </a:r>
            <a:endParaRPr lang="ru-RU" err="1"/>
          </a:p>
        </p:txBody>
      </p:sp>
      <p:sp>
        <p:nvSpPr>
          <p:cNvPr id="4" name="Текст 3">
            <a:extLst>
              <a:ext uri="{FF2B5EF4-FFF2-40B4-BE49-F238E27FC236}">
                <a16:creationId xmlns:a16="http://schemas.microsoft.com/office/drawing/2014/main" id="{7FAB147C-65C0-765E-8A02-D8E70D20A844}"/>
              </a:ext>
            </a:extLst>
          </p:cNvPr>
          <p:cNvSpPr>
            <a:spLocks noGrp="1"/>
          </p:cNvSpPr>
          <p:nvPr>
            <p:ph type="body" sz="quarter" idx="12"/>
          </p:nvPr>
        </p:nvSpPr>
        <p:spPr>
          <a:xfrm>
            <a:off x="408097" y="1477829"/>
            <a:ext cx="5324278" cy="5382476"/>
          </a:xfrm>
        </p:spPr>
        <p:txBody>
          <a:bodyPr lIns="0" tIns="0" rIns="0" bIns="45720" anchor="t">
            <a:noAutofit/>
          </a:bodyPr>
          <a:lstStyle/>
          <a:p>
            <a:pPr marL="342900" indent="-342900">
              <a:buAutoNum type="arabicPeriod"/>
            </a:pPr>
            <a:r>
              <a:rPr lang="af-ZA" sz="1600" err="1">
                <a:latin typeface="HSE Sans"/>
              </a:rPr>
              <a:t>Revenue</a:t>
            </a:r>
            <a:r>
              <a:rPr lang="af-ZA" sz="1600">
                <a:latin typeface="HSE Sans"/>
              </a:rPr>
              <a:t> was </a:t>
            </a:r>
            <a:r>
              <a:rPr lang="af-ZA" sz="1600" err="1">
                <a:latin typeface="HSE Sans"/>
              </a:rPr>
              <a:t>forecast</a:t>
            </a:r>
            <a:r>
              <a:rPr lang="af-ZA" sz="1600">
                <a:latin typeface="HSE Sans"/>
              </a:rPr>
              <a:t> </a:t>
            </a:r>
            <a:r>
              <a:rPr lang="af-ZA" sz="1600" err="1">
                <a:latin typeface="HSE Sans"/>
              </a:rPr>
              <a:t>for</a:t>
            </a:r>
            <a:r>
              <a:rPr lang="af-ZA" sz="1600">
                <a:latin typeface="HSE Sans"/>
              </a:rPr>
              <a:t> 30 </a:t>
            </a:r>
            <a:r>
              <a:rPr lang="af-ZA" sz="1600" err="1">
                <a:latin typeface="HSE Sans"/>
              </a:rPr>
              <a:t>years</a:t>
            </a:r>
            <a:r>
              <a:rPr lang="af-ZA" sz="1600">
                <a:latin typeface="HSE Sans"/>
              </a:rPr>
              <a:t> as in </a:t>
            </a:r>
            <a:r>
              <a:rPr lang="af-ZA" sz="1600" err="1">
                <a:latin typeface="HSE Sans"/>
              </a:rPr>
              <a:t>the</a:t>
            </a:r>
            <a:r>
              <a:rPr lang="af-ZA" sz="1600">
                <a:latin typeface="HSE Sans"/>
              </a:rPr>
              <a:t> model DDM-DM</a:t>
            </a:r>
          </a:p>
          <a:p>
            <a:pPr marL="342900" indent="-342900">
              <a:buAutoNum type="arabicPeriod"/>
            </a:pPr>
            <a:r>
              <a:rPr lang="af-ZA" sz="1600">
                <a:latin typeface="HSE Sans"/>
              </a:rPr>
              <a:t>EBIT </a:t>
            </a:r>
            <a:r>
              <a:rPr lang="af-ZA" sz="1600" err="1">
                <a:latin typeface="HSE Sans"/>
              </a:rPr>
              <a:t>values</a:t>
            </a:r>
            <a:r>
              <a:rPr lang="af-ZA" sz="1600">
                <a:latin typeface="HSE Sans"/>
              </a:rPr>
              <a:t> </a:t>
            </a:r>
            <a:r>
              <a:rPr lang="af-ZA" sz="1600" err="1">
                <a:latin typeface="HSE Sans"/>
              </a:rPr>
              <a:t>found</a:t>
            </a:r>
            <a:r>
              <a:rPr lang="af-ZA" sz="1600">
                <a:latin typeface="HSE Sans"/>
              </a:rPr>
              <a:t> </a:t>
            </a:r>
            <a:r>
              <a:rPr lang="af-ZA" sz="1600" err="1">
                <a:latin typeface="HSE Sans"/>
              </a:rPr>
              <a:t>and</a:t>
            </a:r>
            <a:r>
              <a:rPr lang="af-ZA" sz="1600">
                <a:latin typeface="HSE Sans"/>
              </a:rPr>
              <a:t> FCFF are </a:t>
            </a:r>
            <a:r>
              <a:rPr lang="af-ZA" sz="1600" err="1">
                <a:latin typeface="HSE Sans"/>
              </a:rPr>
              <a:t>calculated</a:t>
            </a:r>
            <a:r>
              <a:rPr lang="af-ZA" sz="1600">
                <a:latin typeface="HSE Sans"/>
              </a:rPr>
              <a:t> in 2 </a:t>
            </a:r>
            <a:r>
              <a:rPr lang="af-ZA" sz="1600" err="1">
                <a:latin typeface="HSE Sans"/>
              </a:rPr>
              <a:t>ways</a:t>
            </a:r>
            <a:r>
              <a:rPr lang="af-ZA" sz="1600">
                <a:latin typeface="HSE Sans"/>
              </a:rPr>
              <a:t>: </a:t>
            </a:r>
          </a:p>
          <a:p>
            <a:pPr marL="342900" indent="-342900">
              <a:buAutoNum type="arabicPeriod"/>
            </a:pPr>
            <a:r>
              <a:rPr lang="af-ZA" sz="1600">
                <a:latin typeface="HSE Sans"/>
              </a:rPr>
              <a:t>FCFF </a:t>
            </a:r>
            <a:r>
              <a:rPr lang="af-ZA" sz="1600" err="1">
                <a:latin typeface="HSE Sans"/>
              </a:rPr>
              <a:t>margins</a:t>
            </a:r>
            <a:r>
              <a:rPr lang="af-ZA" sz="1600">
                <a:latin typeface="HSE Sans"/>
              </a:rPr>
              <a:t> are </a:t>
            </a:r>
            <a:r>
              <a:rPr lang="af-ZA" sz="1600" err="1">
                <a:latin typeface="HSE Sans"/>
              </a:rPr>
              <a:t>calculated</a:t>
            </a:r>
            <a:r>
              <a:rPr lang="af-ZA" sz="1600">
                <a:latin typeface="HSE Sans"/>
              </a:rPr>
              <a:t> in 3 </a:t>
            </a:r>
            <a:r>
              <a:rPr lang="af-ZA" sz="1600" err="1">
                <a:latin typeface="HSE Sans"/>
              </a:rPr>
              <a:t>ways</a:t>
            </a:r>
            <a:r>
              <a:rPr lang="af-ZA" sz="1600">
                <a:latin typeface="HSE Sans"/>
              </a:rPr>
              <a:t>: </a:t>
            </a:r>
            <a:r>
              <a:rPr lang="af-ZA" sz="1600" err="1">
                <a:latin typeface="HSE Sans"/>
              </a:rPr>
              <a:t>for</a:t>
            </a:r>
            <a:r>
              <a:rPr lang="af-ZA" sz="1600">
                <a:latin typeface="HSE Sans"/>
              </a:rPr>
              <a:t> </a:t>
            </a:r>
            <a:r>
              <a:rPr lang="af-ZA" sz="1600" err="1">
                <a:latin typeface="HSE Sans"/>
              </a:rPr>
              <a:t>bloom</a:t>
            </a:r>
            <a:r>
              <a:rPr lang="af-ZA" sz="1600">
                <a:latin typeface="HSE Sans"/>
              </a:rPr>
              <a:t>, FCFF1 </a:t>
            </a:r>
            <a:r>
              <a:rPr lang="af-ZA" sz="1600" err="1">
                <a:latin typeface="HSE Sans"/>
              </a:rPr>
              <a:t>and</a:t>
            </a:r>
            <a:r>
              <a:rPr lang="af-ZA" sz="1600">
                <a:latin typeface="HSE Sans"/>
              </a:rPr>
              <a:t> FCFF2</a:t>
            </a:r>
            <a:endParaRPr lang="af-ZA" sz="1600"/>
          </a:p>
          <a:p>
            <a:pPr marL="342900" indent="-342900">
              <a:buAutoNum type="arabicPeriod"/>
            </a:pPr>
            <a:r>
              <a:rPr lang="af-ZA" sz="1600" err="1">
                <a:latin typeface="HSE Sans"/>
              </a:rPr>
              <a:t>For</a:t>
            </a:r>
            <a:r>
              <a:rPr lang="af-ZA" sz="1600">
                <a:latin typeface="HSE Sans"/>
              </a:rPr>
              <a:t> </a:t>
            </a:r>
            <a:r>
              <a:rPr lang="af-ZA" sz="1600" err="1">
                <a:latin typeface="HSE Sans"/>
              </a:rPr>
              <a:t>each</a:t>
            </a:r>
            <a:r>
              <a:rPr lang="af-ZA" sz="1600">
                <a:latin typeface="HSE Sans"/>
              </a:rPr>
              <a:t> </a:t>
            </a:r>
            <a:r>
              <a:rPr lang="af-ZA" sz="1600" err="1">
                <a:latin typeface="HSE Sans"/>
              </a:rPr>
              <a:t>year</a:t>
            </a:r>
            <a:r>
              <a:rPr lang="af-ZA" sz="1600">
                <a:latin typeface="HSE Sans"/>
              </a:rPr>
              <a:t> </a:t>
            </a:r>
            <a:r>
              <a:rPr lang="af-ZA" sz="1600" err="1">
                <a:latin typeface="HSE Sans"/>
              </a:rPr>
              <a:t>starting</a:t>
            </a:r>
            <a:r>
              <a:rPr lang="af-ZA" sz="1600">
                <a:latin typeface="HSE Sans"/>
              </a:rPr>
              <a:t> </a:t>
            </a:r>
            <a:r>
              <a:rPr lang="af-ZA" sz="1600" err="1">
                <a:latin typeface="HSE Sans"/>
              </a:rPr>
              <a:t>from</a:t>
            </a:r>
            <a:r>
              <a:rPr lang="af-ZA" sz="1600">
                <a:latin typeface="HSE Sans"/>
              </a:rPr>
              <a:t> 2025, </a:t>
            </a:r>
            <a:r>
              <a:rPr lang="af-ZA" sz="1600" err="1">
                <a:latin typeface="HSE Sans"/>
              </a:rPr>
              <a:t>the</a:t>
            </a:r>
            <a:r>
              <a:rPr lang="af-ZA" sz="1600">
                <a:latin typeface="HSE Sans"/>
              </a:rPr>
              <a:t> </a:t>
            </a:r>
            <a:r>
              <a:rPr lang="af-ZA" sz="1600" err="1">
                <a:latin typeface="HSE Sans"/>
              </a:rPr>
              <a:t>average</a:t>
            </a:r>
            <a:r>
              <a:rPr lang="af-ZA" sz="1600">
                <a:latin typeface="HSE Sans"/>
              </a:rPr>
              <a:t> </a:t>
            </a:r>
            <a:r>
              <a:rPr lang="af-ZA" sz="1600" err="1">
                <a:latin typeface="HSE Sans"/>
              </a:rPr>
              <a:t>values</a:t>
            </a:r>
            <a:r>
              <a:rPr lang="af-ZA" sz="1600">
                <a:latin typeface="HSE Sans"/>
              </a:rPr>
              <a:t> </a:t>
            </a:r>
            <a:r>
              <a:rPr lang="af-ZA" sz="1600" err="1">
                <a:latin typeface="HSE Sans"/>
              </a:rPr>
              <a:t>for</a:t>
            </a:r>
            <a:r>
              <a:rPr lang="af-ZA" sz="1600">
                <a:latin typeface="HSE Sans"/>
              </a:rPr>
              <a:t> FCFF </a:t>
            </a:r>
            <a:r>
              <a:rPr lang="af-ZA" sz="1600" err="1">
                <a:latin typeface="HSE Sans"/>
              </a:rPr>
              <a:t>margins</a:t>
            </a:r>
            <a:r>
              <a:rPr lang="af-ZA" sz="1600">
                <a:latin typeface="HSE Sans"/>
              </a:rPr>
              <a:t> (FCFF/</a:t>
            </a:r>
            <a:r>
              <a:rPr lang="af-ZA" sz="1600" err="1">
                <a:latin typeface="HSE Sans"/>
              </a:rPr>
              <a:t>Revenue</a:t>
            </a:r>
            <a:r>
              <a:rPr lang="af-ZA" sz="1600">
                <a:latin typeface="HSE Sans"/>
              </a:rPr>
              <a:t>) </a:t>
            </a:r>
            <a:r>
              <a:rPr lang="af-ZA" sz="1600" err="1">
                <a:latin typeface="HSE Sans"/>
              </a:rPr>
              <a:t>over</a:t>
            </a:r>
            <a:r>
              <a:rPr lang="af-ZA" sz="1600">
                <a:latin typeface="HSE Sans"/>
              </a:rPr>
              <a:t> </a:t>
            </a:r>
            <a:r>
              <a:rPr lang="af-ZA" sz="1600" err="1">
                <a:latin typeface="HSE Sans"/>
              </a:rPr>
              <a:t>the</a:t>
            </a:r>
            <a:r>
              <a:rPr lang="af-ZA" sz="1600">
                <a:latin typeface="HSE Sans"/>
              </a:rPr>
              <a:t> </a:t>
            </a:r>
            <a:r>
              <a:rPr lang="af-ZA" sz="1600" err="1">
                <a:latin typeface="HSE Sans"/>
              </a:rPr>
              <a:t>past</a:t>
            </a:r>
            <a:r>
              <a:rPr lang="af-ZA" sz="1600">
                <a:latin typeface="HSE Sans"/>
              </a:rPr>
              <a:t> 10 </a:t>
            </a:r>
            <a:r>
              <a:rPr lang="af-ZA" sz="1600" err="1">
                <a:latin typeface="HSE Sans"/>
              </a:rPr>
              <a:t>years</a:t>
            </a:r>
            <a:r>
              <a:rPr lang="af-ZA" sz="1600">
                <a:latin typeface="HSE Sans"/>
              </a:rPr>
              <a:t> are </a:t>
            </a:r>
            <a:r>
              <a:rPr lang="af-ZA" sz="1600" err="1">
                <a:latin typeface="HSE Sans"/>
              </a:rPr>
              <a:t>taken</a:t>
            </a:r>
            <a:r>
              <a:rPr lang="af-ZA" sz="1600">
                <a:latin typeface="HSE Sans"/>
              </a:rPr>
              <a:t>:</a:t>
            </a:r>
          </a:p>
          <a:p>
            <a:pPr marL="342900" indent="-342900">
              <a:buAutoNum type="arabicPeriod"/>
            </a:pPr>
            <a:r>
              <a:rPr lang="af-ZA" sz="1600" err="1">
                <a:latin typeface="HSE Sans"/>
              </a:rPr>
              <a:t>Based</a:t>
            </a:r>
            <a:r>
              <a:rPr lang="af-ZA" sz="1600">
                <a:latin typeface="HSE Sans"/>
              </a:rPr>
              <a:t> </a:t>
            </a:r>
            <a:r>
              <a:rPr lang="af-ZA" sz="1600" err="1">
                <a:latin typeface="HSE Sans"/>
              </a:rPr>
              <a:t>on</a:t>
            </a:r>
            <a:r>
              <a:rPr lang="af-ZA" sz="1600">
                <a:latin typeface="HSE Sans"/>
              </a:rPr>
              <a:t> </a:t>
            </a:r>
            <a:r>
              <a:rPr lang="af-ZA" sz="1600" err="1">
                <a:latin typeface="HSE Sans"/>
              </a:rPr>
              <a:t>the</a:t>
            </a:r>
            <a:r>
              <a:rPr lang="af-ZA" sz="1600">
                <a:latin typeface="HSE Sans"/>
              </a:rPr>
              <a:t> </a:t>
            </a:r>
            <a:r>
              <a:rPr lang="af-ZA" sz="1600" err="1">
                <a:latin typeface="HSE Sans"/>
              </a:rPr>
              <a:t>predicted</a:t>
            </a:r>
            <a:r>
              <a:rPr lang="af-ZA" sz="1600">
                <a:latin typeface="HSE Sans"/>
              </a:rPr>
              <a:t> </a:t>
            </a:r>
            <a:r>
              <a:rPr lang="af-ZA" sz="1600" err="1">
                <a:latin typeface="HSE Sans"/>
              </a:rPr>
              <a:t>average</a:t>
            </a:r>
            <a:r>
              <a:rPr lang="af-ZA" sz="1600">
                <a:latin typeface="HSE Sans"/>
              </a:rPr>
              <a:t> </a:t>
            </a:r>
            <a:r>
              <a:rPr lang="af-ZA" sz="1600" err="1">
                <a:latin typeface="HSE Sans"/>
              </a:rPr>
              <a:t>values</a:t>
            </a:r>
            <a:r>
              <a:rPr lang="af-ZA" sz="1600">
                <a:latin typeface="HSE Sans"/>
              </a:rPr>
              <a:t> of </a:t>
            </a:r>
            <a:r>
              <a:rPr lang="af-ZA" sz="1600" err="1">
                <a:latin typeface="HSE Sans"/>
              </a:rPr>
              <a:t>the</a:t>
            </a:r>
            <a:r>
              <a:rPr lang="af-ZA" sz="1600">
                <a:latin typeface="HSE Sans"/>
              </a:rPr>
              <a:t> FCFF </a:t>
            </a:r>
            <a:r>
              <a:rPr lang="af-ZA" sz="1600" err="1">
                <a:latin typeface="HSE Sans"/>
              </a:rPr>
              <a:t>Marins</a:t>
            </a:r>
            <a:r>
              <a:rPr lang="af-ZA" sz="1600">
                <a:latin typeface="HSE Sans"/>
              </a:rPr>
              <a:t>, </a:t>
            </a:r>
            <a:r>
              <a:rPr lang="af-ZA" sz="1600" err="1">
                <a:latin typeface="HSE Sans"/>
              </a:rPr>
              <a:t>the</a:t>
            </a:r>
            <a:r>
              <a:rPr lang="af-ZA" sz="1600">
                <a:latin typeface="HSE Sans"/>
              </a:rPr>
              <a:t> </a:t>
            </a:r>
            <a:r>
              <a:rPr lang="af-ZA" sz="1600" err="1">
                <a:latin typeface="HSE Sans"/>
              </a:rPr>
              <a:t>predicted</a:t>
            </a:r>
            <a:r>
              <a:rPr lang="af-ZA" sz="1600">
                <a:latin typeface="HSE Sans"/>
              </a:rPr>
              <a:t> </a:t>
            </a:r>
            <a:r>
              <a:rPr lang="af-ZA" sz="1600" err="1">
                <a:latin typeface="HSE Sans"/>
              </a:rPr>
              <a:t>values</a:t>
            </a:r>
            <a:r>
              <a:rPr lang="af-ZA" sz="1600">
                <a:latin typeface="HSE Sans"/>
              </a:rPr>
              <a:t> of </a:t>
            </a:r>
            <a:r>
              <a:rPr lang="af-ZA" sz="1600" err="1">
                <a:latin typeface="HSE Sans"/>
              </a:rPr>
              <a:t>the</a:t>
            </a:r>
            <a:r>
              <a:rPr lang="af-ZA" sz="1600">
                <a:latin typeface="HSE Sans"/>
              </a:rPr>
              <a:t> FCFF are </a:t>
            </a:r>
            <a:r>
              <a:rPr lang="af-ZA" sz="1600" err="1">
                <a:latin typeface="HSE Sans"/>
              </a:rPr>
              <a:t>calculated</a:t>
            </a:r>
            <a:r>
              <a:rPr lang="af-ZA" sz="1600">
                <a:latin typeface="HSE Sans"/>
              </a:rPr>
              <a:t> (</a:t>
            </a:r>
            <a:r>
              <a:rPr lang="af-ZA" sz="1600" err="1">
                <a:latin typeface="HSE Sans"/>
              </a:rPr>
              <a:t>Revenue</a:t>
            </a:r>
            <a:r>
              <a:rPr lang="af-ZA" sz="1600">
                <a:latin typeface="HSE Sans"/>
              </a:rPr>
              <a:t> * </a:t>
            </a:r>
            <a:r>
              <a:rPr lang="af-ZA" sz="1600" err="1">
                <a:latin typeface="HSE Sans"/>
              </a:rPr>
              <a:t>average</a:t>
            </a:r>
            <a:r>
              <a:rPr lang="af-ZA" sz="1600">
                <a:latin typeface="HSE Sans"/>
              </a:rPr>
              <a:t> FCFF </a:t>
            </a:r>
            <a:r>
              <a:rPr lang="af-ZA" sz="1600" err="1">
                <a:latin typeface="HSE Sans"/>
              </a:rPr>
              <a:t>margins</a:t>
            </a:r>
            <a:r>
              <a:rPr lang="af-ZA" sz="1600">
                <a:latin typeface="HSE Sans"/>
              </a:rPr>
              <a:t>                                  )</a:t>
            </a:r>
            <a:endParaRPr lang="af-ZA" sz="1600"/>
          </a:p>
          <a:p>
            <a:pPr marL="342900" indent="-342900">
              <a:buAutoNum type="arabicPeriod"/>
            </a:pPr>
            <a:r>
              <a:rPr lang="af-ZA" sz="1600" err="1">
                <a:latin typeface="HSE Sans"/>
              </a:rPr>
              <a:t>Calculated</a:t>
            </a:r>
            <a:r>
              <a:rPr lang="af-ZA" sz="1600">
                <a:latin typeface="HSE Sans"/>
              </a:rPr>
              <a:t> </a:t>
            </a:r>
            <a:r>
              <a:rPr lang="af-ZA" sz="1600" err="1">
                <a:latin typeface="HSE Sans"/>
              </a:rPr>
              <a:t>the</a:t>
            </a:r>
            <a:r>
              <a:rPr lang="af-ZA" sz="1600">
                <a:latin typeface="HSE Sans"/>
              </a:rPr>
              <a:t> </a:t>
            </a:r>
            <a:r>
              <a:rPr lang="af-ZA" sz="1600" err="1">
                <a:latin typeface="HSE Sans"/>
              </a:rPr>
              <a:t>average</a:t>
            </a:r>
            <a:r>
              <a:rPr lang="af-ZA" sz="1600">
                <a:latin typeface="HSE Sans"/>
              </a:rPr>
              <a:t> </a:t>
            </a:r>
            <a:r>
              <a:rPr lang="af-ZA" sz="1600" err="1">
                <a:latin typeface="HSE Sans"/>
              </a:rPr>
              <a:t>value</a:t>
            </a:r>
            <a:r>
              <a:rPr lang="af-ZA" sz="1600">
                <a:latin typeface="HSE Sans"/>
              </a:rPr>
              <a:t> of </a:t>
            </a:r>
            <a:r>
              <a:rPr lang="af-ZA" sz="1600" err="1">
                <a:latin typeface="HSE Sans"/>
              </a:rPr>
              <a:t>the</a:t>
            </a:r>
            <a:r>
              <a:rPr lang="af-ZA" sz="1600">
                <a:latin typeface="HSE Sans"/>
              </a:rPr>
              <a:t> </a:t>
            </a:r>
            <a:r>
              <a:rPr lang="af-ZA" sz="1600" err="1">
                <a:latin typeface="HSE Sans"/>
              </a:rPr>
              <a:t>Shares</a:t>
            </a:r>
            <a:r>
              <a:rPr lang="af-ZA" sz="1600">
                <a:latin typeface="HSE Sans"/>
              </a:rPr>
              <a:t> </a:t>
            </a:r>
            <a:r>
              <a:rPr lang="af-ZA" sz="1600" err="1">
                <a:latin typeface="HSE Sans"/>
              </a:rPr>
              <a:t>Outstanding</a:t>
            </a:r>
            <a:r>
              <a:rPr lang="af-ZA" sz="1600">
                <a:latin typeface="HSE Sans"/>
              </a:rPr>
              <a:t> </a:t>
            </a:r>
            <a:endParaRPr lang="af-ZA" sz="1600"/>
          </a:p>
          <a:p>
            <a:pPr marL="342900" indent="-342900">
              <a:buAutoNum type="arabicPeriod"/>
            </a:pPr>
            <a:r>
              <a:rPr lang="af-ZA" sz="1600" err="1">
                <a:latin typeface="HSE Sans"/>
              </a:rPr>
              <a:t>The</a:t>
            </a:r>
            <a:r>
              <a:rPr lang="af-ZA" sz="1600">
                <a:latin typeface="HSE Sans"/>
              </a:rPr>
              <a:t> WACC </a:t>
            </a:r>
            <a:r>
              <a:rPr lang="af-ZA" sz="1600" err="1">
                <a:latin typeface="HSE Sans"/>
              </a:rPr>
              <a:t>values</a:t>
            </a:r>
            <a:r>
              <a:rPr lang="af-ZA" sz="1600">
                <a:latin typeface="HSE Sans"/>
              </a:rPr>
              <a:t> </a:t>
            </a:r>
            <a:r>
              <a:rPr lang="af-ZA" sz="1600" err="1">
                <a:latin typeface="HSE Sans"/>
              </a:rPr>
              <a:t>were</a:t>
            </a:r>
            <a:r>
              <a:rPr lang="af-ZA" sz="1600">
                <a:latin typeface="HSE Sans"/>
              </a:rPr>
              <a:t> </a:t>
            </a:r>
            <a:r>
              <a:rPr lang="af-ZA" sz="1600" err="1">
                <a:latin typeface="HSE Sans"/>
              </a:rPr>
              <a:t>calculated</a:t>
            </a:r>
            <a:r>
              <a:rPr lang="af-ZA" sz="1600">
                <a:latin typeface="HSE Sans"/>
              </a:rPr>
              <a:t> </a:t>
            </a:r>
            <a:r>
              <a:rPr lang="af-ZA" sz="1600" err="1">
                <a:latin typeface="HSE Sans"/>
              </a:rPr>
              <a:t>using</a:t>
            </a:r>
            <a:r>
              <a:rPr lang="af-ZA" sz="1600">
                <a:latin typeface="HSE Sans"/>
              </a:rPr>
              <a:t> </a:t>
            </a:r>
            <a:r>
              <a:rPr lang="af-ZA" sz="1600" err="1">
                <a:latin typeface="HSE Sans"/>
              </a:rPr>
              <a:t>the</a:t>
            </a:r>
            <a:r>
              <a:rPr lang="af-ZA" sz="1600">
                <a:latin typeface="HSE Sans"/>
              </a:rPr>
              <a:t> </a:t>
            </a:r>
            <a:r>
              <a:rPr lang="af-ZA" sz="1600" err="1">
                <a:latin typeface="HSE Sans"/>
              </a:rPr>
              <a:t>formula</a:t>
            </a:r>
            <a:r>
              <a:rPr lang="af-ZA" sz="1600">
                <a:latin typeface="HSE Sans"/>
              </a:rPr>
              <a:t> </a:t>
            </a:r>
            <a:r>
              <a:rPr lang="af-ZA" sz="1600" err="1">
                <a:latin typeface="HSE Sans"/>
              </a:rPr>
              <a:t>using</a:t>
            </a:r>
            <a:r>
              <a:rPr lang="af-ZA" sz="1600">
                <a:latin typeface="HSE Sans"/>
              </a:rPr>
              <a:t> E </a:t>
            </a:r>
            <a:r>
              <a:rPr lang="af-ZA" sz="1600" err="1">
                <a:latin typeface="HSE Sans"/>
              </a:rPr>
              <a:t>and</a:t>
            </a:r>
            <a:r>
              <a:rPr lang="af-ZA" sz="1600">
                <a:latin typeface="HSE Sans"/>
              </a:rPr>
              <a:t> D data </a:t>
            </a:r>
            <a:r>
              <a:rPr lang="af-ZA" sz="1600" err="1">
                <a:latin typeface="HSE Sans"/>
              </a:rPr>
              <a:t>from</a:t>
            </a:r>
            <a:r>
              <a:rPr lang="af-ZA" sz="1600">
                <a:latin typeface="HSE Sans"/>
              </a:rPr>
              <a:t> </a:t>
            </a:r>
            <a:r>
              <a:rPr lang="af-ZA" sz="1600" err="1">
                <a:latin typeface="HSE Sans"/>
              </a:rPr>
              <a:t>the</a:t>
            </a:r>
            <a:r>
              <a:rPr lang="af-ZA" sz="1600">
                <a:latin typeface="HSE Sans"/>
              </a:rPr>
              <a:t> Internet</a:t>
            </a:r>
          </a:p>
          <a:p>
            <a:pPr marL="342900" indent="-342900">
              <a:buAutoNum type="arabicPeriod"/>
            </a:pPr>
            <a:r>
              <a:rPr lang="af-ZA" sz="1600" err="1">
                <a:latin typeface="HSE Sans"/>
              </a:rPr>
              <a:t>Calculated</a:t>
            </a:r>
            <a:r>
              <a:rPr lang="af-ZA" sz="1600">
                <a:latin typeface="HSE Sans"/>
              </a:rPr>
              <a:t> </a:t>
            </a:r>
            <a:r>
              <a:rPr lang="af-ZA" sz="1600" err="1">
                <a:latin typeface="HSE Sans"/>
              </a:rPr>
              <a:t>the</a:t>
            </a:r>
            <a:r>
              <a:rPr lang="af-ZA" sz="1600">
                <a:latin typeface="HSE Sans"/>
              </a:rPr>
              <a:t> </a:t>
            </a:r>
            <a:r>
              <a:rPr lang="af-ZA" sz="1600" err="1">
                <a:latin typeface="HSE Sans"/>
              </a:rPr>
              <a:t>value</a:t>
            </a:r>
            <a:r>
              <a:rPr lang="af-ZA" sz="1600">
                <a:latin typeface="HSE Sans"/>
              </a:rPr>
              <a:t> of </a:t>
            </a:r>
            <a:r>
              <a:rPr lang="af-ZA" sz="1600" err="1">
                <a:latin typeface="HSE Sans"/>
              </a:rPr>
              <a:t>the</a:t>
            </a:r>
            <a:r>
              <a:rPr lang="af-ZA" sz="1600">
                <a:latin typeface="HSE Sans"/>
              </a:rPr>
              <a:t> </a:t>
            </a:r>
            <a:r>
              <a:rPr lang="af-ZA" sz="1600" err="1">
                <a:latin typeface="HSE Sans"/>
              </a:rPr>
              <a:t>discounted</a:t>
            </a:r>
            <a:r>
              <a:rPr lang="af-ZA" sz="1600">
                <a:latin typeface="HSE Sans"/>
              </a:rPr>
              <a:t> FCFF </a:t>
            </a:r>
            <a:r>
              <a:rPr lang="af-ZA" sz="1600" err="1">
                <a:latin typeface="HSE Sans"/>
              </a:rPr>
              <a:t>using</a:t>
            </a:r>
            <a:r>
              <a:rPr lang="af-ZA" sz="1600">
                <a:latin typeface="HSE Sans"/>
              </a:rPr>
              <a:t> </a:t>
            </a:r>
            <a:r>
              <a:rPr lang="af-ZA" sz="1600" err="1">
                <a:latin typeface="HSE Sans"/>
              </a:rPr>
              <a:t>the</a:t>
            </a:r>
            <a:r>
              <a:rPr lang="af-ZA" sz="1600">
                <a:latin typeface="HSE Sans"/>
              </a:rPr>
              <a:t> </a:t>
            </a:r>
            <a:r>
              <a:rPr lang="af-ZA" sz="1600" err="1">
                <a:latin typeface="HSE Sans"/>
              </a:rPr>
              <a:t>formula</a:t>
            </a:r>
            <a:r>
              <a:rPr lang="af-ZA" sz="1600">
                <a:latin typeface="HSE Sans"/>
              </a:rPr>
              <a:t> </a:t>
            </a:r>
            <a:r>
              <a:rPr lang="af-ZA" sz="1600" err="1">
                <a:latin typeface="HSE Sans"/>
              </a:rPr>
              <a:t>and</a:t>
            </a:r>
            <a:r>
              <a:rPr lang="af-ZA" sz="1600">
                <a:latin typeface="HSE Sans"/>
              </a:rPr>
              <a:t> </a:t>
            </a:r>
            <a:r>
              <a:rPr lang="af-ZA" sz="1600" err="1">
                <a:latin typeface="HSE Sans"/>
              </a:rPr>
              <a:t>found</a:t>
            </a:r>
            <a:r>
              <a:rPr lang="af-ZA" sz="1600">
                <a:latin typeface="HSE Sans"/>
              </a:rPr>
              <a:t> </a:t>
            </a:r>
            <a:r>
              <a:rPr lang="af-ZA" sz="1600" err="1">
                <a:latin typeface="HSE Sans"/>
              </a:rPr>
              <a:t>their</a:t>
            </a:r>
            <a:r>
              <a:rPr lang="af-ZA" sz="1600">
                <a:latin typeface="HSE Sans"/>
              </a:rPr>
              <a:t> </a:t>
            </a:r>
            <a:r>
              <a:rPr lang="af-ZA" sz="1600" err="1">
                <a:latin typeface="HSE Sans"/>
              </a:rPr>
              <a:t>sum</a:t>
            </a:r>
            <a:endParaRPr lang="af-ZA" sz="1600">
              <a:latin typeface="HSE Sans"/>
            </a:endParaRPr>
          </a:p>
          <a:p>
            <a:pPr marL="342900" indent="-342900">
              <a:buAutoNum type="arabicPeriod"/>
            </a:pPr>
            <a:r>
              <a:rPr lang="af-ZA" sz="1600">
                <a:latin typeface="HSE Sans"/>
              </a:rPr>
              <a:t>The fair </a:t>
            </a:r>
            <a:r>
              <a:rPr lang="af-ZA" sz="1600" err="1">
                <a:latin typeface="HSE Sans"/>
              </a:rPr>
              <a:t>value</a:t>
            </a:r>
            <a:r>
              <a:rPr lang="af-ZA" sz="1600">
                <a:latin typeface="HSE Sans"/>
              </a:rPr>
              <a:t> was </a:t>
            </a:r>
            <a:r>
              <a:rPr lang="af-ZA" sz="1600" err="1">
                <a:latin typeface="HSE Sans"/>
              </a:rPr>
              <a:t>calculated</a:t>
            </a:r>
            <a:r>
              <a:rPr lang="af-ZA" sz="1600">
                <a:latin typeface="HSE Sans"/>
              </a:rPr>
              <a:t>: </a:t>
            </a:r>
          </a:p>
          <a:p>
            <a:endParaRPr lang="af-ZA" sz="1200"/>
          </a:p>
          <a:p>
            <a:pPr marL="342900" indent="-342900">
              <a:buAutoNum type="arabicPeriod"/>
            </a:pPr>
            <a:endParaRPr lang="af-ZA" sz="1200"/>
          </a:p>
        </p:txBody>
      </p:sp>
      <p:sp>
        <p:nvSpPr>
          <p:cNvPr id="5" name="Текст 4">
            <a:extLst>
              <a:ext uri="{FF2B5EF4-FFF2-40B4-BE49-F238E27FC236}">
                <a16:creationId xmlns:a16="http://schemas.microsoft.com/office/drawing/2014/main" id="{EF240F86-1A4E-989A-DBB8-D4766C0867E0}"/>
              </a:ext>
            </a:extLst>
          </p:cNvPr>
          <p:cNvSpPr>
            <a:spLocks noGrp="1"/>
          </p:cNvSpPr>
          <p:nvPr>
            <p:ph type="body" sz="quarter" idx="13"/>
          </p:nvPr>
        </p:nvSpPr>
        <p:spPr/>
        <p:txBody>
          <a:bodyPr lIns="0" tIns="0" rIns="0" bIns="0" anchor="t">
            <a:noAutofit/>
          </a:bodyPr>
          <a:lstStyle/>
          <a:p>
            <a:r>
              <a:rPr lang="ru-RU"/>
              <a:t>School </a:t>
            </a:r>
            <a:r>
              <a:rPr lang="ru-RU" err="1"/>
              <a:t>of</a:t>
            </a:r>
            <a:r>
              <a:rPr lang="ru-RU"/>
              <a:t> Economics </a:t>
            </a:r>
            <a:r>
              <a:rPr lang="ru-RU" err="1"/>
              <a:t>and</a:t>
            </a:r>
            <a:r>
              <a:rPr lang="ru-RU"/>
              <a:t> Management</a:t>
            </a:r>
          </a:p>
        </p:txBody>
      </p:sp>
      <p:sp>
        <p:nvSpPr>
          <p:cNvPr id="6" name="Текст 5">
            <a:extLst>
              <a:ext uri="{FF2B5EF4-FFF2-40B4-BE49-F238E27FC236}">
                <a16:creationId xmlns:a16="http://schemas.microsoft.com/office/drawing/2014/main" id="{AE529604-5175-C78E-D502-7145D2635103}"/>
              </a:ext>
            </a:extLst>
          </p:cNvPr>
          <p:cNvSpPr>
            <a:spLocks noGrp="1"/>
          </p:cNvSpPr>
          <p:nvPr>
            <p:ph type="body" sz="quarter" idx="14"/>
          </p:nvPr>
        </p:nvSpPr>
        <p:spPr/>
        <p:txBody>
          <a:bodyPr lIns="0" tIns="0" rIns="0" bIns="0" anchor="t">
            <a:noAutofit/>
          </a:bodyPr>
          <a:lstStyle/>
          <a:p>
            <a:r>
              <a:rPr lang="ru-RU"/>
              <a:t>International </a:t>
            </a:r>
            <a:r>
              <a:rPr lang="ru-RU" err="1"/>
              <a:t>Bachelor</a:t>
            </a:r>
            <a:r>
              <a:rPr lang="ru-RU"/>
              <a:t> </a:t>
            </a:r>
            <a:r>
              <a:rPr lang="ru-RU" err="1"/>
              <a:t>in</a:t>
            </a:r>
            <a:r>
              <a:rPr lang="ru-RU"/>
              <a:t> Business </a:t>
            </a:r>
            <a:r>
              <a:rPr lang="ru-RU" err="1"/>
              <a:t>and</a:t>
            </a:r>
            <a:r>
              <a:rPr lang="ru-RU"/>
              <a:t> Economics</a:t>
            </a:r>
          </a:p>
        </p:txBody>
      </p:sp>
      <p:sp>
        <p:nvSpPr>
          <p:cNvPr id="7" name="Текст 6">
            <a:extLst>
              <a:ext uri="{FF2B5EF4-FFF2-40B4-BE49-F238E27FC236}">
                <a16:creationId xmlns:a16="http://schemas.microsoft.com/office/drawing/2014/main" id="{DE017D8C-53AA-D742-58B5-A5A45EE283DD}"/>
              </a:ext>
            </a:extLst>
          </p:cNvPr>
          <p:cNvSpPr>
            <a:spLocks noGrp="1"/>
          </p:cNvSpPr>
          <p:nvPr>
            <p:ph type="body" sz="quarter" idx="15"/>
          </p:nvPr>
        </p:nvSpPr>
        <p:spPr/>
        <p:txBody>
          <a:bodyPr lIns="0" tIns="0" rIns="0" bIns="0" anchor="t">
            <a:noAutofit/>
          </a:bodyPr>
          <a:lstStyle/>
          <a:p>
            <a:r>
              <a:rPr lang="ru-RU"/>
              <a:t>Saint-</a:t>
            </a:r>
            <a:r>
              <a:rPr lang="ru-RU" err="1"/>
              <a:t>Petersburg</a:t>
            </a:r>
            <a:r>
              <a:rPr lang="ru-RU"/>
              <a:t> 2025</a:t>
            </a:r>
          </a:p>
        </p:txBody>
      </p:sp>
      <p:pic>
        <p:nvPicPr>
          <p:cNvPr id="12" name="Рисунок 11">
            <a:extLst>
              <a:ext uri="{FF2B5EF4-FFF2-40B4-BE49-F238E27FC236}">
                <a16:creationId xmlns:a16="http://schemas.microsoft.com/office/drawing/2014/main" id="{8E0199DF-67C2-FD01-5361-E0D21BADD7E4}"/>
              </a:ext>
            </a:extLst>
          </p:cNvPr>
          <p:cNvPicPr>
            <a:picLocks noChangeAspect="1"/>
          </p:cNvPicPr>
          <p:nvPr/>
        </p:nvPicPr>
        <p:blipFill>
          <a:blip r:embed="rId2"/>
          <a:stretch>
            <a:fillRect/>
          </a:stretch>
        </p:blipFill>
        <p:spPr>
          <a:xfrm>
            <a:off x="8137314" y="1748048"/>
            <a:ext cx="3740149" cy="194100"/>
          </a:xfrm>
          <a:prstGeom prst="rect">
            <a:avLst/>
          </a:prstGeom>
        </p:spPr>
      </p:pic>
      <p:pic>
        <p:nvPicPr>
          <p:cNvPr id="18" name="Рисунок 17">
            <a:extLst>
              <a:ext uri="{FF2B5EF4-FFF2-40B4-BE49-F238E27FC236}">
                <a16:creationId xmlns:a16="http://schemas.microsoft.com/office/drawing/2014/main" id="{20F300B6-882B-D5AC-55BE-CAA5A75D6E88}"/>
              </a:ext>
            </a:extLst>
          </p:cNvPr>
          <p:cNvPicPr>
            <a:picLocks noChangeAspect="1"/>
          </p:cNvPicPr>
          <p:nvPr/>
        </p:nvPicPr>
        <p:blipFill>
          <a:blip r:embed="rId3"/>
          <a:stretch>
            <a:fillRect/>
          </a:stretch>
        </p:blipFill>
        <p:spPr>
          <a:xfrm>
            <a:off x="11419417" y="5709708"/>
            <a:ext cx="467360" cy="247650"/>
          </a:xfrm>
          <a:prstGeom prst="rect">
            <a:avLst/>
          </a:prstGeom>
        </p:spPr>
      </p:pic>
      <p:pic>
        <p:nvPicPr>
          <p:cNvPr id="20" name="Рисунок 19" descr="Изображение выглядит как Шрифт, текст, белый, типография&#10;&#10;Содержимое, созданное ИИ, может быть неверным.">
            <a:extLst>
              <a:ext uri="{FF2B5EF4-FFF2-40B4-BE49-F238E27FC236}">
                <a16:creationId xmlns:a16="http://schemas.microsoft.com/office/drawing/2014/main" id="{8B745852-A9A1-07C1-413C-7B2AD0651F6D}"/>
              </a:ext>
            </a:extLst>
          </p:cNvPr>
          <p:cNvPicPr>
            <a:picLocks noChangeAspect="1"/>
          </p:cNvPicPr>
          <p:nvPr/>
        </p:nvPicPr>
        <p:blipFill>
          <a:blip r:embed="rId4"/>
          <a:stretch>
            <a:fillRect/>
          </a:stretch>
        </p:blipFill>
        <p:spPr>
          <a:xfrm>
            <a:off x="5487458" y="1647297"/>
            <a:ext cx="1449917" cy="621242"/>
          </a:xfrm>
          <a:prstGeom prst="rect">
            <a:avLst/>
          </a:prstGeom>
        </p:spPr>
      </p:pic>
      <p:pic>
        <p:nvPicPr>
          <p:cNvPr id="21" name="Рисунок 20">
            <a:extLst>
              <a:ext uri="{FF2B5EF4-FFF2-40B4-BE49-F238E27FC236}">
                <a16:creationId xmlns:a16="http://schemas.microsoft.com/office/drawing/2014/main" id="{13944BD8-83D2-CCB3-91BB-9CFBBB7DD626}"/>
              </a:ext>
            </a:extLst>
          </p:cNvPr>
          <p:cNvPicPr>
            <a:picLocks noChangeAspect="1"/>
          </p:cNvPicPr>
          <p:nvPr/>
        </p:nvPicPr>
        <p:blipFill>
          <a:blip r:embed="rId5"/>
          <a:stretch>
            <a:fillRect/>
          </a:stretch>
        </p:blipFill>
        <p:spPr>
          <a:xfrm>
            <a:off x="7040564" y="1956858"/>
            <a:ext cx="4841876" cy="192617"/>
          </a:xfrm>
          <a:prstGeom prst="rect">
            <a:avLst/>
          </a:prstGeom>
        </p:spPr>
      </p:pic>
      <p:pic>
        <p:nvPicPr>
          <p:cNvPr id="22" name="Рисунок 21" descr="Изображение выглядит как текст, Шрифт, снимок экрана, число&#10;&#10;Содержимое, созданное ИИ, может быть неверным.">
            <a:extLst>
              <a:ext uri="{FF2B5EF4-FFF2-40B4-BE49-F238E27FC236}">
                <a16:creationId xmlns:a16="http://schemas.microsoft.com/office/drawing/2014/main" id="{CA14F0F9-4909-AC31-0569-90F4064633FE}"/>
              </a:ext>
            </a:extLst>
          </p:cNvPr>
          <p:cNvPicPr>
            <a:picLocks noChangeAspect="1"/>
          </p:cNvPicPr>
          <p:nvPr/>
        </p:nvPicPr>
        <p:blipFill>
          <a:blip r:embed="rId6"/>
          <a:stretch>
            <a:fillRect/>
          </a:stretch>
        </p:blipFill>
        <p:spPr>
          <a:xfrm>
            <a:off x="5524500" y="3027324"/>
            <a:ext cx="6424082" cy="401185"/>
          </a:xfrm>
          <a:prstGeom prst="rect">
            <a:avLst/>
          </a:prstGeom>
        </p:spPr>
      </p:pic>
      <p:pic>
        <p:nvPicPr>
          <p:cNvPr id="23" name="Рисунок 22">
            <a:extLst>
              <a:ext uri="{FF2B5EF4-FFF2-40B4-BE49-F238E27FC236}">
                <a16:creationId xmlns:a16="http://schemas.microsoft.com/office/drawing/2014/main" id="{F8F3AD2D-368C-95D7-D502-E2EBDC598461}"/>
              </a:ext>
            </a:extLst>
          </p:cNvPr>
          <p:cNvPicPr>
            <a:picLocks noChangeAspect="1"/>
          </p:cNvPicPr>
          <p:nvPr/>
        </p:nvPicPr>
        <p:blipFill>
          <a:blip r:embed="rId7"/>
          <a:stretch>
            <a:fillRect/>
          </a:stretch>
        </p:blipFill>
        <p:spPr>
          <a:xfrm>
            <a:off x="7154334" y="2834217"/>
            <a:ext cx="4836583" cy="194733"/>
          </a:xfrm>
          <a:prstGeom prst="rect">
            <a:avLst/>
          </a:prstGeom>
        </p:spPr>
      </p:pic>
      <p:pic>
        <p:nvPicPr>
          <p:cNvPr id="24" name="Рисунок 23" descr="Изображение выглядит как текст, снимок экрана, Шрифт, линия&#10;&#10;Содержимое, созданное ИИ, может быть неверным.">
            <a:extLst>
              <a:ext uri="{FF2B5EF4-FFF2-40B4-BE49-F238E27FC236}">
                <a16:creationId xmlns:a16="http://schemas.microsoft.com/office/drawing/2014/main" id="{F08F5539-4F8F-E8EA-E194-5A910F0C43A7}"/>
              </a:ext>
            </a:extLst>
          </p:cNvPr>
          <p:cNvPicPr>
            <a:picLocks noChangeAspect="1"/>
          </p:cNvPicPr>
          <p:nvPr/>
        </p:nvPicPr>
        <p:blipFill>
          <a:blip r:embed="rId8"/>
          <a:stretch>
            <a:fillRect/>
          </a:stretch>
        </p:blipFill>
        <p:spPr>
          <a:xfrm>
            <a:off x="5778500" y="3994586"/>
            <a:ext cx="5979584" cy="392828"/>
          </a:xfrm>
          <a:prstGeom prst="rect">
            <a:avLst/>
          </a:prstGeom>
        </p:spPr>
      </p:pic>
      <p:pic>
        <p:nvPicPr>
          <p:cNvPr id="25" name="Рисунок 24">
            <a:extLst>
              <a:ext uri="{FF2B5EF4-FFF2-40B4-BE49-F238E27FC236}">
                <a16:creationId xmlns:a16="http://schemas.microsoft.com/office/drawing/2014/main" id="{5D0874EE-8F20-4C07-5B26-04C6EC9F3023}"/>
              </a:ext>
            </a:extLst>
          </p:cNvPr>
          <p:cNvPicPr>
            <a:picLocks noChangeAspect="1"/>
          </p:cNvPicPr>
          <p:nvPr/>
        </p:nvPicPr>
        <p:blipFill>
          <a:blip r:embed="rId9"/>
          <a:stretch>
            <a:fillRect/>
          </a:stretch>
        </p:blipFill>
        <p:spPr>
          <a:xfrm>
            <a:off x="2775480" y="4396316"/>
            <a:ext cx="1497543" cy="171450"/>
          </a:xfrm>
          <a:prstGeom prst="rect">
            <a:avLst/>
          </a:prstGeom>
        </p:spPr>
      </p:pic>
      <p:pic>
        <p:nvPicPr>
          <p:cNvPr id="26" name="Рисунок 25" descr="Изображение выглядит как текст, Шрифт, линия, белый&#10;&#10;Содержимое, созданное ИИ, может быть неверным.">
            <a:extLst>
              <a:ext uri="{FF2B5EF4-FFF2-40B4-BE49-F238E27FC236}">
                <a16:creationId xmlns:a16="http://schemas.microsoft.com/office/drawing/2014/main" id="{4464AA37-0E14-CE00-EF35-A3CEB506263D}"/>
              </a:ext>
            </a:extLst>
          </p:cNvPr>
          <p:cNvPicPr>
            <a:picLocks noChangeAspect="1"/>
          </p:cNvPicPr>
          <p:nvPr/>
        </p:nvPicPr>
        <p:blipFill>
          <a:blip r:embed="rId10"/>
          <a:stretch>
            <a:fillRect/>
          </a:stretch>
        </p:blipFill>
        <p:spPr>
          <a:xfrm>
            <a:off x="5179483" y="5765273"/>
            <a:ext cx="1198034" cy="407459"/>
          </a:xfrm>
          <a:prstGeom prst="rect">
            <a:avLst/>
          </a:prstGeom>
        </p:spPr>
      </p:pic>
      <p:pic>
        <p:nvPicPr>
          <p:cNvPr id="27" name="Рисунок 26" descr="Изображение выглядит как текст, снимок экрана, Шрифт, число&#10;&#10;Содержимое, созданное ИИ, может быть неверным.">
            <a:extLst>
              <a:ext uri="{FF2B5EF4-FFF2-40B4-BE49-F238E27FC236}">
                <a16:creationId xmlns:a16="http://schemas.microsoft.com/office/drawing/2014/main" id="{1A10DCB8-A206-AEE5-AA9A-501A8968215B}"/>
              </a:ext>
            </a:extLst>
          </p:cNvPr>
          <p:cNvPicPr>
            <a:picLocks noChangeAspect="1"/>
          </p:cNvPicPr>
          <p:nvPr/>
        </p:nvPicPr>
        <p:blipFill>
          <a:blip r:embed="rId11"/>
          <a:stretch>
            <a:fillRect/>
          </a:stretch>
        </p:blipFill>
        <p:spPr>
          <a:xfrm>
            <a:off x="10637308" y="5165725"/>
            <a:ext cx="1310218" cy="421218"/>
          </a:xfrm>
          <a:prstGeom prst="rect">
            <a:avLst/>
          </a:prstGeom>
        </p:spPr>
      </p:pic>
      <p:pic>
        <p:nvPicPr>
          <p:cNvPr id="28" name="Рисунок 27" descr="Изображение выглядит как Шрифт, текст, число, линия&#10;&#10;Содержимое, созданное ИИ, может быть неверным.">
            <a:extLst>
              <a:ext uri="{FF2B5EF4-FFF2-40B4-BE49-F238E27FC236}">
                <a16:creationId xmlns:a16="http://schemas.microsoft.com/office/drawing/2014/main" id="{2DFC4F61-5D03-2E89-8E9F-A7A3E9F29007}"/>
              </a:ext>
            </a:extLst>
          </p:cNvPr>
          <p:cNvPicPr>
            <a:picLocks noChangeAspect="1"/>
          </p:cNvPicPr>
          <p:nvPr/>
        </p:nvPicPr>
        <p:blipFill>
          <a:blip r:embed="rId12"/>
          <a:stretch>
            <a:fillRect/>
          </a:stretch>
        </p:blipFill>
        <p:spPr>
          <a:xfrm>
            <a:off x="5283730" y="5386916"/>
            <a:ext cx="2090209" cy="190501"/>
          </a:xfrm>
          <a:prstGeom prst="rect">
            <a:avLst/>
          </a:prstGeom>
        </p:spPr>
      </p:pic>
      <p:pic>
        <p:nvPicPr>
          <p:cNvPr id="30" name="Рисунок 29" descr="Изображение выглядит как текст, снимок экрана, Шрифт, число&#10;&#10;Содержимое, созданное ИИ, может быть неверным.">
            <a:extLst>
              <a:ext uri="{FF2B5EF4-FFF2-40B4-BE49-F238E27FC236}">
                <a16:creationId xmlns:a16="http://schemas.microsoft.com/office/drawing/2014/main" id="{8AFD4E30-F7F2-C56B-A0CD-9DC07368317F}"/>
              </a:ext>
            </a:extLst>
          </p:cNvPr>
          <p:cNvPicPr>
            <a:picLocks noChangeAspect="1"/>
          </p:cNvPicPr>
          <p:nvPr/>
        </p:nvPicPr>
        <p:blipFill>
          <a:blip r:embed="rId13"/>
          <a:stretch>
            <a:fillRect/>
          </a:stretch>
        </p:blipFill>
        <p:spPr>
          <a:xfrm>
            <a:off x="7371821" y="5162021"/>
            <a:ext cx="1311275" cy="428626"/>
          </a:xfrm>
          <a:prstGeom prst="rect">
            <a:avLst/>
          </a:prstGeom>
        </p:spPr>
      </p:pic>
      <p:pic>
        <p:nvPicPr>
          <p:cNvPr id="31" name="Рисунок 30">
            <a:extLst>
              <a:ext uri="{FF2B5EF4-FFF2-40B4-BE49-F238E27FC236}">
                <a16:creationId xmlns:a16="http://schemas.microsoft.com/office/drawing/2014/main" id="{F91BBB25-63FF-9684-227E-8A9885B0920E}"/>
              </a:ext>
            </a:extLst>
          </p:cNvPr>
          <p:cNvPicPr>
            <a:picLocks noChangeAspect="1"/>
          </p:cNvPicPr>
          <p:nvPr/>
        </p:nvPicPr>
        <p:blipFill>
          <a:blip r:embed="rId14"/>
          <a:stretch>
            <a:fillRect/>
          </a:stretch>
        </p:blipFill>
        <p:spPr>
          <a:xfrm>
            <a:off x="8675687" y="5198533"/>
            <a:ext cx="1952626" cy="419101"/>
          </a:xfrm>
          <a:prstGeom prst="rect">
            <a:avLst/>
          </a:prstGeom>
        </p:spPr>
      </p:pic>
      <p:pic>
        <p:nvPicPr>
          <p:cNvPr id="34" name="Рисунок 33">
            <a:extLst>
              <a:ext uri="{FF2B5EF4-FFF2-40B4-BE49-F238E27FC236}">
                <a16:creationId xmlns:a16="http://schemas.microsoft.com/office/drawing/2014/main" id="{806D0EF2-096D-89CA-4FE6-E00ED8DF2F85}"/>
              </a:ext>
            </a:extLst>
          </p:cNvPr>
          <p:cNvPicPr>
            <a:picLocks noChangeAspect="1"/>
          </p:cNvPicPr>
          <p:nvPr/>
        </p:nvPicPr>
        <p:blipFill>
          <a:blip r:embed="rId15"/>
          <a:stretch>
            <a:fillRect/>
          </a:stretch>
        </p:blipFill>
        <p:spPr>
          <a:xfrm>
            <a:off x="6381750" y="5963708"/>
            <a:ext cx="5662081" cy="190500"/>
          </a:xfrm>
          <a:prstGeom prst="rect">
            <a:avLst/>
          </a:prstGeom>
        </p:spPr>
      </p:pic>
      <p:pic>
        <p:nvPicPr>
          <p:cNvPr id="35" name="Рисунок 34">
            <a:extLst>
              <a:ext uri="{FF2B5EF4-FFF2-40B4-BE49-F238E27FC236}">
                <a16:creationId xmlns:a16="http://schemas.microsoft.com/office/drawing/2014/main" id="{F230AC55-B3EE-CD87-BD8F-55E9DA11E1C3}"/>
              </a:ext>
            </a:extLst>
          </p:cNvPr>
          <p:cNvPicPr>
            <a:picLocks noChangeAspect="1"/>
          </p:cNvPicPr>
          <p:nvPr/>
        </p:nvPicPr>
        <p:blipFill>
          <a:blip r:embed="rId16"/>
          <a:stretch>
            <a:fillRect/>
          </a:stretch>
        </p:blipFill>
        <p:spPr>
          <a:xfrm>
            <a:off x="3314170" y="6329363"/>
            <a:ext cx="1859493" cy="210608"/>
          </a:xfrm>
          <a:prstGeom prst="rect">
            <a:avLst/>
          </a:prstGeom>
        </p:spPr>
      </p:pic>
    </p:spTree>
    <p:extLst>
      <p:ext uri="{BB962C8B-B14F-4D97-AF65-F5344CB8AC3E}">
        <p14:creationId xmlns:p14="http://schemas.microsoft.com/office/powerpoint/2010/main" val="375033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59667-1B32-2E08-A74E-571E12B543D0}"/>
            </a:ext>
          </a:extLst>
        </p:cNvPr>
        <p:cNvGrpSpPr/>
        <p:nvPr/>
      </p:nvGrpSpPr>
      <p:grpSpPr>
        <a:xfrm>
          <a:off x="0" y="0"/>
          <a:ext cx="0" cy="0"/>
          <a:chOff x="0" y="0"/>
          <a:chExt cx="0" cy="0"/>
        </a:xfrm>
      </p:grpSpPr>
      <p:sp>
        <p:nvSpPr>
          <p:cNvPr id="3" name="Заголовок 2">
            <a:extLst>
              <a:ext uri="{FF2B5EF4-FFF2-40B4-BE49-F238E27FC236}">
                <a16:creationId xmlns:a16="http://schemas.microsoft.com/office/drawing/2014/main" id="{79493408-BD33-9966-0337-33C256FDE7A7}"/>
              </a:ext>
            </a:extLst>
          </p:cNvPr>
          <p:cNvSpPr>
            <a:spLocks noGrp="1"/>
          </p:cNvSpPr>
          <p:nvPr>
            <p:ph type="title"/>
          </p:nvPr>
        </p:nvSpPr>
        <p:spPr>
          <a:xfrm>
            <a:off x="1275085" y="938944"/>
            <a:ext cx="6431766" cy="777025"/>
          </a:xfrm>
        </p:spPr>
        <p:txBody>
          <a:bodyPr/>
          <a:lstStyle/>
          <a:p>
            <a:r>
              <a:rPr lang="ru-RU">
                <a:solidFill>
                  <a:srgbClr val="0F2C68"/>
                </a:solidFill>
                <a:latin typeface="Calibri"/>
                <a:ea typeface="Calibri"/>
                <a:cs typeface="Calibri"/>
              </a:rPr>
              <a:t>FCFE-DM </a:t>
            </a:r>
            <a:r>
              <a:rPr lang="ru-RU" err="1">
                <a:solidFill>
                  <a:srgbClr val="0F2C68"/>
                </a:solidFill>
                <a:latin typeface="Calibri"/>
                <a:ea typeface="Calibri"/>
                <a:cs typeface="Calibri"/>
              </a:rPr>
              <a:t>and</a:t>
            </a:r>
            <a:r>
              <a:rPr lang="ru-RU">
                <a:solidFill>
                  <a:srgbClr val="0F2C68"/>
                </a:solidFill>
                <a:latin typeface="Calibri"/>
                <a:ea typeface="Calibri"/>
                <a:cs typeface="Calibri"/>
              </a:rPr>
              <a:t> FCFF-DM Line </a:t>
            </a:r>
            <a:r>
              <a:rPr lang="ru-RU" err="1">
                <a:solidFill>
                  <a:srgbClr val="0F2C68"/>
                </a:solidFill>
                <a:latin typeface="Calibri"/>
                <a:ea typeface="Calibri"/>
                <a:cs typeface="Calibri"/>
              </a:rPr>
              <a:t>graph</a:t>
            </a:r>
            <a:r>
              <a:rPr lang="ru-RU">
                <a:solidFill>
                  <a:srgbClr val="0F2C68"/>
                </a:solidFill>
                <a:latin typeface="Calibri"/>
                <a:ea typeface="Calibri"/>
                <a:cs typeface="Calibri"/>
              </a:rPr>
              <a:t> </a:t>
            </a:r>
            <a:r>
              <a:rPr lang="ru-RU" err="1">
                <a:solidFill>
                  <a:srgbClr val="0F2C68"/>
                </a:solidFill>
                <a:latin typeface="Calibri"/>
                <a:ea typeface="Calibri"/>
                <a:cs typeface="Calibri"/>
              </a:rPr>
              <a:t>analysis</a:t>
            </a:r>
            <a:endParaRPr lang="ru-RU">
              <a:latin typeface="Calibri"/>
              <a:ea typeface="Calibri"/>
              <a:cs typeface="Calibri"/>
            </a:endParaRPr>
          </a:p>
        </p:txBody>
      </p:sp>
      <p:sp>
        <p:nvSpPr>
          <p:cNvPr id="5" name="Текст 4">
            <a:extLst>
              <a:ext uri="{FF2B5EF4-FFF2-40B4-BE49-F238E27FC236}">
                <a16:creationId xmlns:a16="http://schemas.microsoft.com/office/drawing/2014/main" id="{27EA851C-D02A-F9A8-A1D5-63349F7062E4}"/>
              </a:ext>
            </a:extLst>
          </p:cNvPr>
          <p:cNvSpPr>
            <a:spLocks noGrp="1"/>
          </p:cNvSpPr>
          <p:nvPr>
            <p:ph type="body" sz="quarter" idx="13"/>
          </p:nvPr>
        </p:nvSpPr>
        <p:spPr/>
        <p:txBody>
          <a:bodyPr lIns="0" tIns="0" rIns="0" bIns="0" anchor="t">
            <a:noAutofit/>
          </a:bodyPr>
          <a:lstStyle/>
          <a:p>
            <a:r>
              <a:rPr lang="ru-RU"/>
              <a:t>School </a:t>
            </a:r>
            <a:r>
              <a:rPr lang="ru-RU" err="1"/>
              <a:t>of</a:t>
            </a:r>
            <a:r>
              <a:rPr lang="ru-RU"/>
              <a:t> Economics </a:t>
            </a:r>
            <a:r>
              <a:rPr lang="ru-RU" err="1"/>
              <a:t>and</a:t>
            </a:r>
            <a:r>
              <a:rPr lang="ru-RU"/>
              <a:t> Management</a:t>
            </a:r>
          </a:p>
        </p:txBody>
      </p:sp>
      <p:sp>
        <p:nvSpPr>
          <p:cNvPr id="6" name="Текст 5">
            <a:extLst>
              <a:ext uri="{FF2B5EF4-FFF2-40B4-BE49-F238E27FC236}">
                <a16:creationId xmlns:a16="http://schemas.microsoft.com/office/drawing/2014/main" id="{124F427C-ED04-A154-B28A-867EEAE92336}"/>
              </a:ext>
            </a:extLst>
          </p:cNvPr>
          <p:cNvSpPr>
            <a:spLocks noGrp="1"/>
          </p:cNvSpPr>
          <p:nvPr>
            <p:ph type="body" sz="quarter" idx="14"/>
          </p:nvPr>
        </p:nvSpPr>
        <p:spPr/>
        <p:txBody>
          <a:bodyPr lIns="0" tIns="0" rIns="0" bIns="0" anchor="t">
            <a:noAutofit/>
          </a:bodyPr>
          <a:lstStyle/>
          <a:p>
            <a:r>
              <a:rPr lang="ru-RU"/>
              <a:t>International </a:t>
            </a:r>
            <a:r>
              <a:rPr lang="ru-RU" err="1"/>
              <a:t>Bachelor</a:t>
            </a:r>
            <a:r>
              <a:rPr lang="ru-RU"/>
              <a:t> </a:t>
            </a:r>
            <a:r>
              <a:rPr lang="ru-RU" err="1"/>
              <a:t>in</a:t>
            </a:r>
            <a:r>
              <a:rPr lang="ru-RU"/>
              <a:t> Business </a:t>
            </a:r>
            <a:r>
              <a:rPr lang="ru-RU" err="1"/>
              <a:t>and</a:t>
            </a:r>
            <a:r>
              <a:rPr lang="ru-RU"/>
              <a:t> Economics</a:t>
            </a:r>
          </a:p>
        </p:txBody>
      </p:sp>
      <p:sp>
        <p:nvSpPr>
          <p:cNvPr id="7" name="Текст 6">
            <a:extLst>
              <a:ext uri="{FF2B5EF4-FFF2-40B4-BE49-F238E27FC236}">
                <a16:creationId xmlns:a16="http://schemas.microsoft.com/office/drawing/2014/main" id="{111A0FEF-F6B0-EBEC-1D9C-C4249B89F594}"/>
              </a:ext>
            </a:extLst>
          </p:cNvPr>
          <p:cNvSpPr>
            <a:spLocks noGrp="1"/>
          </p:cNvSpPr>
          <p:nvPr>
            <p:ph type="body" sz="quarter" idx="15"/>
          </p:nvPr>
        </p:nvSpPr>
        <p:spPr/>
        <p:txBody>
          <a:bodyPr lIns="0" tIns="0" rIns="0" bIns="0" anchor="t">
            <a:noAutofit/>
          </a:bodyPr>
          <a:lstStyle/>
          <a:p>
            <a:r>
              <a:rPr lang="ru-RU"/>
              <a:t>Saint-</a:t>
            </a:r>
            <a:r>
              <a:rPr lang="ru-RU" err="1"/>
              <a:t>Petersburg</a:t>
            </a:r>
            <a:r>
              <a:rPr lang="ru-RU"/>
              <a:t> 2025</a:t>
            </a:r>
          </a:p>
        </p:txBody>
      </p:sp>
      <p:pic>
        <p:nvPicPr>
          <p:cNvPr id="24" name="Рисунок 23" descr="Изображение выглядит как текст, График, снимок экрана, Шрифт&#10;&#10;Содержимое, созданное ИИ, может быть неверным.">
            <a:extLst>
              <a:ext uri="{FF2B5EF4-FFF2-40B4-BE49-F238E27FC236}">
                <a16:creationId xmlns:a16="http://schemas.microsoft.com/office/drawing/2014/main" id="{2DBD48EB-121A-DCAF-4E63-4AB8B3D7EE2D}"/>
              </a:ext>
            </a:extLst>
          </p:cNvPr>
          <p:cNvPicPr>
            <a:picLocks noChangeAspect="1"/>
          </p:cNvPicPr>
          <p:nvPr/>
        </p:nvPicPr>
        <p:blipFill>
          <a:blip r:embed="rId2"/>
          <a:stretch>
            <a:fillRect/>
          </a:stretch>
        </p:blipFill>
        <p:spPr>
          <a:xfrm>
            <a:off x="442383" y="3533245"/>
            <a:ext cx="3570817" cy="1992842"/>
          </a:xfrm>
          <a:prstGeom prst="rect">
            <a:avLst/>
          </a:prstGeom>
        </p:spPr>
      </p:pic>
      <p:pic>
        <p:nvPicPr>
          <p:cNvPr id="25" name="Рисунок 24" descr="Изображение выглядит как текст, снимок экрана, число, Шрифт&#10;&#10;Содержимое, созданное ИИ, может быть неверным.">
            <a:extLst>
              <a:ext uri="{FF2B5EF4-FFF2-40B4-BE49-F238E27FC236}">
                <a16:creationId xmlns:a16="http://schemas.microsoft.com/office/drawing/2014/main" id="{D7264755-0B9A-F209-41E0-FA422D314FA9}"/>
              </a:ext>
            </a:extLst>
          </p:cNvPr>
          <p:cNvPicPr>
            <a:picLocks noChangeAspect="1"/>
          </p:cNvPicPr>
          <p:nvPr/>
        </p:nvPicPr>
        <p:blipFill>
          <a:blip r:embed="rId3"/>
          <a:stretch>
            <a:fillRect/>
          </a:stretch>
        </p:blipFill>
        <p:spPr>
          <a:xfrm>
            <a:off x="447146" y="1331383"/>
            <a:ext cx="3561291" cy="2205567"/>
          </a:xfrm>
          <a:prstGeom prst="rect">
            <a:avLst/>
          </a:prstGeom>
        </p:spPr>
      </p:pic>
      <p:pic>
        <p:nvPicPr>
          <p:cNvPr id="26" name="Рисунок 25" descr="Изображение выглядит как текст, снимок экрана, диаграмма, Шрифт&#10;&#10;Содержимое, созданное ИИ, может быть неверным.">
            <a:extLst>
              <a:ext uri="{FF2B5EF4-FFF2-40B4-BE49-F238E27FC236}">
                <a16:creationId xmlns:a16="http://schemas.microsoft.com/office/drawing/2014/main" id="{6A959829-B37B-6074-2024-E9C5AB82C536}"/>
              </a:ext>
            </a:extLst>
          </p:cNvPr>
          <p:cNvPicPr>
            <a:picLocks noChangeAspect="1"/>
          </p:cNvPicPr>
          <p:nvPr/>
        </p:nvPicPr>
        <p:blipFill>
          <a:blip r:embed="rId4"/>
          <a:stretch>
            <a:fillRect/>
          </a:stretch>
        </p:blipFill>
        <p:spPr>
          <a:xfrm>
            <a:off x="4180416" y="1334367"/>
            <a:ext cx="7524750" cy="4189265"/>
          </a:xfrm>
          <a:prstGeom prst="rect">
            <a:avLst/>
          </a:prstGeom>
        </p:spPr>
      </p:pic>
      <p:sp>
        <p:nvSpPr>
          <p:cNvPr id="27" name="TextBox 26">
            <a:extLst>
              <a:ext uri="{FF2B5EF4-FFF2-40B4-BE49-F238E27FC236}">
                <a16:creationId xmlns:a16="http://schemas.microsoft.com/office/drawing/2014/main" id="{320F8D9F-CD83-1CE8-FFCF-7B691D145793}"/>
              </a:ext>
            </a:extLst>
          </p:cNvPr>
          <p:cNvSpPr txBox="1"/>
          <p:nvPr/>
        </p:nvSpPr>
        <p:spPr>
          <a:xfrm>
            <a:off x="450268" y="5704126"/>
            <a:ext cx="3569512"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000">
                <a:ea typeface="+mn-lt"/>
                <a:cs typeface="+mn-lt"/>
              </a:rPr>
              <a:t>The EBIT </a:t>
            </a:r>
            <a:r>
              <a:rPr lang="ru-RU" sz="1000" err="1">
                <a:ea typeface="+mn-lt"/>
                <a:cs typeface="+mn-lt"/>
              </a:rPr>
              <a:t>value</a:t>
            </a:r>
            <a:r>
              <a:rPr lang="ru-RU" sz="1000">
                <a:ea typeface="+mn-lt"/>
                <a:cs typeface="+mn-lt"/>
              </a:rPr>
              <a:t>, </a:t>
            </a:r>
            <a:r>
              <a:rPr lang="ru-RU" sz="1000" err="1">
                <a:ea typeface="+mn-lt"/>
                <a:cs typeface="+mn-lt"/>
              </a:rPr>
              <a:t>which</a:t>
            </a:r>
            <a:r>
              <a:rPr lang="ru-RU" sz="1000">
                <a:ea typeface="+mn-lt"/>
                <a:cs typeface="+mn-lt"/>
              </a:rPr>
              <a:t> </a:t>
            </a:r>
            <a:r>
              <a:rPr lang="ru-RU" sz="1000" err="1">
                <a:ea typeface="+mn-lt"/>
                <a:cs typeface="+mn-lt"/>
              </a:rPr>
              <a:t>shows</a:t>
            </a:r>
            <a:r>
              <a:rPr lang="ru-RU" sz="1000">
                <a:ea typeface="+mn-lt"/>
                <a:cs typeface="+mn-lt"/>
              </a:rPr>
              <a:t> </a:t>
            </a:r>
            <a:r>
              <a:rPr lang="ru-RU" sz="1000" err="1">
                <a:ea typeface="+mn-lt"/>
                <a:cs typeface="+mn-lt"/>
              </a:rPr>
              <a:t>earnings</a:t>
            </a:r>
            <a:r>
              <a:rPr lang="ru-RU" sz="1000">
                <a:ea typeface="+mn-lt"/>
                <a:cs typeface="+mn-lt"/>
              </a:rPr>
              <a:t> </a:t>
            </a:r>
            <a:r>
              <a:rPr lang="ru-RU" sz="1000" err="1">
                <a:ea typeface="+mn-lt"/>
                <a:cs typeface="+mn-lt"/>
              </a:rPr>
              <a:t>before</a:t>
            </a:r>
            <a:r>
              <a:rPr lang="ru-RU" sz="1000">
                <a:ea typeface="+mn-lt"/>
                <a:cs typeface="+mn-lt"/>
              </a:rPr>
              <a:t> </a:t>
            </a:r>
            <a:r>
              <a:rPr lang="ru-RU" sz="1000" err="1">
                <a:ea typeface="+mn-lt"/>
                <a:cs typeface="+mn-lt"/>
              </a:rPr>
              <a:t>taxes</a:t>
            </a:r>
            <a:r>
              <a:rPr lang="ru-RU" sz="1000">
                <a:ea typeface="+mn-lt"/>
                <a:cs typeface="+mn-lt"/>
              </a:rPr>
              <a:t>, </a:t>
            </a:r>
            <a:r>
              <a:rPr lang="ru-RU" sz="1000" err="1">
                <a:ea typeface="+mn-lt"/>
                <a:cs typeface="+mn-lt"/>
              </a:rPr>
              <a:t>has</a:t>
            </a:r>
            <a:r>
              <a:rPr lang="ru-RU" sz="1000">
                <a:ea typeface="+mn-lt"/>
                <a:cs typeface="+mn-lt"/>
              </a:rPr>
              <a:t> </a:t>
            </a:r>
            <a:r>
              <a:rPr lang="ru-RU" sz="1000" err="1">
                <a:ea typeface="+mn-lt"/>
                <a:cs typeface="+mn-lt"/>
              </a:rPr>
              <a:t>been</a:t>
            </a:r>
            <a:r>
              <a:rPr lang="ru-RU" sz="1000">
                <a:ea typeface="+mn-lt"/>
                <a:cs typeface="+mn-lt"/>
              </a:rPr>
              <a:t> </a:t>
            </a:r>
            <a:r>
              <a:rPr lang="ru-RU" sz="1000" err="1">
                <a:ea typeface="+mn-lt"/>
                <a:cs typeface="+mn-lt"/>
              </a:rPr>
              <a:t>increasing</a:t>
            </a:r>
            <a:r>
              <a:rPr lang="ru-RU" sz="1000">
                <a:ea typeface="+mn-lt"/>
                <a:cs typeface="+mn-lt"/>
              </a:rPr>
              <a:t> </a:t>
            </a:r>
            <a:r>
              <a:rPr lang="ru-RU" sz="1000" err="1">
                <a:ea typeface="+mn-lt"/>
                <a:cs typeface="+mn-lt"/>
              </a:rPr>
              <a:t>every</a:t>
            </a:r>
            <a:r>
              <a:rPr lang="ru-RU" sz="1000">
                <a:ea typeface="+mn-lt"/>
                <a:cs typeface="+mn-lt"/>
              </a:rPr>
              <a:t> </a:t>
            </a:r>
            <a:r>
              <a:rPr lang="ru-RU" sz="1000" err="1">
                <a:ea typeface="+mn-lt"/>
                <a:cs typeface="+mn-lt"/>
              </a:rPr>
              <a:t>year</a:t>
            </a:r>
            <a:r>
              <a:rPr lang="ru-RU" sz="1000">
                <a:ea typeface="+mn-lt"/>
                <a:cs typeface="+mn-lt"/>
              </a:rPr>
              <a:t> </a:t>
            </a:r>
            <a:r>
              <a:rPr lang="ru-RU" sz="1000" err="1">
                <a:ea typeface="+mn-lt"/>
                <a:cs typeface="+mn-lt"/>
              </a:rPr>
              <a:t>since</a:t>
            </a:r>
            <a:r>
              <a:rPr lang="ru-RU" sz="1000">
                <a:ea typeface="+mn-lt"/>
                <a:cs typeface="+mn-lt"/>
              </a:rPr>
              <a:t> </a:t>
            </a:r>
            <a:r>
              <a:rPr lang="ru-RU" sz="1000" b="1">
                <a:ea typeface="+mn-lt"/>
                <a:cs typeface="+mn-lt"/>
              </a:rPr>
              <a:t>2006</a:t>
            </a:r>
            <a:r>
              <a:rPr lang="ru-RU" sz="1000">
                <a:ea typeface="+mn-lt"/>
                <a:cs typeface="+mn-lt"/>
              </a:rPr>
              <a:t>. </a:t>
            </a:r>
            <a:r>
              <a:rPr lang="ru-RU" sz="1000" err="1">
                <a:ea typeface="+mn-lt"/>
                <a:cs typeface="+mn-lt"/>
              </a:rPr>
              <a:t>This</a:t>
            </a:r>
            <a:r>
              <a:rPr lang="ru-RU" sz="1000">
                <a:ea typeface="+mn-lt"/>
                <a:cs typeface="+mn-lt"/>
              </a:rPr>
              <a:t> </a:t>
            </a:r>
            <a:r>
              <a:rPr lang="ru-RU" sz="1000" err="1">
                <a:ea typeface="+mn-lt"/>
                <a:cs typeface="+mn-lt"/>
              </a:rPr>
              <a:t>is</a:t>
            </a:r>
            <a:r>
              <a:rPr lang="ru-RU" sz="1000">
                <a:ea typeface="+mn-lt"/>
                <a:cs typeface="+mn-lt"/>
              </a:rPr>
              <a:t> </a:t>
            </a:r>
            <a:r>
              <a:rPr lang="ru-RU" sz="1000" err="1">
                <a:ea typeface="+mn-lt"/>
                <a:cs typeface="+mn-lt"/>
              </a:rPr>
              <a:t>around</a:t>
            </a:r>
            <a:r>
              <a:rPr lang="ru-RU" sz="1000">
                <a:ea typeface="+mn-lt"/>
                <a:cs typeface="+mn-lt"/>
              </a:rPr>
              <a:t> </a:t>
            </a:r>
            <a:r>
              <a:rPr lang="ru-RU" sz="1000" err="1">
                <a:ea typeface="+mn-lt"/>
                <a:cs typeface="+mn-lt"/>
              </a:rPr>
              <a:t>the</a:t>
            </a:r>
            <a:r>
              <a:rPr lang="ru-RU" sz="1000">
                <a:ea typeface="+mn-lt"/>
                <a:cs typeface="+mn-lt"/>
              </a:rPr>
              <a:t> </a:t>
            </a:r>
            <a:r>
              <a:rPr lang="ru-RU" sz="1000" err="1">
                <a:ea typeface="+mn-lt"/>
                <a:cs typeface="+mn-lt"/>
              </a:rPr>
              <a:t>same</a:t>
            </a:r>
            <a:r>
              <a:rPr lang="ru-RU" sz="1000">
                <a:ea typeface="+mn-lt"/>
                <a:cs typeface="+mn-lt"/>
              </a:rPr>
              <a:t> </a:t>
            </a:r>
            <a:r>
              <a:rPr lang="ru-RU" sz="1000" err="1">
                <a:ea typeface="+mn-lt"/>
                <a:cs typeface="+mn-lt"/>
              </a:rPr>
              <a:t>time</a:t>
            </a:r>
            <a:r>
              <a:rPr lang="ru-RU" sz="1000">
                <a:ea typeface="+mn-lt"/>
                <a:cs typeface="+mn-lt"/>
              </a:rPr>
              <a:t> </a:t>
            </a:r>
            <a:r>
              <a:rPr lang="ru-RU" sz="1000" err="1">
                <a:ea typeface="+mn-lt"/>
                <a:cs typeface="+mn-lt"/>
              </a:rPr>
              <a:t>when</a:t>
            </a:r>
            <a:r>
              <a:rPr lang="ru-RU" sz="1000">
                <a:ea typeface="+mn-lt"/>
                <a:cs typeface="+mn-lt"/>
              </a:rPr>
              <a:t> </a:t>
            </a:r>
            <a:r>
              <a:rPr lang="ru-RU" sz="1000" err="1">
                <a:ea typeface="+mn-lt"/>
                <a:cs typeface="+mn-lt"/>
              </a:rPr>
              <a:t>the</a:t>
            </a:r>
            <a:r>
              <a:rPr lang="ru-RU" sz="1000">
                <a:ea typeface="+mn-lt"/>
                <a:cs typeface="+mn-lt"/>
              </a:rPr>
              <a:t> FCFE </a:t>
            </a:r>
            <a:r>
              <a:rPr lang="ru-RU" sz="1000" err="1">
                <a:ea typeface="+mn-lt"/>
                <a:cs typeface="+mn-lt"/>
              </a:rPr>
              <a:t>and</a:t>
            </a:r>
            <a:r>
              <a:rPr lang="ru-RU" sz="1000">
                <a:ea typeface="+mn-lt"/>
                <a:cs typeface="+mn-lt"/>
              </a:rPr>
              <a:t> FCFF </a:t>
            </a:r>
            <a:r>
              <a:rPr lang="ru-RU" sz="1000" err="1">
                <a:ea typeface="+mn-lt"/>
                <a:cs typeface="+mn-lt"/>
              </a:rPr>
              <a:t>margins</a:t>
            </a:r>
            <a:r>
              <a:rPr lang="ru-RU" sz="1000">
                <a:ea typeface="+mn-lt"/>
                <a:cs typeface="+mn-lt"/>
              </a:rPr>
              <a:t> </a:t>
            </a:r>
            <a:r>
              <a:rPr lang="ru-RU" sz="1000" err="1">
                <a:ea typeface="+mn-lt"/>
                <a:cs typeface="+mn-lt"/>
              </a:rPr>
              <a:t>are</a:t>
            </a:r>
            <a:r>
              <a:rPr lang="ru-RU" sz="1000">
                <a:ea typeface="+mn-lt"/>
                <a:cs typeface="+mn-lt"/>
              </a:rPr>
              <a:t> </a:t>
            </a:r>
            <a:r>
              <a:rPr lang="ru-RU" sz="1000" err="1">
                <a:ea typeface="+mn-lt"/>
                <a:cs typeface="+mn-lt"/>
              </a:rPr>
              <a:t>starting</a:t>
            </a:r>
            <a:r>
              <a:rPr lang="ru-RU" sz="1000">
                <a:ea typeface="+mn-lt"/>
                <a:cs typeface="+mn-lt"/>
              </a:rPr>
              <a:t> </a:t>
            </a:r>
            <a:r>
              <a:rPr lang="ru-RU" sz="1000" err="1">
                <a:ea typeface="+mn-lt"/>
                <a:cs typeface="+mn-lt"/>
              </a:rPr>
              <a:t>to</a:t>
            </a:r>
            <a:r>
              <a:rPr lang="ru-RU" sz="1000">
                <a:ea typeface="+mn-lt"/>
                <a:cs typeface="+mn-lt"/>
              </a:rPr>
              <a:t> </a:t>
            </a:r>
            <a:r>
              <a:rPr lang="ru-RU" sz="1000" err="1">
                <a:ea typeface="+mn-lt"/>
                <a:cs typeface="+mn-lt"/>
              </a:rPr>
              <a:t>increase</a:t>
            </a:r>
            <a:r>
              <a:rPr lang="ru-RU" sz="1000">
                <a:ea typeface="+mn-lt"/>
                <a:cs typeface="+mn-lt"/>
              </a:rPr>
              <a:t>. </a:t>
            </a:r>
            <a:r>
              <a:rPr lang="ru-RU" sz="1000" err="1">
                <a:ea typeface="+mn-lt"/>
                <a:cs typeface="+mn-lt"/>
              </a:rPr>
              <a:t>This</a:t>
            </a:r>
            <a:r>
              <a:rPr lang="ru-RU" sz="1000">
                <a:ea typeface="+mn-lt"/>
                <a:cs typeface="+mn-lt"/>
              </a:rPr>
              <a:t> </a:t>
            </a:r>
            <a:r>
              <a:rPr lang="ru-RU" sz="1000" err="1">
                <a:ea typeface="+mn-lt"/>
                <a:cs typeface="+mn-lt"/>
              </a:rPr>
              <a:t>is</a:t>
            </a:r>
            <a:r>
              <a:rPr lang="ru-RU" sz="1000">
                <a:ea typeface="+mn-lt"/>
                <a:cs typeface="+mn-lt"/>
              </a:rPr>
              <a:t> </a:t>
            </a:r>
            <a:r>
              <a:rPr lang="ru-RU" sz="1000" err="1">
                <a:ea typeface="+mn-lt"/>
                <a:cs typeface="+mn-lt"/>
              </a:rPr>
              <a:t>logical</a:t>
            </a:r>
            <a:r>
              <a:rPr lang="ru-RU" sz="1000">
                <a:ea typeface="+mn-lt"/>
                <a:cs typeface="+mn-lt"/>
              </a:rPr>
              <a:t> </a:t>
            </a:r>
            <a:r>
              <a:rPr lang="ru-RU" sz="1000" err="1">
                <a:ea typeface="+mn-lt"/>
                <a:cs typeface="+mn-lt"/>
              </a:rPr>
              <a:t>since</a:t>
            </a:r>
            <a:r>
              <a:rPr lang="ru-RU" sz="1000">
                <a:ea typeface="+mn-lt"/>
                <a:cs typeface="+mn-lt"/>
              </a:rPr>
              <a:t> </a:t>
            </a:r>
            <a:r>
              <a:rPr lang="ru-RU" sz="1000" err="1">
                <a:ea typeface="+mn-lt"/>
                <a:cs typeface="+mn-lt"/>
              </a:rPr>
              <a:t>the</a:t>
            </a:r>
            <a:r>
              <a:rPr lang="ru-RU" sz="1000">
                <a:ea typeface="+mn-lt"/>
                <a:cs typeface="+mn-lt"/>
              </a:rPr>
              <a:t> </a:t>
            </a:r>
            <a:r>
              <a:rPr lang="ru-RU" sz="1000" b="1" err="1">
                <a:ea typeface="+mn-lt"/>
                <a:cs typeface="+mn-lt"/>
              </a:rPr>
              <a:t>shareholders</a:t>
            </a:r>
            <a:r>
              <a:rPr lang="ru-RU" sz="1000" b="1">
                <a:ea typeface="+mn-lt"/>
                <a:cs typeface="+mn-lt"/>
              </a:rPr>
              <a:t>' </a:t>
            </a:r>
            <a:r>
              <a:rPr lang="ru-RU" sz="1000" b="1" err="1">
                <a:ea typeface="+mn-lt"/>
                <a:cs typeface="+mn-lt"/>
              </a:rPr>
              <a:t>income</a:t>
            </a:r>
            <a:r>
              <a:rPr lang="ru-RU" sz="1000">
                <a:ea typeface="+mn-lt"/>
                <a:cs typeface="+mn-lt"/>
              </a:rPr>
              <a:t> </a:t>
            </a:r>
            <a:r>
              <a:rPr lang="ru-RU" sz="1000" err="1">
                <a:ea typeface="+mn-lt"/>
                <a:cs typeface="+mn-lt"/>
              </a:rPr>
              <a:t>is</a:t>
            </a:r>
            <a:r>
              <a:rPr lang="ru-RU" sz="1000">
                <a:ea typeface="+mn-lt"/>
                <a:cs typeface="+mn-lt"/>
              </a:rPr>
              <a:t> </a:t>
            </a:r>
            <a:r>
              <a:rPr lang="ru-RU" sz="1000" err="1">
                <a:ea typeface="+mn-lt"/>
                <a:cs typeface="+mn-lt"/>
              </a:rPr>
              <a:t>directly</a:t>
            </a:r>
            <a:r>
              <a:rPr lang="ru-RU" sz="1000">
                <a:ea typeface="+mn-lt"/>
                <a:cs typeface="+mn-lt"/>
              </a:rPr>
              <a:t> </a:t>
            </a:r>
            <a:r>
              <a:rPr lang="ru-RU" sz="1000" err="1">
                <a:ea typeface="+mn-lt"/>
                <a:cs typeface="+mn-lt"/>
              </a:rPr>
              <a:t>related</a:t>
            </a:r>
            <a:r>
              <a:rPr lang="ru-RU" sz="1000">
                <a:ea typeface="+mn-lt"/>
                <a:cs typeface="+mn-lt"/>
              </a:rPr>
              <a:t> </a:t>
            </a:r>
            <a:r>
              <a:rPr lang="ru-RU" sz="1000" err="1">
                <a:ea typeface="+mn-lt"/>
                <a:cs typeface="+mn-lt"/>
              </a:rPr>
              <a:t>to</a:t>
            </a:r>
            <a:r>
              <a:rPr lang="ru-RU" sz="1000">
                <a:ea typeface="+mn-lt"/>
                <a:cs typeface="+mn-lt"/>
              </a:rPr>
              <a:t> </a:t>
            </a:r>
            <a:r>
              <a:rPr lang="ru-RU" sz="1000" err="1">
                <a:ea typeface="+mn-lt"/>
                <a:cs typeface="+mn-lt"/>
              </a:rPr>
              <a:t>the</a:t>
            </a:r>
            <a:r>
              <a:rPr lang="ru-RU" sz="1000">
                <a:ea typeface="+mn-lt"/>
                <a:cs typeface="+mn-lt"/>
              </a:rPr>
              <a:t> </a:t>
            </a:r>
            <a:r>
              <a:rPr lang="ru-RU" sz="1000" b="1" err="1">
                <a:ea typeface="+mn-lt"/>
                <a:cs typeface="+mn-lt"/>
              </a:rPr>
              <a:t>company's</a:t>
            </a:r>
            <a:r>
              <a:rPr lang="ru-RU" sz="1000" b="1">
                <a:ea typeface="+mn-lt"/>
                <a:cs typeface="+mn-lt"/>
              </a:rPr>
              <a:t> </a:t>
            </a:r>
            <a:r>
              <a:rPr lang="ru-RU" sz="1000" b="1" err="1">
                <a:ea typeface="+mn-lt"/>
                <a:cs typeface="+mn-lt"/>
              </a:rPr>
              <a:t>profits</a:t>
            </a:r>
            <a:r>
              <a:rPr lang="ru-RU" sz="1000">
                <a:ea typeface="+mn-lt"/>
                <a:cs typeface="+mn-lt"/>
              </a:rPr>
              <a:t>.</a:t>
            </a:r>
            <a:endParaRPr lang="ru-RU"/>
          </a:p>
        </p:txBody>
      </p:sp>
      <p:sp>
        <p:nvSpPr>
          <p:cNvPr id="28" name="TextBox 27">
            <a:extLst>
              <a:ext uri="{FF2B5EF4-FFF2-40B4-BE49-F238E27FC236}">
                <a16:creationId xmlns:a16="http://schemas.microsoft.com/office/drawing/2014/main" id="{7D050E10-AA9A-A643-C75C-836439E4724C}"/>
              </a:ext>
            </a:extLst>
          </p:cNvPr>
          <p:cNvSpPr txBox="1"/>
          <p:nvPr/>
        </p:nvSpPr>
        <p:spPr>
          <a:xfrm>
            <a:off x="4270851" y="5704125"/>
            <a:ext cx="766526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200">
                <a:ea typeface="+mn-lt"/>
                <a:cs typeface="+mn-lt"/>
              </a:rPr>
              <a:t>The </a:t>
            </a:r>
            <a:r>
              <a:rPr lang="ru-RU" sz="1200" err="1">
                <a:ea typeface="+mn-lt"/>
                <a:cs typeface="+mn-lt"/>
              </a:rPr>
              <a:t>value</a:t>
            </a:r>
            <a:r>
              <a:rPr lang="ru-RU" sz="1200">
                <a:ea typeface="+mn-lt"/>
                <a:cs typeface="+mn-lt"/>
              </a:rPr>
              <a:t> </a:t>
            </a:r>
            <a:r>
              <a:rPr lang="ru-RU" sz="1200" err="1">
                <a:ea typeface="+mn-lt"/>
                <a:cs typeface="+mn-lt"/>
              </a:rPr>
              <a:t>of</a:t>
            </a:r>
            <a:r>
              <a:rPr lang="ru-RU" sz="1200">
                <a:ea typeface="+mn-lt"/>
                <a:cs typeface="+mn-lt"/>
              </a:rPr>
              <a:t> FCFE </a:t>
            </a:r>
            <a:r>
              <a:rPr lang="ru-RU" sz="1200" err="1">
                <a:ea typeface="+mn-lt"/>
                <a:cs typeface="+mn-lt"/>
              </a:rPr>
              <a:t>and</a:t>
            </a:r>
            <a:r>
              <a:rPr lang="ru-RU" sz="1200">
                <a:ea typeface="+mn-lt"/>
                <a:cs typeface="+mn-lt"/>
              </a:rPr>
              <a:t> FCFF </a:t>
            </a:r>
            <a:r>
              <a:rPr lang="ru-RU" sz="1200" err="1">
                <a:ea typeface="+mn-lt"/>
                <a:cs typeface="+mn-lt"/>
              </a:rPr>
              <a:t>margins</a:t>
            </a:r>
            <a:r>
              <a:rPr lang="ru-RU" sz="1200">
                <a:ea typeface="+mn-lt"/>
                <a:cs typeface="+mn-lt"/>
              </a:rPr>
              <a:t> </a:t>
            </a:r>
            <a:r>
              <a:rPr lang="ru-RU" sz="1200" err="1">
                <a:ea typeface="+mn-lt"/>
                <a:cs typeface="+mn-lt"/>
              </a:rPr>
              <a:t>are</a:t>
            </a:r>
            <a:r>
              <a:rPr lang="ru-RU" sz="1200">
                <a:ea typeface="+mn-lt"/>
                <a:cs typeface="+mn-lt"/>
              </a:rPr>
              <a:t> </a:t>
            </a:r>
            <a:r>
              <a:rPr lang="ru-RU" sz="1200" err="1">
                <a:ea typeface="+mn-lt"/>
                <a:cs typeface="+mn-lt"/>
              </a:rPr>
              <a:t>almost</a:t>
            </a:r>
            <a:r>
              <a:rPr lang="ru-RU" sz="1200">
                <a:ea typeface="+mn-lt"/>
                <a:cs typeface="+mn-lt"/>
              </a:rPr>
              <a:t> </a:t>
            </a:r>
            <a:r>
              <a:rPr lang="ru-RU" sz="1200" b="1" err="1">
                <a:ea typeface="+mn-lt"/>
                <a:cs typeface="+mn-lt"/>
              </a:rPr>
              <a:t>identical</a:t>
            </a:r>
            <a:r>
              <a:rPr lang="ru-RU" sz="1200">
                <a:ea typeface="+mn-lt"/>
                <a:cs typeface="+mn-lt"/>
              </a:rPr>
              <a:t>. </a:t>
            </a:r>
            <a:r>
              <a:rPr lang="ru-RU" sz="1200" err="1">
                <a:ea typeface="+mn-lt"/>
                <a:cs typeface="+mn-lt"/>
              </a:rPr>
              <a:t>Significant</a:t>
            </a:r>
            <a:r>
              <a:rPr lang="ru-RU" sz="1200">
                <a:ea typeface="+mn-lt"/>
                <a:cs typeface="+mn-lt"/>
              </a:rPr>
              <a:t> </a:t>
            </a:r>
            <a:r>
              <a:rPr lang="ru-RU" sz="1200" err="1">
                <a:ea typeface="+mn-lt"/>
                <a:cs typeface="+mn-lt"/>
              </a:rPr>
              <a:t>differences</a:t>
            </a:r>
            <a:r>
              <a:rPr lang="ru-RU" sz="1200">
                <a:ea typeface="+mn-lt"/>
                <a:cs typeface="+mn-lt"/>
              </a:rPr>
              <a:t> </a:t>
            </a:r>
            <a:r>
              <a:rPr lang="ru-RU" sz="1200" err="1">
                <a:ea typeface="+mn-lt"/>
                <a:cs typeface="+mn-lt"/>
              </a:rPr>
              <a:t>are</a:t>
            </a:r>
            <a:r>
              <a:rPr lang="ru-RU" sz="1200">
                <a:ea typeface="+mn-lt"/>
                <a:cs typeface="+mn-lt"/>
              </a:rPr>
              <a:t> </a:t>
            </a:r>
            <a:r>
              <a:rPr lang="ru-RU" sz="1200" err="1">
                <a:ea typeface="+mn-lt"/>
                <a:cs typeface="+mn-lt"/>
              </a:rPr>
              <a:t>observed</a:t>
            </a:r>
            <a:r>
              <a:rPr lang="ru-RU" sz="1200">
                <a:ea typeface="+mn-lt"/>
                <a:cs typeface="+mn-lt"/>
              </a:rPr>
              <a:t> </a:t>
            </a:r>
            <a:r>
              <a:rPr lang="ru-RU" sz="1200" err="1">
                <a:ea typeface="+mn-lt"/>
                <a:cs typeface="+mn-lt"/>
              </a:rPr>
              <a:t>only</a:t>
            </a:r>
            <a:r>
              <a:rPr lang="ru-RU" sz="1200">
                <a:ea typeface="+mn-lt"/>
                <a:cs typeface="+mn-lt"/>
              </a:rPr>
              <a:t> </a:t>
            </a:r>
            <a:r>
              <a:rPr lang="ru-RU" sz="1200" err="1">
                <a:ea typeface="+mn-lt"/>
                <a:cs typeface="+mn-lt"/>
              </a:rPr>
              <a:t>in</a:t>
            </a:r>
            <a:r>
              <a:rPr lang="ru-RU" sz="1200">
                <a:ea typeface="+mn-lt"/>
                <a:cs typeface="+mn-lt"/>
              </a:rPr>
              <a:t> </a:t>
            </a:r>
            <a:r>
              <a:rPr lang="ru-RU" sz="1200" b="1">
                <a:ea typeface="+mn-lt"/>
                <a:cs typeface="+mn-lt"/>
              </a:rPr>
              <a:t>2013-2018</a:t>
            </a:r>
            <a:r>
              <a:rPr lang="ru-RU" sz="1200">
                <a:ea typeface="+mn-lt"/>
                <a:cs typeface="+mn-lt"/>
              </a:rPr>
              <a:t>, </a:t>
            </a:r>
            <a:r>
              <a:rPr lang="ru-RU" sz="1200" err="1">
                <a:ea typeface="+mn-lt"/>
                <a:cs typeface="+mn-lt"/>
              </a:rPr>
              <a:t>the</a:t>
            </a:r>
            <a:r>
              <a:rPr lang="ru-RU" sz="1200">
                <a:ea typeface="+mn-lt"/>
                <a:cs typeface="+mn-lt"/>
              </a:rPr>
              <a:t> FCFF </a:t>
            </a:r>
            <a:r>
              <a:rPr lang="ru-RU" sz="1200" err="1">
                <a:ea typeface="+mn-lt"/>
                <a:cs typeface="+mn-lt"/>
              </a:rPr>
              <a:t>model</a:t>
            </a:r>
            <a:r>
              <a:rPr lang="ru-RU" sz="1200">
                <a:ea typeface="+mn-lt"/>
                <a:cs typeface="+mn-lt"/>
              </a:rPr>
              <a:t> </a:t>
            </a:r>
            <a:r>
              <a:rPr lang="ru-RU" sz="1200" err="1">
                <a:ea typeface="+mn-lt"/>
                <a:cs typeface="+mn-lt"/>
              </a:rPr>
              <a:t>is</a:t>
            </a:r>
            <a:r>
              <a:rPr lang="ru-RU" sz="1200">
                <a:ea typeface="+mn-lt"/>
                <a:cs typeface="+mn-lt"/>
              </a:rPr>
              <a:t> </a:t>
            </a:r>
            <a:r>
              <a:rPr lang="ru-RU" sz="1200" err="1">
                <a:ea typeface="+mn-lt"/>
                <a:cs typeface="+mn-lt"/>
              </a:rPr>
              <a:t>not</a:t>
            </a:r>
            <a:r>
              <a:rPr lang="ru-RU" sz="1200">
                <a:ea typeface="+mn-lt"/>
                <a:cs typeface="+mn-lt"/>
              </a:rPr>
              <a:t> </a:t>
            </a:r>
            <a:r>
              <a:rPr lang="ru-RU" sz="1200" err="1">
                <a:ea typeface="+mn-lt"/>
                <a:cs typeface="+mn-lt"/>
              </a:rPr>
              <a:t>growing</a:t>
            </a:r>
            <a:r>
              <a:rPr lang="ru-RU" sz="1200">
                <a:ea typeface="+mn-lt"/>
                <a:cs typeface="+mn-lt"/>
              </a:rPr>
              <a:t> </a:t>
            </a:r>
            <a:r>
              <a:rPr lang="ru-RU" sz="1200" err="1">
                <a:ea typeface="+mn-lt"/>
                <a:cs typeface="+mn-lt"/>
              </a:rPr>
              <a:t>as</a:t>
            </a:r>
            <a:r>
              <a:rPr lang="ru-RU" sz="1200">
                <a:ea typeface="+mn-lt"/>
                <a:cs typeface="+mn-lt"/>
              </a:rPr>
              <a:t> </a:t>
            </a:r>
            <a:r>
              <a:rPr lang="ru-RU" sz="1200" err="1">
                <a:ea typeface="+mn-lt"/>
                <a:cs typeface="+mn-lt"/>
              </a:rPr>
              <a:t>fast</a:t>
            </a:r>
            <a:r>
              <a:rPr lang="ru-RU" sz="1200">
                <a:ea typeface="+mn-lt"/>
                <a:cs typeface="+mn-lt"/>
              </a:rPr>
              <a:t> </a:t>
            </a:r>
            <a:r>
              <a:rPr lang="ru-RU" sz="1200" err="1">
                <a:ea typeface="+mn-lt"/>
                <a:cs typeface="+mn-lt"/>
              </a:rPr>
              <a:t>and</a:t>
            </a:r>
            <a:r>
              <a:rPr lang="ru-RU" sz="1200">
                <a:ea typeface="+mn-lt"/>
                <a:cs typeface="+mn-lt"/>
              </a:rPr>
              <a:t> </a:t>
            </a:r>
            <a:r>
              <a:rPr lang="ru-RU" sz="1200" err="1">
                <a:ea typeface="+mn-lt"/>
                <a:cs typeface="+mn-lt"/>
              </a:rPr>
              <a:t>strongly</a:t>
            </a:r>
            <a:r>
              <a:rPr lang="ru-RU" sz="1200">
                <a:ea typeface="+mn-lt"/>
                <a:cs typeface="+mn-lt"/>
              </a:rPr>
              <a:t> </a:t>
            </a:r>
            <a:r>
              <a:rPr lang="ru-RU" sz="1200" err="1">
                <a:ea typeface="+mn-lt"/>
                <a:cs typeface="+mn-lt"/>
              </a:rPr>
              <a:t>as</a:t>
            </a:r>
            <a:r>
              <a:rPr lang="ru-RU" sz="1200">
                <a:ea typeface="+mn-lt"/>
                <a:cs typeface="+mn-lt"/>
              </a:rPr>
              <a:t> FCFE. </a:t>
            </a:r>
            <a:r>
              <a:rPr lang="ru-RU" sz="1200" err="1">
                <a:ea typeface="+mn-lt"/>
                <a:cs typeface="+mn-lt"/>
              </a:rPr>
              <a:t>This</a:t>
            </a:r>
            <a:r>
              <a:rPr lang="ru-RU" sz="1200">
                <a:ea typeface="+mn-lt"/>
                <a:cs typeface="+mn-lt"/>
              </a:rPr>
              <a:t> </a:t>
            </a:r>
            <a:r>
              <a:rPr lang="ru-RU" sz="1200" err="1">
                <a:ea typeface="+mn-lt"/>
                <a:cs typeface="+mn-lt"/>
              </a:rPr>
              <a:t>is</a:t>
            </a:r>
            <a:r>
              <a:rPr lang="ru-RU" sz="1200">
                <a:ea typeface="+mn-lt"/>
                <a:cs typeface="+mn-lt"/>
              </a:rPr>
              <a:t> </a:t>
            </a:r>
            <a:r>
              <a:rPr lang="ru-RU" sz="1200" err="1">
                <a:ea typeface="+mn-lt"/>
                <a:cs typeface="+mn-lt"/>
              </a:rPr>
              <a:t>due</a:t>
            </a:r>
            <a:r>
              <a:rPr lang="ru-RU" sz="1200">
                <a:ea typeface="+mn-lt"/>
                <a:cs typeface="+mn-lt"/>
              </a:rPr>
              <a:t> </a:t>
            </a:r>
            <a:r>
              <a:rPr lang="ru-RU" sz="1200" err="1">
                <a:ea typeface="+mn-lt"/>
                <a:cs typeface="+mn-lt"/>
              </a:rPr>
              <a:t>to</a:t>
            </a:r>
            <a:r>
              <a:rPr lang="ru-RU" sz="1200">
                <a:ea typeface="+mn-lt"/>
                <a:cs typeface="+mn-lt"/>
              </a:rPr>
              <a:t> </a:t>
            </a:r>
            <a:r>
              <a:rPr lang="ru-RU" sz="1200" err="1">
                <a:ea typeface="+mn-lt"/>
                <a:cs typeface="+mn-lt"/>
              </a:rPr>
              <a:t>the</a:t>
            </a:r>
            <a:r>
              <a:rPr lang="ru-RU" sz="1200">
                <a:ea typeface="+mn-lt"/>
                <a:cs typeface="+mn-lt"/>
              </a:rPr>
              <a:t> </a:t>
            </a:r>
            <a:r>
              <a:rPr lang="ru-RU" sz="1200" err="1">
                <a:ea typeface="+mn-lt"/>
                <a:cs typeface="+mn-lt"/>
              </a:rPr>
              <a:t>fact</a:t>
            </a:r>
            <a:r>
              <a:rPr lang="ru-RU" sz="1200">
                <a:ea typeface="+mn-lt"/>
                <a:cs typeface="+mn-lt"/>
              </a:rPr>
              <a:t> </a:t>
            </a:r>
            <a:r>
              <a:rPr lang="ru-RU" sz="1200" err="1">
                <a:ea typeface="+mn-lt"/>
                <a:cs typeface="+mn-lt"/>
              </a:rPr>
              <a:t>that</a:t>
            </a:r>
            <a:r>
              <a:rPr lang="ru-RU" sz="1200">
                <a:ea typeface="+mn-lt"/>
                <a:cs typeface="+mn-lt"/>
              </a:rPr>
              <a:t> </a:t>
            </a:r>
            <a:r>
              <a:rPr lang="ru-RU" sz="1200" err="1">
                <a:ea typeface="+mn-lt"/>
                <a:cs typeface="+mn-lt"/>
              </a:rPr>
              <a:t>both</a:t>
            </a:r>
            <a:r>
              <a:rPr lang="ru-RU" sz="1200">
                <a:ea typeface="+mn-lt"/>
                <a:cs typeface="+mn-lt"/>
              </a:rPr>
              <a:t> </a:t>
            </a:r>
            <a:r>
              <a:rPr lang="ru-RU" sz="1200" err="1">
                <a:ea typeface="+mn-lt"/>
                <a:cs typeface="+mn-lt"/>
              </a:rPr>
              <a:t>models</a:t>
            </a:r>
            <a:r>
              <a:rPr lang="ru-RU" sz="1200">
                <a:ea typeface="+mn-lt"/>
                <a:cs typeface="+mn-lt"/>
              </a:rPr>
              <a:t> </a:t>
            </a:r>
            <a:r>
              <a:rPr lang="ru-RU" sz="1200" err="1">
                <a:ea typeface="+mn-lt"/>
                <a:cs typeface="+mn-lt"/>
              </a:rPr>
              <a:t>are</a:t>
            </a:r>
            <a:r>
              <a:rPr lang="ru-RU" sz="1200">
                <a:ea typeface="+mn-lt"/>
                <a:cs typeface="+mn-lt"/>
              </a:rPr>
              <a:t> </a:t>
            </a:r>
            <a:r>
              <a:rPr lang="ru-RU" sz="1200" err="1">
                <a:ea typeface="+mn-lt"/>
                <a:cs typeface="+mn-lt"/>
              </a:rPr>
              <a:t>quite</a:t>
            </a:r>
            <a:r>
              <a:rPr lang="ru-RU" sz="1200">
                <a:ea typeface="+mn-lt"/>
                <a:cs typeface="+mn-lt"/>
              </a:rPr>
              <a:t> </a:t>
            </a:r>
            <a:r>
              <a:rPr lang="ru-RU" sz="1200" err="1">
                <a:ea typeface="+mn-lt"/>
                <a:cs typeface="+mn-lt"/>
              </a:rPr>
              <a:t>similar</a:t>
            </a:r>
            <a:r>
              <a:rPr lang="ru-RU" sz="1200">
                <a:ea typeface="+mn-lt"/>
                <a:cs typeface="+mn-lt"/>
              </a:rPr>
              <a:t> </a:t>
            </a:r>
            <a:r>
              <a:rPr lang="ru-RU" sz="1200" err="1">
                <a:ea typeface="+mn-lt"/>
                <a:cs typeface="+mn-lt"/>
              </a:rPr>
              <a:t>in</a:t>
            </a:r>
            <a:r>
              <a:rPr lang="ru-RU" sz="1200">
                <a:ea typeface="+mn-lt"/>
                <a:cs typeface="+mn-lt"/>
              </a:rPr>
              <a:t> </a:t>
            </a:r>
            <a:r>
              <a:rPr lang="ru-RU" sz="1200" err="1">
                <a:ea typeface="+mn-lt"/>
                <a:cs typeface="+mn-lt"/>
              </a:rPr>
              <a:t>terms</a:t>
            </a:r>
            <a:r>
              <a:rPr lang="ru-RU" sz="1200">
                <a:ea typeface="+mn-lt"/>
                <a:cs typeface="+mn-lt"/>
              </a:rPr>
              <a:t> </a:t>
            </a:r>
            <a:r>
              <a:rPr lang="ru-RU" sz="1200" err="1">
                <a:ea typeface="+mn-lt"/>
                <a:cs typeface="+mn-lt"/>
              </a:rPr>
              <a:t>of</a:t>
            </a:r>
            <a:r>
              <a:rPr lang="ru-RU" sz="1200">
                <a:ea typeface="+mn-lt"/>
                <a:cs typeface="+mn-lt"/>
              </a:rPr>
              <a:t> </a:t>
            </a:r>
            <a:r>
              <a:rPr lang="ru-RU" sz="1200" err="1">
                <a:ea typeface="+mn-lt"/>
                <a:cs typeface="+mn-lt"/>
              </a:rPr>
              <a:t>calculations</a:t>
            </a:r>
            <a:r>
              <a:rPr lang="ru-RU" sz="1200">
                <a:ea typeface="+mn-lt"/>
                <a:cs typeface="+mn-lt"/>
              </a:rPr>
              <a:t>, </a:t>
            </a:r>
            <a:r>
              <a:rPr lang="ru-RU" sz="1200" err="1">
                <a:ea typeface="+mn-lt"/>
                <a:cs typeface="+mn-lt"/>
              </a:rPr>
              <a:t>only</a:t>
            </a:r>
            <a:r>
              <a:rPr lang="ru-RU" sz="1200">
                <a:ea typeface="+mn-lt"/>
                <a:cs typeface="+mn-lt"/>
              </a:rPr>
              <a:t> </a:t>
            </a:r>
            <a:r>
              <a:rPr lang="ru-RU" sz="1200" err="1">
                <a:ea typeface="+mn-lt"/>
                <a:cs typeface="+mn-lt"/>
              </a:rPr>
              <a:t>the</a:t>
            </a:r>
            <a:r>
              <a:rPr lang="ru-RU" sz="1200">
                <a:ea typeface="+mn-lt"/>
                <a:cs typeface="+mn-lt"/>
              </a:rPr>
              <a:t> FCFF </a:t>
            </a:r>
            <a:r>
              <a:rPr lang="ru-RU" sz="1200" err="1">
                <a:ea typeface="+mn-lt"/>
                <a:cs typeface="+mn-lt"/>
              </a:rPr>
              <a:t>model</a:t>
            </a:r>
            <a:r>
              <a:rPr lang="ru-RU" sz="1200">
                <a:ea typeface="+mn-lt"/>
                <a:cs typeface="+mn-lt"/>
              </a:rPr>
              <a:t> </a:t>
            </a:r>
            <a:r>
              <a:rPr lang="ru-RU" sz="1200" err="1">
                <a:ea typeface="+mn-lt"/>
                <a:cs typeface="+mn-lt"/>
              </a:rPr>
              <a:t>also</a:t>
            </a:r>
            <a:r>
              <a:rPr lang="ru-RU" sz="1200">
                <a:ea typeface="+mn-lt"/>
                <a:cs typeface="+mn-lt"/>
              </a:rPr>
              <a:t> </a:t>
            </a:r>
            <a:r>
              <a:rPr lang="ru-RU" sz="1200" err="1">
                <a:ea typeface="+mn-lt"/>
                <a:cs typeface="+mn-lt"/>
              </a:rPr>
              <a:t>takes</a:t>
            </a:r>
            <a:r>
              <a:rPr lang="ru-RU" sz="1200">
                <a:ea typeface="+mn-lt"/>
                <a:cs typeface="+mn-lt"/>
              </a:rPr>
              <a:t> </a:t>
            </a:r>
            <a:r>
              <a:rPr lang="ru-RU" sz="1200" err="1">
                <a:ea typeface="+mn-lt"/>
                <a:cs typeface="+mn-lt"/>
              </a:rPr>
              <a:t>into</a:t>
            </a:r>
            <a:r>
              <a:rPr lang="ru-RU" sz="1200">
                <a:ea typeface="+mn-lt"/>
                <a:cs typeface="+mn-lt"/>
              </a:rPr>
              <a:t> </a:t>
            </a:r>
            <a:r>
              <a:rPr lang="ru-RU" sz="1200" err="1">
                <a:ea typeface="+mn-lt"/>
                <a:cs typeface="+mn-lt"/>
              </a:rPr>
              <a:t>account</a:t>
            </a:r>
            <a:r>
              <a:rPr lang="ru-RU" sz="1200">
                <a:ea typeface="+mn-lt"/>
                <a:cs typeface="+mn-lt"/>
              </a:rPr>
              <a:t> </a:t>
            </a:r>
            <a:r>
              <a:rPr lang="ru-RU" sz="1200" err="1">
                <a:ea typeface="+mn-lt"/>
                <a:cs typeface="+mn-lt"/>
              </a:rPr>
              <a:t>the</a:t>
            </a:r>
            <a:r>
              <a:rPr lang="ru-RU" sz="1200">
                <a:ea typeface="+mn-lt"/>
                <a:cs typeface="+mn-lt"/>
              </a:rPr>
              <a:t> </a:t>
            </a:r>
            <a:r>
              <a:rPr lang="ru-RU" sz="1200" err="1">
                <a:ea typeface="+mn-lt"/>
                <a:cs typeface="+mn-lt"/>
              </a:rPr>
              <a:t>cash</a:t>
            </a:r>
            <a:r>
              <a:rPr lang="ru-RU" sz="1200">
                <a:ea typeface="+mn-lt"/>
                <a:cs typeface="+mn-lt"/>
              </a:rPr>
              <a:t> </a:t>
            </a:r>
            <a:r>
              <a:rPr lang="ru-RU" sz="1200" err="1">
                <a:ea typeface="+mn-lt"/>
                <a:cs typeface="+mn-lt"/>
              </a:rPr>
              <a:t>flows</a:t>
            </a:r>
            <a:r>
              <a:rPr lang="ru-RU" sz="1200">
                <a:ea typeface="+mn-lt"/>
                <a:cs typeface="+mn-lt"/>
              </a:rPr>
              <a:t> </a:t>
            </a:r>
            <a:r>
              <a:rPr lang="ru-RU" sz="1200" b="1" err="1">
                <a:ea typeface="+mn-lt"/>
                <a:cs typeface="+mn-lt"/>
              </a:rPr>
              <a:t>of</a:t>
            </a:r>
            <a:r>
              <a:rPr lang="ru-RU" sz="1200" b="1">
                <a:ea typeface="+mn-lt"/>
                <a:cs typeface="+mn-lt"/>
              </a:rPr>
              <a:t> </a:t>
            </a:r>
            <a:r>
              <a:rPr lang="ru-RU" sz="1200" b="1" err="1">
                <a:ea typeface="+mn-lt"/>
                <a:cs typeface="+mn-lt"/>
              </a:rPr>
              <a:t>the</a:t>
            </a:r>
            <a:r>
              <a:rPr lang="ru-RU" sz="1200" b="1">
                <a:ea typeface="+mn-lt"/>
                <a:cs typeface="+mn-lt"/>
              </a:rPr>
              <a:t> </a:t>
            </a:r>
            <a:r>
              <a:rPr lang="ru-RU" sz="1100" b="1" err="1">
                <a:ea typeface="+mn-lt"/>
                <a:cs typeface="+mn-lt"/>
              </a:rPr>
              <a:t>creditors</a:t>
            </a:r>
            <a:r>
              <a:rPr lang="ru-RU" sz="1200">
                <a:ea typeface="+mn-lt"/>
                <a:cs typeface="+mn-lt"/>
              </a:rPr>
              <a:t>, </a:t>
            </a:r>
            <a:r>
              <a:rPr lang="ru-RU" sz="1200" err="1">
                <a:ea typeface="+mn-lt"/>
                <a:cs typeface="+mn-lt"/>
              </a:rPr>
              <a:t>because</a:t>
            </a:r>
            <a:r>
              <a:rPr lang="ru-RU" sz="1200">
                <a:ea typeface="+mn-lt"/>
                <a:cs typeface="+mn-lt"/>
              </a:rPr>
              <a:t> </a:t>
            </a:r>
            <a:r>
              <a:rPr lang="ru-RU" sz="1200" err="1">
                <a:ea typeface="+mn-lt"/>
                <a:cs typeface="+mn-lt"/>
              </a:rPr>
              <a:t>of</a:t>
            </a:r>
            <a:r>
              <a:rPr lang="ru-RU" sz="1200">
                <a:ea typeface="+mn-lt"/>
                <a:cs typeface="+mn-lt"/>
              </a:rPr>
              <a:t> </a:t>
            </a:r>
            <a:r>
              <a:rPr lang="ru-RU" sz="1200" err="1">
                <a:ea typeface="+mn-lt"/>
                <a:cs typeface="+mn-lt"/>
              </a:rPr>
              <a:t>this</a:t>
            </a:r>
            <a:r>
              <a:rPr lang="ru-RU" sz="1200">
                <a:ea typeface="+mn-lt"/>
                <a:cs typeface="+mn-lt"/>
              </a:rPr>
              <a:t>, </a:t>
            </a:r>
            <a:r>
              <a:rPr lang="ru-RU" sz="1200" err="1">
                <a:ea typeface="+mn-lt"/>
                <a:cs typeface="+mn-lt"/>
              </a:rPr>
              <a:t>it</a:t>
            </a:r>
            <a:r>
              <a:rPr lang="ru-RU" sz="1200">
                <a:ea typeface="+mn-lt"/>
                <a:cs typeface="+mn-lt"/>
              </a:rPr>
              <a:t> </a:t>
            </a:r>
            <a:r>
              <a:rPr lang="ru-RU" sz="1200" err="1">
                <a:ea typeface="+mn-lt"/>
                <a:cs typeface="+mn-lt"/>
              </a:rPr>
              <a:t>does</a:t>
            </a:r>
            <a:r>
              <a:rPr lang="ru-RU" sz="1200">
                <a:ea typeface="+mn-lt"/>
                <a:cs typeface="+mn-lt"/>
              </a:rPr>
              <a:t> </a:t>
            </a:r>
            <a:r>
              <a:rPr lang="ru-RU" sz="1200" err="1">
                <a:ea typeface="+mn-lt"/>
                <a:cs typeface="+mn-lt"/>
              </a:rPr>
              <a:t>not</a:t>
            </a:r>
            <a:r>
              <a:rPr lang="ru-RU" sz="1200">
                <a:ea typeface="+mn-lt"/>
                <a:cs typeface="+mn-lt"/>
              </a:rPr>
              <a:t> </a:t>
            </a:r>
            <a:r>
              <a:rPr lang="ru-RU" sz="1200" err="1">
                <a:ea typeface="+mn-lt"/>
                <a:cs typeface="+mn-lt"/>
              </a:rPr>
              <a:t>grow</a:t>
            </a:r>
            <a:r>
              <a:rPr lang="ru-RU" sz="1200">
                <a:ea typeface="+mn-lt"/>
                <a:cs typeface="+mn-lt"/>
              </a:rPr>
              <a:t> </a:t>
            </a:r>
            <a:r>
              <a:rPr lang="ru-RU" sz="1200" err="1">
                <a:ea typeface="+mn-lt"/>
                <a:cs typeface="+mn-lt"/>
              </a:rPr>
              <a:t>so</a:t>
            </a:r>
            <a:r>
              <a:rPr lang="ru-RU" sz="1200">
                <a:ea typeface="+mn-lt"/>
                <a:cs typeface="+mn-lt"/>
              </a:rPr>
              <a:t> </a:t>
            </a:r>
            <a:r>
              <a:rPr lang="ru-RU" sz="1200" err="1">
                <a:ea typeface="+mn-lt"/>
                <a:cs typeface="+mn-lt"/>
              </a:rPr>
              <a:t>fast</a:t>
            </a:r>
            <a:r>
              <a:rPr lang="ru-RU" sz="1200">
                <a:ea typeface="+mn-lt"/>
                <a:cs typeface="+mn-lt"/>
              </a:rPr>
              <a:t> </a:t>
            </a:r>
            <a:r>
              <a:rPr lang="ru-RU" sz="1200" err="1">
                <a:ea typeface="+mn-lt"/>
                <a:cs typeface="+mn-lt"/>
              </a:rPr>
              <a:t>and</a:t>
            </a:r>
            <a:r>
              <a:rPr lang="ru-RU" sz="1200">
                <a:ea typeface="+mn-lt"/>
                <a:cs typeface="+mn-lt"/>
              </a:rPr>
              <a:t> </a:t>
            </a:r>
            <a:r>
              <a:rPr lang="ru-RU" sz="1200" err="1">
                <a:ea typeface="+mn-lt"/>
                <a:cs typeface="+mn-lt"/>
              </a:rPr>
              <a:t>strongly</a:t>
            </a:r>
            <a:r>
              <a:rPr lang="ru-RU" sz="1200">
                <a:ea typeface="+mn-lt"/>
                <a:cs typeface="+mn-lt"/>
              </a:rPr>
              <a:t>.</a:t>
            </a:r>
            <a:endParaRPr lang="ru-RU" sz="1200"/>
          </a:p>
        </p:txBody>
      </p:sp>
      <p:cxnSp>
        <p:nvCxnSpPr>
          <p:cNvPr id="30" name="Прямая со стрелкой 29">
            <a:extLst>
              <a:ext uri="{FF2B5EF4-FFF2-40B4-BE49-F238E27FC236}">
                <a16:creationId xmlns:a16="http://schemas.microsoft.com/office/drawing/2014/main" id="{1870B1A4-5FF6-3B13-05DF-A43D54DB2F8F}"/>
              </a:ext>
            </a:extLst>
          </p:cNvPr>
          <p:cNvCxnSpPr/>
          <p:nvPr/>
        </p:nvCxnSpPr>
        <p:spPr>
          <a:xfrm>
            <a:off x="8390045" y="1725876"/>
            <a:ext cx="13262" cy="2006910"/>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31" name="TextBox 30">
            <a:extLst>
              <a:ext uri="{FF2B5EF4-FFF2-40B4-BE49-F238E27FC236}">
                <a16:creationId xmlns:a16="http://schemas.microsoft.com/office/drawing/2014/main" id="{984963D1-6554-8EF6-4A92-C6F86EC7D3A9}"/>
              </a:ext>
            </a:extLst>
          </p:cNvPr>
          <p:cNvSpPr txBox="1"/>
          <p:nvPr/>
        </p:nvSpPr>
        <p:spPr>
          <a:xfrm>
            <a:off x="8451157" y="1817243"/>
            <a:ext cx="195921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000">
                <a:ea typeface="+mn-lt"/>
                <a:cs typeface="+mn-lt"/>
              </a:rPr>
              <a:t>The </a:t>
            </a:r>
            <a:r>
              <a:rPr lang="ru-RU" sz="1000" err="1">
                <a:ea typeface="+mn-lt"/>
                <a:cs typeface="+mn-lt"/>
              </a:rPr>
              <a:t>forecast</a:t>
            </a:r>
            <a:r>
              <a:rPr lang="ru-RU" sz="1000">
                <a:ea typeface="+mn-lt"/>
                <a:cs typeface="+mn-lt"/>
              </a:rPr>
              <a:t> </a:t>
            </a:r>
            <a:r>
              <a:rPr lang="ru-RU" sz="1000" err="1">
                <a:ea typeface="+mn-lt"/>
                <a:cs typeface="+mn-lt"/>
              </a:rPr>
              <a:t>period</a:t>
            </a:r>
            <a:endParaRPr lang="ru-RU" err="1"/>
          </a:p>
        </p:txBody>
      </p:sp>
    </p:spTree>
    <p:extLst>
      <p:ext uri="{BB962C8B-B14F-4D97-AF65-F5344CB8AC3E}">
        <p14:creationId xmlns:p14="http://schemas.microsoft.com/office/powerpoint/2010/main" val="1903789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1BBC0-AE5F-6ABF-646F-B751B25BDC82}"/>
            </a:ext>
          </a:extLst>
        </p:cNvPr>
        <p:cNvGrpSpPr/>
        <p:nvPr/>
      </p:nvGrpSpPr>
      <p:grpSpPr>
        <a:xfrm>
          <a:off x="0" y="0"/>
          <a:ext cx="0" cy="0"/>
          <a:chOff x="0" y="0"/>
          <a:chExt cx="0" cy="0"/>
        </a:xfrm>
      </p:grpSpPr>
      <p:sp>
        <p:nvSpPr>
          <p:cNvPr id="3" name="Заголовок 2">
            <a:extLst>
              <a:ext uri="{FF2B5EF4-FFF2-40B4-BE49-F238E27FC236}">
                <a16:creationId xmlns:a16="http://schemas.microsoft.com/office/drawing/2014/main" id="{B976FBEF-DC0E-33A2-4E89-016AA894F2C0}"/>
              </a:ext>
            </a:extLst>
          </p:cNvPr>
          <p:cNvSpPr>
            <a:spLocks noGrp="1"/>
          </p:cNvSpPr>
          <p:nvPr>
            <p:ph type="title"/>
          </p:nvPr>
        </p:nvSpPr>
        <p:spPr>
          <a:xfrm>
            <a:off x="2100585" y="1192944"/>
            <a:ext cx="6431766" cy="777025"/>
          </a:xfrm>
        </p:spPr>
        <p:txBody>
          <a:bodyPr/>
          <a:lstStyle/>
          <a:p>
            <a:r>
              <a:rPr lang="ru-RU" err="1">
                <a:solidFill>
                  <a:srgbClr val="0F2C68"/>
                </a:solidFill>
                <a:latin typeface="Calibri"/>
                <a:ea typeface="Calibri"/>
                <a:cs typeface="Calibri"/>
              </a:rPr>
              <a:t>Comparison</a:t>
            </a:r>
            <a:r>
              <a:rPr lang="ru-RU">
                <a:solidFill>
                  <a:srgbClr val="0F2C68"/>
                </a:solidFill>
                <a:latin typeface="Calibri"/>
                <a:ea typeface="Calibri"/>
                <a:cs typeface="Calibri"/>
              </a:rPr>
              <a:t> </a:t>
            </a:r>
            <a:r>
              <a:rPr lang="ru-RU" err="1">
                <a:solidFill>
                  <a:srgbClr val="0F2C68"/>
                </a:solidFill>
                <a:latin typeface="Calibri"/>
                <a:ea typeface="Calibri"/>
                <a:cs typeface="Calibri"/>
              </a:rPr>
              <a:t>of</a:t>
            </a:r>
            <a:r>
              <a:rPr lang="ru-RU">
                <a:solidFill>
                  <a:srgbClr val="0F2C68"/>
                </a:solidFill>
                <a:latin typeface="Calibri"/>
                <a:ea typeface="Calibri"/>
                <a:cs typeface="Calibri"/>
              </a:rPr>
              <a:t> </a:t>
            </a:r>
            <a:r>
              <a:rPr lang="ru-RU" err="1">
                <a:solidFill>
                  <a:srgbClr val="0F2C68"/>
                </a:solidFill>
                <a:latin typeface="Calibri"/>
                <a:ea typeface="Calibri"/>
                <a:cs typeface="Calibri"/>
              </a:rPr>
              <a:t>model</a:t>
            </a:r>
            <a:r>
              <a:rPr lang="ru-RU">
                <a:solidFill>
                  <a:srgbClr val="0F2C68"/>
                </a:solidFill>
                <a:latin typeface="Calibri"/>
                <a:ea typeface="Calibri"/>
                <a:cs typeface="Calibri"/>
              </a:rPr>
              <a:t> </a:t>
            </a:r>
            <a:r>
              <a:rPr lang="ru-RU" err="1">
                <a:solidFill>
                  <a:srgbClr val="0F2C68"/>
                </a:solidFill>
                <a:latin typeface="Calibri"/>
                <a:ea typeface="Calibri"/>
                <a:cs typeface="Calibri"/>
              </a:rPr>
              <a:t>values</a:t>
            </a:r>
            <a:endParaRPr lang="ru-RU" err="1"/>
          </a:p>
        </p:txBody>
      </p:sp>
      <p:sp>
        <p:nvSpPr>
          <p:cNvPr id="5" name="Текст 4">
            <a:extLst>
              <a:ext uri="{FF2B5EF4-FFF2-40B4-BE49-F238E27FC236}">
                <a16:creationId xmlns:a16="http://schemas.microsoft.com/office/drawing/2014/main" id="{732F5BC0-487E-F1BA-C890-D94369BFAF49}"/>
              </a:ext>
            </a:extLst>
          </p:cNvPr>
          <p:cNvSpPr>
            <a:spLocks noGrp="1"/>
          </p:cNvSpPr>
          <p:nvPr>
            <p:ph type="body" sz="quarter" idx="13"/>
          </p:nvPr>
        </p:nvSpPr>
        <p:spPr/>
        <p:txBody>
          <a:bodyPr lIns="0" tIns="0" rIns="0" bIns="0" anchor="t">
            <a:noAutofit/>
          </a:bodyPr>
          <a:lstStyle/>
          <a:p>
            <a:r>
              <a:rPr lang="ru-RU"/>
              <a:t>School </a:t>
            </a:r>
            <a:r>
              <a:rPr lang="ru-RU" err="1"/>
              <a:t>of</a:t>
            </a:r>
            <a:r>
              <a:rPr lang="ru-RU"/>
              <a:t> Economics </a:t>
            </a:r>
            <a:r>
              <a:rPr lang="ru-RU" err="1"/>
              <a:t>and</a:t>
            </a:r>
            <a:r>
              <a:rPr lang="ru-RU"/>
              <a:t> Management</a:t>
            </a:r>
          </a:p>
        </p:txBody>
      </p:sp>
      <p:sp>
        <p:nvSpPr>
          <p:cNvPr id="6" name="Текст 5">
            <a:extLst>
              <a:ext uri="{FF2B5EF4-FFF2-40B4-BE49-F238E27FC236}">
                <a16:creationId xmlns:a16="http://schemas.microsoft.com/office/drawing/2014/main" id="{2E229D1A-66D7-1528-ECDB-AB74502CDFB6}"/>
              </a:ext>
            </a:extLst>
          </p:cNvPr>
          <p:cNvSpPr>
            <a:spLocks noGrp="1"/>
          </p:cNvSpPr>
          <p:nvPr>
            <p:ph type="body" sz="quarter" idx="14"/>
          </p:nvPr>
        </p:nvSpPr>
        <p:spPr/>
        <p:txBody>
          <a:bodyPr lIns="0" tIns="0" rIns="0" bIns="0" anchor="t">
            <a:noAutofit/>
          </a:bodyPr>
          <a:lstStyle/>
          <a:p>
            <a:r>
              <a:rPr lang="ru-RU"/>
              <a:t>International </a:t>
            </a:r>
            <a:r>
              <a:rPr lang="ru-RU" err="1"/>
              <a:t>Bachelor</a:t>
            </a:r>
            <a:r>
              <a:rPr lang="ru-RU"/>
              <a:t> </a:t>
            </a:r>
            <a:r>
              <a:rPr lang="ru-RU" err="1"/>
              <a:t>in</a:t>
            </a:r>
            <a:r>
              <a:rPr lang="ru-RU"/>
              <a:t> Business </a:t>
            </a:r>
            <a:r>
              <a:rPr lang="ru-RU" err="1"/>
              <a:t>and</a:t>
            </a:r>
            <a:r>
              <a:rPr lang="ru-RU"/>
              <a:t> Economics</a:t>
            </a:r>
          </a:p>
        </p:txBody>
      </p:sp>
      <p:sp>
        <p:nvSpPr>
          <p:cNvPr id="7" name="Текст 6">
            <a:extLst>
              <a:ext uri="{FF2B5EF4-FFF2-40B4-BE49-F238E27FC236}">
                <a16:creationId xmlns:a16="http://schemas.microsoft.com/office/drawing/2014/main" id="{55FE056F-9897-CFCF-223B-B5E5FF593ACA}"/>
              </a:ext>
            </a:extLst>
          </p:cNvPr>
          <p:cNvSpPr>
            <a:spLocks noGrp="1"/>
          </p:cNvSpPr>
          <p:nvPr>
            <p:ph type="body" sz="quarter" idx="15"/>
          </p:nvPr>
        </p:nvSpPr>
        <p:spPr/>
        <p:txBody>
          <a:bodyPr lIns="0" tIns="0" rIns="0" bIns="0" anchor="t">
            <a:noAutofit/>
          </a:bodyPr>
          <a:lstStyle/>
          <a:p>
            <a:r>
              <a:rPr lang="ru-RU"/>
              <a:t>Saint-</a:t>
            </a:r>
            <a:r>
              <a:rPr lang="ru-RU" err="1"/>
              <a:t>Petersburg</a:t>
            </a:r>
            <a:r>
              <a:rPr lang="ru-RU"/>
              <a:t> 2025</a:t>
            </a:r>
          </a:p>
        </p:txBody>
      </p:sp>
      <p:pic>
        <p:nvPicPr>
          <p:cNvPr id="2" name="Рисунок 1" descr="Изображение выглядит как текст, снимок экрана, число, линия&#10;&#10;Содержимое, созданное ИИ, может быть неверным.">
            <a:extLst>
              <a:ext uri="{FF2B5EF4-FFF2-40B4-BE49-F238E27FC236}">
                <a16:creationId xmlns:a16="http://schemas.microsoft.com/office/drawing/2014/main" id="{04FACF0D-B12E-8DB8-1D50-68880A232AB0}"/>
              </a:ext>
            </a:extLst>
          </p:cNvPr>
          <p:cNvPicPr>
            <a:picLocks noChangeAspect="1"/>
          </p:cNvPicPr>
          <p:nvPr/>
        </p:nvPicPr>
        <p:blipFill>
          <a:blip r:embed="rId2"/>
          <a:stretch>
            <a:fillRect/>
          </a:stretch>
        </p:blipFill>
        <p:spPr>
          <a:xfrm>
            <a:off x="434445" y="1847850"/>
            <a:ext cx="7153275" cy="4305300"/>
          </a:xfrm>
          <a:prstGeom prst="rect">
            <a:avLst/>
          </a:prstGeom>
        </p:spPr>
      </p:pic>
      <p:sp>
        <p:nvSpPr>
          <p:cNvPr id="4" name="TextBox 3">
            <a:extLst>
              <a:ext uri="{FF2B5EF4-FFF2-40B4-BE49-F238E27FC236}">
                <a16:creationId xmlns:a16="http://schemas.microsoft.com/office/drawing/2014/main" id="{076BCF74-1915-147E-AE83-BE1470E75D95}"/>
              </a:ext>
            </a:extLst>
          </p:cNvPr>
          <p:cNvSpPr txBox="1"/>
          <p:nvPr/>
        </p:nvSpPr>
        <p:spPr>
          <a:xfrm>
            <a:off x="7688326" y="1849426"/>
            <a:ext cx="4155848" cy="4647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AutoNum type="arabicPeriod"/>
            </a:pPr>
            <a:r>
              <a:rPr lang="ru-RU" sz="1300">
                <a:ea typeface="+mn-lt"/>
                <a:cs typeface="+mn-lt"/>
              </a:rPr>
              <a:t>Four </a:t>
            </a:r>
            <a:r>
              <a:rPr lang="ru-RU" sz="1300" err="1">
                <a:ea typeface="+mn-lt"/>
                <a:cs typeface="+mn-lt"/>
              </a:rPr>
              <a:t>models</a:t>
            </a:r>
            <a:r>
              <a:rPr lang="ru-RU" sz="1300">
                <a:ea typeface="+mn-lt"/>
                <a:cs typeface="+mn-lt"/>
              </a:rPr>
              <a:t> – FCFE-DM, FCFF-DM, EPS-DM, DIV-DM – </a:t>
            </a:r>
            <a:r>
              <a:rPr lang="ru-RU" sz="1300" err="1">
                <a:ea typeface="+mn-lt"/>
                <a:cs typeface="+mn-lt"/>
              </a:rPr>
              <a:t>depending</a:t>
            </a:r>
            <a:r>
              <a:rPr lang="ru-RU" sz="1300">
                <a:ea typeface="+mn-lt"/>
                <a:cs typeface="+mn-lt"/>
              </a:rPr>
              <a:t> </a:t>
            </a:r>
            <a:r>
              <a:rPr lang="ru-RU" sz="1300" err="1">
                <a:ea typeface="+mn-lt"/>
                <a:cs typeface="+mn-lt"/>
              </a:rPr>
              <a:t>on</a:t>
            </a:r>
            <a:r>
              <a:rPr lang="ru-RU" sz="1300">
                <a:ea typeface="+mn-lt"/>
                <a:cs typeface="+mn-lt"/>
              </a:rPr>
              <a:t> </a:t>
            </a:r>
            <a:r>
              <a:rPr lang="ru-RU" sz="1300" err="1">
                <a:ea typeface="+mn-lt"/>
                <a:cs typeface="+mn-lt"/>
              </a:rPr>
              <a:t>the</a:t>
            </a:r>
            <a:r>
              <a:rPr lang="ru-RU" sz="1300">
                <a:ea typeface="+mn-lt"/>
                <a:cs typeface="+mn-lt"/>
              </a:rPr>
              <a:t> </a:t>
            </a:r>
            <a:r>
              <a:rPr lang="ru-RU" sz="1300" err="1">
                <a:ea typeface="+mn-lt"/>
                <a:cs typeface="+mn-lt"/>
              </a:rPr>
              <a:t>type</a:t>
            </a:r>
            <a:r>
              <a:rPr lang="ru-RU" sz="1300">
                <a:ea typeface="+mn-lt"/>
                <a:cs typeface="+mn-lt"/>
              </a:rPr>
              <a:t> </a:t>
            </a:r>
            <a:r>
              <a:rPr lang="ru-RU" sz="1300" err="1">
                <a:ea typeface="+mn-lt"/>
                <a:cs typeface="+mn-lt"/>
              </a:rPr>
              <a:t>of</a:t>
            </a:r>
            <a:r>
              <a:rPr lang="ru-RU" sz="1300">
                <a:ea typeface="+mn-lt"/>
                <a:cs typeface="+mn-lt"/>
              </a:rPr>
              <a:t> </a:t>
            </a:r>
            <a:r>
              <a:rPr lang="ru-RU" sz="1300" err="1">
                <a:ea typeface="+mn-lt"/>
                <a:cs typeface="+mn-lt"/>
              </a:rPr>
              <a:t>cash</a:t>
            </a:r>
            <a:r>
              <a:rPr lang="ru-RU" sz="1300">
                <a:ea typeface="+mn-lt"/>
                <a:cs typeface="+mn-lt"/>
              </a:rPr>
              <a:t> </a:t>
            </a:r>
            <a:r>
              <a:rPr lang="ru-RU" sz="1300" err="1">
                <a:ea typeface="+mn-lt"/>
                <a:cs typeface="+mn-lt"/>
              </a:rPr>
              <a:t>flow</a:t>
            </a:r>
            <a:r>
              <a:rPr lang="ru-RU" sz="1300">
                <a:ea typeface="+mn-lt"/>
                <a:cs typeface="+mn-lt"/>
              </a:rPr>
              <a:t> </a:t>
            </a:r>
            <a:r>
              <a:rPr lang="ru-RU" sz="1300" err="1">
                <a:ea typeface="+mn-lt"/>
                <a:cs typeface="+mn-lt"/>
              </a:rPr>
              <a:t>at</a:t>
            </a:r>
            <a:r>
              <a:rPr lang="ru-RU" sz="1300">
                <a:ea typeface="+mn-lt"/>
                <a:cs typeface="+mn-lt"/>
              </a:rPr>
              <a:t> </a:t>
            </a:r>
            <a:r>
              <a:rPr lang="ru-RU" sz="1300" err="1">
                <a:ea typeface="+mn-lt"/>
                <a:cs typeface="+mn-lt"/>
              </a:rPr>
              <a:t>their</a:t>
            </a:r>
            <a:r>
              <a:rPr lang="ru-RU" sz="1300">
                <a:ea typeface="+mn-lt"/>
                <a:cs typeface="+mn-lt"/>
              </a:rPr>
              <a:t> </a:t>
            </a:r>
            <a:r>
              <a:rPr lang="ru-RU" sz="1300" err="1">
                <a:ea typeface="+mn-lt"/>
                <a:cs typeface="+mn-lt"/>
              </a:rPr>
              <a:t>base</a:t>
            </a:r>
            <a:r>
              <a:rPr lang="ru-RU" sz="1300">
                <a:ea typeface="+mn-lt"/>
                <a:cs typeface="+mn-lt"/>
              </a:rPr>
              <a:t>, </a:t>
            </a:r>
            <a:r>
              <a:rPr lang="ru-RU" sz="1300" err="1">
                <a:ea typeface="+mn-lt"/>
                <a:cs typeface="+mn-lt"/>
              </a:rPr>
              <a:t>all</a:t>
            </a:r>
            <a:r>
              <a:rPr lang="ru-RU" sz="1300">
                <a:ea typeface="+mn-lt"/>
                <a:cs typeface="+mn-lt"/>
              </a:rPr>
              <a:t> </a:t>
            </a:r>
            <a:r>
              <a:rPr lang="ru-RU" sz="1300" err="1">
                <a:ea typeface="+mn-lt"/>
                <a:cs typeface="+mn-lt"/>
              </a:rPr>
              <a:t>give</a:t>
            </a:r>
            <a:r>
              <a:rPr lang="ru-RU" sz="1300">
                <a:ea typeface="+mn-lt"/>
                <a:cs typeface="+mn-lt"/>
              </a:rPr>
              <a:t> </a:t>
            </a:r>
            <a:r>
              <a:rPr lang="ru-RU" sz="1300" err="1">
                <a:ea typeface="+mn-lt"/>
                <a:cs typeface="+mn-lt"/>
              </a:rPr>
              <a:t>different</a:t>
            </a:r>
            <a:r>
              <a:rPr lang="ru-RU" sz="1300">
                <a:ea typeface="+mn-lt"/>
                <a:cs typeface="+mn-lt"/>
              </a:rPr>
              <a:t> results. </a:t>
            </a:r>
          </a:p>
          <a:p>
            <a:pPr marL="228600" indent="-228600">
              <a:buAutoNum type="arabicPeriod"/>
            </a:pPr>
            <a:r>
              <a:rPr lang="ru-RU" sz="1300">
                <a:ea typeface="+mn-lt"/>
                <a:cs typeface="+mn-lt"/>
              </a:rPr>
              <a:t>To understand which payment model is more suitable, you need to study the specifics of the company.</a:t>
            </a:r>
          </a:p>
          <a:p>
            <a:pPr marL="228600" indent="-228600">
              <a:buAutoNum type="arabicPeriod"/>
            </a:pPr>
            <a:r>
              <a:rPr lang="ru-RU" sz="1300">
                <a:ea typeface="+mn-lt"/>
                <a:cs typeface="+mn-lt"/>
              </a:rPr>
              <a:t>DIV-DM is a dividend discounting model, suitable when a firm pays stable and sustainable dividends that can be predicted. </a:t>
            </a:r>
          </a:p>
          <a:p>
            <a:pPr marL="228600" indent="-228600">
              <a:buAutoNum type="arabicPeriod"/>
            </a:pPr>
            <a:r>
              <a:rPr lang="ru-RU" sz="1300">
                <a:ea typeface="+mn-lt"/>
                <a:cs typeface="+mn-lt"/>
              </a:rPr>
              <a:t>EPS-DM is a net income per share discounting model used when net income is a good substitute for profit, and the investor does not plan to assume control of the company. </a:t>
            </a:r>
          </a:p>
          <a:p>
            <a:pPr marL="228600" indent="-228600">
              <a:buAutoNum type="arabicPeriod"/>
            </a:pPr>
            <a:r>
              <a:rPr lang="ru-RU" sz="1300">
                <a:ea typeface="+mn-lt"/>
                <a:cs typeface="+mn-lt"/>
              </a:rPr>
              <a:t>FCFE-DM is a model for discounting cash flow to equity, used when the company's dividend policy is unstable or when an investor has a controlling interest in the company. </a:t>
            </a:r>
          </a:p>
          <a:p>
            <a:pPr marL="228600" indent="-228600">
              <a:buAutoNum type="arabicPeriod"/>
            </a:pPr>
            <a:r>
              <a:rPr lang="ru-RU" sz="1300">
                <a:ea typeface="+mn-lt"/>
                <a:cs typeface="+mn-lt"/>
              </a:rPr>
              <a:t>FCFF-DM is a cash flow discounting model for a firm, used to estimate the total value of a firm, including equity and debt investors</a:t>
            </a:r>
            <a:endParaRPr lang="ru-RU" sz="1300">
              <a:ea typeface="Calibri" panose="020F0502020204030204"/>
              <a:cs typeface="Calibri" panose="020F0502020204030204"/>
            </a:endParaRPr>
          </a:p>
          <a:p>
            <a:pPr marL="228600" indent="-228600">
              <a:buAutoNum type="arabicPeriod"/>
            </a:pPr>
            <a:r>
              <a:rPr lang="ru-RU" sz="1300">
                <a:ea typeface="+mn-lt"/>
                <a:cs typeface="+mn-lt"/>
              </a:rPr>
              <a:t>Using the average fair  value of all four models allows to get as close to the market value as possible (231 ~ 238)</a:t>
            </a:r>
            <a:endParaRPr lang="ru-RU" sz="1300">
              <a:latin typeface="Calibri"/>
              <a:ea typeface="Calibri"/>
              <a:cs typeface="Calibri"/>
            </a:endParaRPr>
          </a:p>
          <a:p>
            <a:pPr marL="228600" indent="-228600">
              <a:buAutoNum type="arabicPeriod"/>
            </a:pPr>
            <a:endParaRPr lang="ru-RU" sz="1000">
              <a:latin typeface="Calibri"/>
              <a:ea typeface="Calibri"/>
              <a:cs typeface="Calibri"/>
            </a:endParaRPr>
          </a:p>
        </p:txBody>
      </p:sp>
    </p:spTree>
    <p:extLst>
      <p:ext uri="{BB962C8B-B14F-4D97-AF65-F5344CB8AC3E}">
        <p14:creationId xmlns:p14="http://schemas.microsoft.com/office/powerpoint/2010/main" val="381351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16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6FCAE-086B-CDDC-4924-0111E662BA32}"/>
            </a:ext>
          </a:extLst>
        </p:cNvPr>
        <p:cNvGrpSpPr/>
        <p:nvPr/>
      </p:nvGrpSpPr>
      <p:grpSpPr>
        <a:xfrm>
          <a:off x="0" y="0"/>
          <a:ext cx="0" cy="0"/>
          <a:chOff x="0" y="0"/>
          <a:chExt cx="0" cy="0"/>
        </a:xfrm>
      </p:grpSpPr>
      <p:sp>
        <p:nvSpPr>
          <p:cNvPr id="3" name="Заголовок 2">
            <a:extLst>
              <a:ext uri="{FF2B5EF4-FFF2-40B4-BE49-F238E27FC236}">
                <a16:creationId xmlns:a16="http://schemas.microsoft.com/office/drawing/2014/main" id="{2C2A972F-6DCF-DCA6-3A5D-A3B0CD755E9A}"/>
              </a:ext>
            </a:extLst>
          </p:cNvPr>
          <p:cNvSpPr>
            <a:spLocks noGrp="1"/>
          </p:cNvSpPr>
          <p:nvPr>
            <p:ph type="title"/>
          </p:nvPr>
        </p:nvSpPr>
        <p:spPr>
          <a:xfrm>
            <a:off x="585898" y="1447790"/>
            <a:ext cx="5513459" cy="777025"/>
          </a:xfrm>
        </p:spPr>
        <p:txBody>
          <a:bodyPr/>
          <a:lstStyle/>
          <a:p>
            <a:r>
              <a:rPr lang="ru-RU" sz="3200" err="1"/>
              <a:t>Summary</a:t>
            </a:r>
            <a:r>
              <a:rPr lang="ru-RU" sz="3200"/>
              <a:t> </a:t>
            </a:r>
            <a:r>
              <a:rPr lang="ru-RU" sz="3200" err="1"/>
              <a:t>about</a:t>
            </a:r>
            <a:r>
              <a:rPr lang="ru-RU" sz="3200"/>
              <a:t> </a:t>
            </a:r>
            <a:r>
              <a:rPr lang="ru-RU" sz="3200" err="1"/>
              <a:t>the</a:t>
            </a:r>
            <a:r>
              <a:rPr lang="ru-RU" sz="3200"/>
              <a:t> </a:t>
            </a:r>
            <a:r>
              <a:rPr lang="ru-RU" sz="3200" err="1"/>
              <a:t>company</a:t>
            </a:r>
            <a:endParaRPr lang="ru-RU" sz="3200"/>
          </a:p>
        </p:txBody>
      </p:sp>
      <p:sp>
        <p:nvSpPr>
          <p:cNvPr id="4" name="Текст 3">
            <a:extLst>
              <a:ext uri="{FF2B5EF4-FFF2-40B4-BE49-F238E27FC236}">
                <a16:creationId xmlns:a16="http://schemas.microsoft.com/office/drawing/2014/main" id="{95029845-9EED-D094-9E68-7F9BB4B1F81D}"/>
              </a:ext>
            </a:extLst>
          </p:cNvPr>
          <p:cNvSpPr>
            <a:spLocks noGrp="1"/>
          </p:cNvSpPr>
          <p:nvPr>
            <p:ph type="body" sz="quarter" idx="12"/>
          </p:nvPr>
        </p:nvSpPr>
        <p:spPr>
          <a:xfrm>
            <a:off x="585897" y="2473931"/>
            <a:ext cx="5507517" cy="3344388"/>
          </a:xfrm>
        </p:spPr>
        <p:txBody>
          <a:bodyPr lIns="0" tIns="0" rIns="0" bIns="45720" anchor="t">
            <a:normAutofit fontScale="92500" lnSpcReduction="20000"/>
          </a:bodyPr>
          <a:lstStyle/>
          <a:p>
            <a:r>
              <a:rPr lang="af-ZA" sz="2400" b="1" err="1">
                <a:latin typeface="HSE Sans"/>
              </a:rPr>
              <a:t>Apple</a:t>
            </a:r>
            <a:r>
              <a:rPr lang="af-ZA" sz="2400" b="1">
                <a:latin typeface="HSE Sans"/>
              </a:rPr>
              <a:t> </a:t>
            </a:r>
            <a:r>
              <a:rPr lang="af-ZA" sz="2400" b="1" err="1">
                <a:latin typeface="HSE Sans"/>
              </a:rPr>
              <a:t>Inc</a:t>
            </a:r>
            <a:r>
              <a:rPr lang="af-ZA" sz="2400" b="1">
                <a:latin typeface="HSE Sans"/>
              </a:rPr>
              <a:t>.</a:t>
            </a:r>
            <a:r>
              <a:rPr lang="af-ZA" sz="2400">
                <a:latin typeface="HSE Sans"/>
              </a:rPr>
              <a:t> is </a:t>
            </a:r>
            <a:r>
              <a:rPr lang="af-ZA" sz="2400" err="1">
                <a:latin typeface="HSE Sans"/>
              </a:rPr>
              <a:t>an</a:t>
            </a:r>
            <a:r>
              <a:rPr lang="af-ZA" sz="2400">
                <a:latin typeface="HSE Sans"/>
              </a:rPr>
              <a:t> </a:t>
            </a:r>
            <a:r>
              <a:rPr lang="af-ZA" sz="2400" err="1">
                <a:latin typeface="HSE Sans"/>
              </a:rPr>
              <a:t>American</a:t>
            </a:r>
            <a:r>
              <a:rPr lang="af-ZA" sz="2400">
                <a:latin typeface="HSE Sans"/>
              </a:rPr>
              <a:t> </a:t>
            </a:r>
            <a:r>
              <a:rPr lang="af-ZA" sz="2400" err="1">
                <a:latin typeface="HSE Sans"/>
              </a:rPr>
              <a:t>multinational</a:t>
            </a:r>
            <a:r>
              <a:rPr lang="af-ZA" sz="2400">
                <a:latin typeface="HSE Sans"/>
              </a:rPr>
              <a:t> </a:t>
            </a:r>
            <a:r>
              <a:rPr lang="af-ZA" sz="2400" err="1">
                <a:latin typeface="HSE Sans"/>
              </a:rPr>
              <a:t>technology</a:t>
            </a:r>
            <a:r>
              <a:rPr lang="af-ZA" sz="2400">
                <a:latin typeface="HSE Sans"/>
              </a:rPr>
              <a:t> </a:t>
            </a:r>
            <a:r>
              <a:rPr lang="af-ZA" sz="2400" err="1">
                <a:latin typeface="HSE Sans"/>
              </a:rPr>
              <a:t>company</a:t>
            </a:r>
            <a:r>
              <a:rPr lang="af-ZA" sz="2400">
                <a:latin typeface="HSE Sans"/>
              </a:rPr>
              <a:t>, </a:t>
            </a:r>
            <a:r>
              <a:rPr lang="af-ZA" sz="2400" err="1">
                <a:latin typeface="HSE Sans"/>
              </a:rPr>
              <a:t>specializing</a:t>
            </a:r>
            <a:r>
              <a:rPr lang="af-ZA" sz="2400">
                <a:latin typeface="HSE Sans"/>
              </a:rPr>
              <a:t> in </a:t>
            </a:r>
            <a:r>
              <a:rPr lang="af-ZA" sz="2400" err="1">
                <a:latin typeface="HSE Sans"/>
              </a:rPr>
              <a:t>consumer</a:t>
            </a:r>
            <a:r>
              <a:rPr lang="af-ZA" sz="2400">
                <a:latin typeface="HSE Sans"/>
              </a:rPr>
              <a:t> </a:t>
            </a:r>
            <a:r>
              <a:rPr lang="af-ZA" sz="2400" err="1">
                <a:latin typeface="HSE Sans"/>
              </a:rPr>
              <a:t>electronics</a:t>
            </a:r>
            <a:r>
              <a:rPr lang="af-ZA" sz="2400">
                <a:latin typeface="HSE Sans"/>
              </a:rPr>
              <a:t>, </a:t>
            </a:r>
            <a:r>
              <a:rPr lang="af-ZA" sz="2400" err="1">
                <a:latin typeface="HSE Sans"/>
              </a:rPr>
              <a:t>software</a:t>
            </a:r>
            <a:r>
              <a:rPr lang="af-ZA" sz="2400">
                <a:latin typeface="HSE Sans"/>
              </a:rPr>
              <a:t>, </a:t>
            </a:r>
            <a:r>
              <a:rPr lang="af-ZA" sz="2400" err="1">
                <a:latin typeface="HSE Sans"/>
              </a:rPr>
              <a:t>and</a:t>
            </a:r>
            <a:r>
              <a:rPr lang="af-ZA" sz="2400">
                <a:latin typeface="HSE Sans"/>
              </a:rPr>
              <a:t> </a:t>
            </a:r>
            <a:r>
              <a:rPr lang="af-ZA" sz="2400" err="1">
                <a:latin typeface="HSE Sans"/>
              </a:rPr>
              <a:t>online</a:t>
            </a:r>
            <a:r>
              <a:rPr lang="af-ZA" sz="2400">
                <a:latin typeface="HSE Sans"/>
              </a:rPr>
              <a:t> </a:t>
            </a:r>
            <a:r>
              <a:rPr lang="af-ZA" sz="2400" err="1">
                <a:latin typeface="HSE Sans"/>
              </a:rPr>
              <a:t>services</a:t>
            </a:r>
            <a:r>
              <a:rPr lang="af-ZA" sz="2400">
                <a:latin typeface="HSE Sans"/>
              </a:rPr>
              <a:t>. </a:t>
            </a:r>
            <a:r>
              <a:rPr lang="af-ZA" sz="2400" err="1">
                <a:latin typeface="HSE Sans"/>
              </a:rPr>
              <a:t>Founded</a:t>
            </a:r>
            <a:r>
              <a:rPr lang="af-ZA" sz="2400">
                <a:latin typeface="HSE Sans"/>
              </a:rPr>
              <a:t> in 1976 by Steve </a:t>
            </a:r>
            <a:r>
              <a:rPr lang="af-ZA" sz="2400" err="1">
                <a:latin typeface="HSE Sans"/>
              </a:rPr>
              <a:t>Jobs</a:t>
            </a:r>
            <a:r>
              <a:rPr lang="af-ZA" sz="2400">
                <a:latin typeface="HSE Sans"/>
              </a:rPr>
              <a:t>, Steve </a:t>
            </a:r>
            <a:r>
              <a:rPr lang="af-ZA" sz="2400" err="1">
                <a:latin typeface="HSE Sans"/>
              </a:rPr>
              <a:t>Wozniak</a:t>
            </a:r>
            <a:r>
              <a:rPr lang="af-ZA" sz="2400">
                <a:latin typeface="HSE Sans"/>
              </a:rPr>
              <a:t>, </a:t>
            </a:r>
            <a:r>
              <a:rPr lang="af-ZA" sz="2400" err="1">
                <a:latin typeface="HSE Sans"/>
              </a:rPr>
              <a:t>and</a:t>
            </a:r>
            <a:r>
              <a:rPr lang="af-ZA" sz="2400">
                <a:latin typeface="HSE Sans"/>
              </a:rPr>
              <a:t> Ronald Wayne, </a:t>
            </a:r>
            <a:r>
              <a:rPr lang="af-ZA" sz="2400" err="1">
                <a:latin typeface="HSE Sans"/>
              </a:rPr>
              <a:t>Apple</a:t>
            </a:r>
            <a:r>
              <a:rPr lang="af-ZA" sz="2400">
                <a:latin typeface="HSE Sans"/>
              </a:rPr>
              <a:t> </a:t>
            </a:r>
            <a:r>
              <a:rPr lang="af-ZA" sz="2400" err="1">
                <a:latin typeface="HSE Sans"/>
              </a:rPr>
              <a:t>has</a:t>
            </a:r>
            <a:r>
              <a:rPr lang="af-ZA" sz="2400">
                <a:latin typeface="HSE Sans"/>
              </a:rPr>
              <a:t> </a:t>
            </a:r>
            <a:r>
              <a:rPr lang="af-ZA" sz="2400" err="1">
                <a:latin typeface="HSE Sans"/>
              </a:rPr>
              <a:t>grown</a:t>
            </a:r>
            <a:r>
              <a:rPr lang="af-ZA" sz="2400">
                <a:latin typeface="HSE Sans"/>
              </a:rPr>
              <a:t> </a:t>
            </a:r>
            <a:r>
              <a:rPr lang="af-ZA" sz="2400" err="1">
                <a:latin typeface="HSE Sans"/>
              </a:rPr>
              <a:t>to</a:t>
            </a:r>
            <a:r>
              <a:rPr lang="af-ZA" sz="2400">
                <a:latin typeface="HSE Sans"/>
              </a:rPr>
              <a:t> </a:t>
            </a:r>
            <a:r>
              <a:rPr lang="af-ZA" sz="2400" err="1">
                <a:latin typeface="HSE Sans"/>
              </a:rPr>
              <a:t>become</a:t>
            </a:r>
            <a:r>
              <a:rPr lang="af-ZA" sz="2400">
                <a:latin typeface="HSE Sans"/>
              </a:rPr>
              <a:t> </a:t>
            </a:r>
            <a:r>
              <a:rPr lang="af-ZA" sz="2400" err="1">
                <a:latin typeface="HSE Sans"/>
              </a:rPr>
              <a:t>the</a:t>
            </a:r>
            <a:r>
              <a:rPr lang="af-ZA" sz="2400">
                <a:latin typeface="HSE Sans"/>
              </a:rPr>
              <a:t> </a:t>
            </a:r>
            <a:r>
              <a:rPr lang="af-ZA" sz="2400" b="1" err="1">
                <a:latin typeface="HSE Sans"/>
              </a:rPr>
              <a:t>largest</a:t>
            </a:r>
            <a:r>
              <a:rPr lang="af-ZA" sz="2400" b="1">
                <a:latin typeface="HSE Sans"/>
              </a:rPr>
              <a:t> </a:t>
            </a:r>
            <a:r>
              <a:rPr lang="af-ZA" sz="2400" b="1" err="1">
                <a:latin typeface="HSE Sans"/>
              </a:rPr>
              <a:t>technology</a:t>
            </a:r>
            <a:r>
              <a:rPr lang="af-ZA" sz="2400" b="1">
                <a:latin typeface="HSE Sans"/>
              </a:rPr>
              <a:t> </a:t>
            </a:r>
            <a:r>
              <a:rPr lang="af-ZA" sz="2400" b="1" err="1">
                <a:latin typeface="HSE Sans"/>
              </a:rPr>
              <a:t>company</a:t>
            </a:r>
            <a:r>
              <a:rPr lang="af-ZA" sz="2400">
                <a:latin typeface="HSE Sans"/>
              </a:rPr>
              <a:t> by </a:t>
            </a:r>
            <a:r>
              <a:rPr lang="af-ZA" sz="2400" err="1">
                <a:latin typeface="HSE Sans"/>
              </a:rPr>
              <a:t>revenue</a:t>
            </a:r>
            <a:r>
              <a:rPr lang="af-ZA" sz="2400">
                <a:latin typeface="HSE Sans"/>
              </a:rPr>
              <a:t>, </a:t>
            </a:r>
            <a:r>
              <a:rPr lang="af-ZA" sz="2400" err="1">
                <a:latin typeface="HSE Sans"/>
              </a:rPr>
              <a:t>with</a:t>
            </a:r>
            <a:r>
              <a:rPr lang="af-ZA" sz="2400">
                <a:latin typeface="HSE Sans"/>
              </a:rPr>
              <a:t> $383.29 </a:t>
            </a:r>
            <a:r>
              <a:rPr lang="af-ZA" sz="2400" err="1">
                <a:latin typeface="HSE Sans"/>
              </a:rPr>
              <a:t>billion</a:t>
            </a:r>
            <a:r>
              <a:rPr lang="af-ZA" sz="2400">
                <a:latin typeface="HSE Sans"/>
              </a:rPr>
              <a:t> </a:t>
            </a:r>
            <a:r>
              <a:rPr lang="af-ZA" sz="2400" err="1">
                <a:latin typeface="HSE Sans"/>
              </a:rPr>
              <a:t>reported</a:t>
            </a:r>
            <a:r>
              <a:rPr lang="af-ZA" sz="2400">
                <a:latin typeface="HSE Sans"/>
              </a:rPr>
              <a:t> in 2023.  </a:t>
            </a:r>
            <a:endParaRPr lang="ru-RU"/>
          </a:p>
          <a:p>
            <a:pPr>
              <a:buChar char="•"/>
            </a:pPr>
            <a:endParaRPr lang="af-ZA"/>
          </a:p>
          <a:p>
            <a:r>
              <a:rPr lang="af-ZA" sz="2400">
                <a:latin typeface="HSE Sans"/>
              </a:rPr>
              <a:t>As of March 8, 2025, </a:t>
            </a:r>
            <a:r>
              <a:rPr lang="af-ZA" sz="2400" err="1">
                <a:latin typeface="HSE Sans"/>
              </a:rPr>
              <a:t>Apple’s</a:t>
            </a:r>
            <a:r>
              <a:rPr lang="af-ZA" sz="2400">
                <a:latin typeface="HSE Sans"/>
              </a:rPr>
              <a:t> </a:t>
            </a:r>
            <a:r>
              <a:rPr lang="af-ZA" sz="2400" err="1">
                <a:latin typeface="HSE Sans"/>
              </a:rPr>
              <a:t>stock</a:t>
            </a:r>
            <a:r>
              <a:rPr lang="af-ZA" sz="2400">
                <a:latin typeface="HSE Sans"/>
              </a:rPr>
              <a:t> (AAPL) is </a:t>
            </a:r>
            <a:r>
              <a:rPr lang="af-ZA" sz="2400" err="1">
                <a:latin typeface="HSE Sans"/>
              </a:rPr>
              <a:t>trading</a:t>
            </a:r>
            <a:r>
              <a:rPr lang="af-ZA" sz="2400">
                <a:latin typeface="HSE Sans"/>
              </a:rPr>
              <a:t> </a:t>
            </a:r>
            <a:r>
              <a:rPr lang="af-ZA" sz="2400" err="1">
                <a:latin typeface="HSE Sans"/>
              </a:rPr>
              <a:t>at</a:t>
            </a:r>
            <a:r>
              <a:rPr lang="af-ZA" sz="2400">
                <a:latin typeface="HSE Sans"/>
              </a:rPr>
              <a:t> </a:t>
            </a:r>
            <a:r>
              <a:rPr lang="af-ZA" sz="2400" b="1">
                <a:latin typeface="HSE Sans"/>
              </a:rPr>
              <a:t>$239.07</a:t>
            </a:r>
            <a:r>
              <a:rPr lang="af-ZA" sz="2400">
                <a:latin typeface="HSE Sans"/>
              </a:rPr>
              <a:t>, </a:t>
            </a:r>
            <a:r>
              <a:rPr lang="af-ZA" sz="2400" err="1">
                <a:latin typeface="HSE Sans"/>
              </a:rPr>
              <a:t>reflecting</a:t>
            </a:r>
            <a:r>
              <a:rPr lang="af-ZA" sz="2400">
                <a:latin typeface="HSE Sans"/>
              </a:rPr>
              <a:t> a 1.59% </a:t>
            </a:r>
            <a:r>
              <a:rPr lang="af-ZA" sz="2400" err="1">
                <a:latin typeface="HSE Sans"/>
              </a:rPr>
              <a:t>increase</a:t>
            </a:r>
            <a:r>
              <a:rPr lang="af-ZA" sz="2400">
                <a:latin typeface="HSE Sans"/>
              </a:rPr>
              <a:t> </a:t>
            </a:r>
            <a:r>
              <a:rPr lang="af-ZA" sz="2400" err="1">
                <a:latin typeface="HSE Sans"/>
              </a:rPr>
              <a:t>over</a:t>
            </a:r>
            <a:r>
              <a:rPr lang="af-ZA" sz="2400">
                <a:latin typeface="HSE Sans"/>
              </a:rPr>
              <a:t> </a:t>
            </a:r>
            <a:r>
              <a:rPr lang="af-ZA" sz="2400" err="1">
                <a:latin typeface="HSE Sans"/>
              </a:rPr>
              <a:t>the</a:t>
            </a:r>
            <a:r>
              <a:rPr lang="af-ZA" sz="2400">
                <a:latin typeface="HSE Sans"/>
              </a:rPr>
              <a:t> </a:t>
            </a:r>
            <a:r>
              <a:rPr lang="af-ZA" sz="2400" err="1">
                <a:latin typeface="HSE Sans"/>
              </a:rPr>
              <a:t>past</a:t>
            </a:r>
            <a:r>
              <a:rPr lang="af-ZA" sz="2400">
                <a:latin typeface="HSE Sans"/>
              </a:rPr>
              <a:t> 24 </a:t>
            </a:r>
            <a:r>
              <a:rPr lang="af-ZA" sz="2400" err="1">
                <a:latin typeface="HSE Sans"/>
              </a:rPr>
              <a:t>hours</a:t>
            </a:r>
            <a:r>
              <a:rPr lang="af-ZA" sz="2400">
                <a:latin typeface="HSE Sans"/>
              </a:rPr>
              <a:t>.</a:t>
            </a:r>
            <a:endParaRPr lang="af-ZA"/>
          </a:p>
        </p:txBody>
      </p:sp>
      <p:sp>
        <p:nvSpPr>
          <p:cNvPr id="5" name="Текст 4">
            <a:extLst>
              <a:ext uri="{FF2B5EF4-FFF2-40B4-BE49-F238E27FC236}">
                <a16:creationId xmlns:a16="http://schemas.microsoft.com/office/drawing/2014/main" id="{CA1F0210-8629-FD3A-F809-EB3CC303877C}"/>
              </a:ext>
            </a:extLst>
          </p:cNvPr>
          <p:cNvSpPr>
            <a:spLocks noGrp="1"/>
          </p:cNvSpPr>
          <p:nvPr>
            <p:ph type="body" sz="quarter" idx="13"/>
          </p:nvPr>
        </p:nvSpPr>
        <p:spPr/>
        <p:txBody>
          <a:bodyPr lIns="0" tIns="0" rIns="0" bIns="0" anchor="t">
            <a:noAutofit/>
          </a:bodyPr>
          <a:lstStyle/>
          <a:p>
            <a:r>
              <a:rPr lang="ru-RU"/>
              <a:t>School </a:t>
            </a:r>
            <a:r>
              <a:rPr lang="ru-RU" err="1"/>
              <a:t>of</a:t>
            </a:r>
            <a:r>
              <a:rPr lang="ru-RU"/>
              <a:t> Economics </a:t>
            </a:r>
            <a:r>
              <a:rPr lang="ru-RU" err="1"/>
              <a:t>and</a:t>
            </a:r>
            <a:r>
              <a:rPr lang="ru-RU"/>
              <a:t> Management</a:t>
            </a:r>
          </a:p>
        </p:txBody>
      </p:sp>
      <p:sp>
        <p:nvSpPr>
          <p:cNvPr id="6" name="Текст 5">
            <a:extLst>
              <a:ext uri="{FF2B5EF4-FFF2-40B4-BE49-F238E27FC236}">
                <a16:creationId xmlns:a16="http://schemas.microsoft.com/office/drawing/2014/main" id="{986905B1-C287-B0D0-8754-EBE439AC611D}"/>
              </a:ext>
            </a:extLst>
          </p:cNvPr>
          <p:cNvSpPr>
            <a:spLocks noGrp="1"/>
          </p:cNvSpPr>
          <p:nvPr>
            <p:ph type="body" sz="quarter" idx="14"/>
          </p:nvPr>
        </p:nvSpPr>
        <p:spPr/>
        <p:txBody>
          <a:bodyPr lIns="0" tIns="0" rIns="0" bIns="0" anchor="t">
            <a:noAutofit/>
          </a:bodyPr>
          <a:lstStyle/>
          <a:p>
            <a:r>
              <a:rPr lang="ru-RU"/>
              <a:t>International </a:t>
            </a:r>
            <a:r>
              <a:rPr lang="ru-RU" err="1"/>
              <a:t>Bachelor</a:t>
            </a:r>
            <a:r>
              <a:rPr lang="ru-RU"/>
              <a:t> </a:t>
            </a:r>
            <a:r>
              <a:rPr lang="ru-RU" err="1"/>
              <a:t>in</a:t>
            </a:r>
            <a:r>
              <a:rPr lang="ru-RU"/>
              <a:t> Business </a:t>
            </a:r>
            <a:r>
              <a:rPr lang="ru-RU" err="1"/>
              <a:t>and</a:t>
            </a:r>
            <a:r>
              <a:rPr lang="ru-RU"/>
              <a:t> Economics</a:t>
            </a:r>
          </a:p>
        </p:txBody>
      </p:sp>
      <p:sp>
        <p:nvSpPr>
          <p:cNvPr id="7" name="Текст 6">
            <a:extLst>
              <a:ext uri="{FF2B5EF4-FFF2-40B4-BE49-F238E27FC236}">
                <a16:creationId xmlns:a16="http://schemas.microsoft.com/office/drawing/2014/main" id="{1BC95111-455B-4436-DCC1-D98D2A80BF32}"/>
              </a:ext>
            </a:extLst>
          </p:cNvPr>
          <p:cNvSpPr>
            <a:spLocks noGrp="1"/>
          </p:cNvSpPr>
          <p:nvPr>
            <p:ph type="body" sz="quarter" idx="15"/>
          </p:nvPr>
        </p:nvSpPr>
        <p:spPr/>
        <p:txBody>
          <a:bodyPr lIns="0" tIns="0" rIns="0" bIns="0" anchor="t">
            <a:noAutofit/>
          </a:bodyPr>
          <a:lstStyle/>
          <a:p>
            <a:r>
              <a:rPr lang="ru-RU"/>
              <a:t>Saint-</a:t>
            </a:r>
            <a:r>
              <a:rPr lang="ru-RU" err="1"/>
              <a:t>Petersburg</a:t>
            </a:r>
            <a:r>
              <a:rPr lang="ru-RU"/>
              <a:t> 2025</a:t>
            </a:r>
          </a:p>
        </p:txBody>
      </p:sp>
      <p:pic>
        <p:nvPicPr>
          <p:cNvPr id="2" name="Рисунок 1">
            <a:extLst>
              <a:ext uri="{FF2B5EF4-FFF2-40B4-BE49-F238E27FC236}">
                <a16:creationId xmlns:a16="http://schemas.microsoft.com/office/drawing/2014/main" id="{92C14BEA-74AC-6E00-7EBB-7CB09A920F73}"/>
              </a:ext>
            </a:extLst>
          </p:cNvPr>
          <p:cNvPicPr>
            <a:picLocks noChangeAspect="1"/>
          </p:cNvPicPr>
          <p:nvPr/>
        </p:nvPicPr>
        <p:blipFill>
          <a:blip r:embed="rId2"/>
          <a:stretch>
            <a:fillRect/>
          </a:stretch>
        </p:blipFill>
        <p:spPr>
          <a:xfrm>
            <a:off x="6099175" y="1444095"/>
            <a:ext cx="5507567" cy="4498975"/>
          </a:xfrm>
          <a:prstGeom prst="rect">
            <a:avLst/>
          </a:prstGeom>
        </p:spPr>
      </p:pic>
      <p:sp>
        <p:nvSpPr>
          <p:cNvPr id="8" name="TextBox 7">
            <a:extLst>
              <a:ext uri="{FF2B5EF4-FFF2-40B4-BE49-F238E27FC236}">
                <a16:creationId xmlns:a16="http://schemas.microsoft.com/office/drawing/2014/main" id="{F0F34EA9-8A46-0071-A8AD-13C98F32640A}"/>
              </a:ext>
            </a:extLst>
          </p:cNvPr>
          <p:cNvSpPr txBox="1"/>
          <p:nvPr/>
        </p:nvSpPr>
        <p:spPr>
          <a:xfrm>
            <a:off x="6101635" y="5957559"/>
            <a:ext cx="347345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000">
                <a:latin typeface="HSE Sans" panose="02000000000000000000" pitchFamily="2" charset="0"/>
              </a:rPr>
              <a:t>Source: </a:t>
            </a:r>
            <a:r>
              <a:rPr lang="ru-RU" sz="1000">
                <a:ea typeface="+mn-lt"/>
                <a:cs typeface="+mn-lt"/>
              </a:rPr>
              <a:t>https://ru.tradingview.com/symbols/NASDAQ-AAPL/</a:t>
            </a:r>
            <a:endParaRPr lang="ru-RU" sz="1000">
              <a:latin typeface="HSE Sans" panose="02000000000000000000" pitchFamily="2" charset="0"/>
            </a:endParaRPr>
          </a:p>
        </p:txBody>
      </p:sp>
    </p:spTree>
    <p:extLst>
      <p:ext uri="{BB962C8B-B14F-4D97-AF65-F5344CB8AC3E}">
        <p14:creationId xmlns:p14="http://schemas.microsoft.com/office/powerpoint/2010/main" val="479223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219D05C-99A7-9C48-B903-118CF3BA60CA}"/>
              </a:ext>
            </a:extLst>
          </p:cNvPr>
          <p:cNvSpPr>
            <a:spLocks noGrp="1"/>
          </p:cNvSpPr>
          <p:nvPr>
            <p:ph type="title"/>
          </p:nvPr>
        </p:nvSpPr>
        <p:spPr>
          <a:xfrm>
            <a:off x="585898" y="1565021"/>
            <a:ext cx="5511016" cy="777025"/>
          </a:xfrm>
        </p:spPr>
        <p:txBody>
          <a:bodyPr>
            <a:normAutofit/>
          </a:bodyPr>
          <a:lstStyle/>
          <a:p>
            <a:r>
              <a:rPr lang="ru-RU"/>
              <a:t>DDM-DM </a:t>
            </a:r>
            <a:r>
              <a:rPr lang="ru-RU" err="1"/>
              <a:t>model</a:t>
            </a:r>
            <a:r>
              <a:rPr lang="ru-RU"/>
              <a:t> –</a:t>
            </a:r>
            <a:r>
              <a:rPr lang="ru-RU" sz="1600"/>
              <a:t> </a:t>
            </a:r>
            <a:r>
              <a:rPr lang="ru-RU" sz="1600" err="1"/>
              <a:t>is</a:t>
            </a:r>
            <a:r>
              <a:rPr lang="ru-RU" sz="1600"/>
              <a:t> </a:t>
            </a:r>
            <a:r>
              <a:rPr lang="ru-RU" sz="1600" err="1"/>
              <a:t>used</a:t>
            </a:r>
            <a:r>
              <a:rPr lang="ru-RU" sz="1600"/>
              <a:t> </a:t>
            </a:r>
            <a:r>
              <a:rPr lang="ru-RU" sz="1600" err="1"/>
              <a:t>to</a:t>
            </a:r>
            <a:r>
              <a:rPr lang="ru-RU" sz="1600"/>
              <a:t> </a:t>
            </a:r>
            <a:r>
              <a:rPr lang="ru-RU" sz="1600" err="1"/>
              <a:t>value</a:t>
            </a:r>
            <a:r>
              <a:rPr lang="ru-RU" sz="1600"/>
              <a:t> </a:t>
            </a:r>
            <a:r>
              <a:rPr lang="ru-RU" sz="1600" err="1"/>
              <a:t>stocks</a:t>
            </a:r>
            <a:r>
              <a:rPr lang="ru-RU" sz="1600"/>
              <a:t> </a:t>
            </a:r>
            <a:r>
              <a:rPr lang="ru-RU" sz="1600" err="1"/>
              <a:t>by</a:t>
            </a:r>
            <a:r>
              <a:rPr lang="ru-RU" sz="1600"/>
              <a:t> </a:t>
            </a:r>
            <a:r>
              <a:rPr lang="ru-RU" sz="1600" err="1"/>
              <a:t>estimating</a:t>
            </a:r>
            <a:r>
              <a:rPr lang="ru-RU" sz="1600"/>
              <a:t> </a:t>
            </a:r>
            <a:r>
              <a:rPr lang="ru-RU" sz="1600" err="1"/>
              <a:t>the</a:t>
            </a:r>
            <a:r>
              <a:rPr lang="ru-RU" sz="1600"/>
              <a:t> </a:t>
            </a:r>
            <a:r>
              <a:rPr lang="ru-RU" sz="1600" err="1"/>
              <a:t>present</a:t>
            </a:r>
            <a:r>
              <a:rPr lang="ru-RU" sz="1600"/>
              <a:t> </a:t>
            </a:r>
            <a:r>
              <a:rPr lang="ru-RU" sz="1600" err="1"/>
              <a:t>value</a:t>
            </a:r>
            <a:r>
              <a:rPr lang="ru-RU" sz="1600"/>
              <a:t> </a:t>
            </a:r>
            <a:r>
              <a:rPr lang="ru-RU" sz="1600" err="1"/>
              <a:t>of</a:t>
            </a:r>
            <a:r>
              <a:rPr lang="ru-RU" sz="1600"/>
              <a:t> </a:t>
            </a:r>
            <a:r>
              <a:rPr lang="ru-RU" sz="1600" err="1"/>
              <a:t>expected</a:t>
            </a:r>
            <a:r>
              <a:rPr lang="ru-RU" sz="1600"/>
              <a:t> </a:t>
            </a:r>
            <a:r>
              <a:rPr lang="ru-RU" sz="1600" err="1"/>
              <a:t>future</a:t>
            </a:r>
            <a:r>
              <a:rPr lang="ru-RU" sz="1600"/>
              <a:t> </a:t>
            </a:r>
            <a:r>
              <a:rPr lang="ru-RU" sz="1600" err="1"/>
              <a:t>dividends</a:t>
            </a:r>
            <a:r>
              <a:rPr lang="ru-RU" sz="1600"/>
              <a:t>.</a:t>
            </a:r>
          </a:p>
        </p:txBody>
      </p:sp>
      <p:sp>
        <p:nvSpPr>
          <p:cNvPr id="4" name="Текст 3">
            <a:extLst>
              <a:ext uri="{FF2B5EF4-FFF2-40B4-BE49-F238E27FC236}">
                <a16:creationId xmlns:a16="http://schemas.microsoft.com/office/drawing/2014/main" id="{985EFA28-570A-F647-B2F7-A43359726B4F}"/>
              </a:ext>
            </a:extLst>
          </p:cNvPr>
          <p:cNvSpPr>
            <a:spLocks noGrp="1"/>
          </p:cNvSpPr>
          <p:nvPr>
            <p:ph type="body" sz="quarter" idx="12"/>
          </p:nvPr>
        </p:nvSpPr>
        <p:spPr>
          <a:xfrm>
            <a:off x="585897" y="2464162"/>
            <a:ext cx="5321904" cy="3393234"/>
          </a:xfrm>
        </p:spPr>
        <p:txBody>
          <a:bodyPr lIns="0" tIns="0" rIns="0" bIns="45720" anchor="t">
            <a:normAutofit fontScale="92500" lnSpcReduction="10000"/>
          </a:bodyPr>
          <a:lstStyle/>
          <a:p>
            <a:r>
              <a:rPr lang="af-ZA" sz="2400" err="1">
                <a:latin typeface="HSE Sans"/>
              </a:rPr>
              <a:t>Taking</a:t>
            </a:r>
            <a:r>
              <a:rPr lang="af-ZA" sz="2400">
                <a:latin typeface="HSE Sans"/>
              </a:rPr>
              <a:t> </a:t>
            </a:r>
            <a:r>
              <a:rPr lang="af-ZA" sz="2400" err="1">
                <a:latin typeface="HSE Sans"/>
              </a:rPr>
              <a:t>into</a:t>
            </a:r>
            <a:r>
              <a:rPr lang="af-ZA" sz="2400">
                <a:latin typeface="HSE Sans"/>
              </a:rPr>
              <a:t> </a:t>
            </a:r>
            <a:r>
              <a:rPr lang="af-ZA" sz="2400" err="1">
                <a:latin typeface="HSE Sans"/>
              </a:rPr>
              <a:t>account</a:t>
            </a:r>
            <a:r>
              <a:rPr lang="af-ZA" sz="2400">
                <a:latin typeface="HSE Sans"/>
              </a:rPr>
              <a:t> </a:t>
            </a:r>
            <a:r>
              <a:rPr lang="af-ZA" sz="2400" err="1">
                <a:latin typeface="HSE Sans"/>
              </a:rPr>
              <a:t>the</a:t>
            </a:r>
            <a:r>
              <a:rPr lang="af-ZA" sz="2400">
                <a:latin typeface="HSE Sans"/>
              </a:rPr>
              <a:t> </a:t>
            </a:r>
            <a:r>
              <a:rPr lang="af-ZA" sz="2400" err="1">
                <a:latin typeface="HSE Sans"/>
              </a:rPr>
              <a:t>accelerated</a:t>
            </a:r>
            <a:r>
              <a:rPr lang="af-ZA" sz="2400">
                <a:latin typeface="HSE Sans"/>
              </a:rPr>
              <a:t> </a:t>
            </a:r>
            <a:r>
              <a:rPr lang="af-ZA" sz="2400" err="1">
                <a:latin typeface="HSE Sans"/>
              </a:rPr>
              <a:t>growth</a:t>
            </a:r>
            <a:r>
              <a:rPr lang="af-ZA" sz="2400">
                <a:latin typeface="HSE Sans"/>
              </a:rPr>
              <a:t> of </a:t>
            </a:r>
            <a:r>
              <a:rPr lang="af-ZA" sz="2400" err="1">
                <a:latin typeface="HSE Sans"/>
              </a:rPr>
              <a:t>revenue</a:t>
            </a:r>
            <a:r>
              <a:rPr lang="af-ZA" sz="2400">
                <a:latin typeface="HSE Sans"/>
              </a:rPr>
              <a:t> </a:t>
            </a:r>
            <a:r>
              <a:rPr lang="af-ZA" sz="2400" err="1">
                <a:latin typeface="HSE Sans"/>
              </a:rPr>
              <a:t>due</a:t>
            </a:r>
            <a:r>
              <a:rPr lang="af-ZA" sz="2400">
                <a:latin typeface="HSE Sans"/>
              </a:rPr>
              <a:t> </a:t>
            </a:r>
            <a:r>
              <a:rPr lang="af-ZA" sz="2400" err="1">
                <a:latin typeface="HSE Sans"/>
              </a:rPr>
              <a:t>to</a:t>
            </a:r>
            <a:r>
              <a:rPr lang="af-ZA" sz="2400">
                <a:latin typeface="HSE Sans"/>
              </a:rPr>
              <a:t> </a:t>
            </a:r>
            <a:r>
              <a:rPr lang="af-ZA" sz="2400" b="1" err="1">
                <a:latin typeface="HSE Sans"/>
              </a:rPr>
              <a:t>development</a:t>
            </a:r>
            <a:r>
              <a:rPr lang="af-ZA" sz="2400" b="1">
                <a:latin typeface="HSE Sans"/>
              </a:rPr>
              <a:t> of AI</a:t>
            </a:r>
            <a:r>
              <a:rPr lang="af-ZA" sz="2400">
                <a:latin typeface="HSE Sans"/>
              </a:rPr>
              <a:t> </a:t>
            </a:r>
            <a:r>
              <a:rPr lang="af-ZA" sz="2400" err="1">
                <a:latin typeface="HSE Sans"/>
              </a:rPr>
              <a:t>and</a:t>
            </a:r>
            <a:r>
              <a:rPr lang="af-ZA" sz="2400">
                <a:latin typeface="HSE Sans"/>
              </a:rPr>
              <a:t> </a:t>
            </a:r>
            <a:r>
              <a:rPr lang="af-ZA" sz="2400" err="1">
                <a:latin typeface="HSE Sans"/>
              </a:rPr>
              <a:t>implementation</a:t>
            </a:r>
            <a:r>
              <a:rPr lang="af-ZA" sz="2400">
                <a:latin typeface="HSE Sans"/>
              </a:rPr>
              <a:t> in </a:t>
            </a:r>
            <a:r>
              <a:rPr lang="af-ZA" sz="2400" err="1">
                <a:latin typeface="HSE Sans"/>
              </a:rPr>
              <a:t>Apple</a:t>
            </a:r>
            <a:r>
              <a:rPr lang="af-ZA" sz="2400">
                <a:latin typeface="HSE Sans"/>
              </a:rPr>
              <a:t> </a:t>
            </a:r>
            <a:r>
              <a:rPr lang="af-ZA" sz="2400" err="1">
                <a:latin typeface="HSE Sans"/>
              </a:rPr>
              <a:t>products</a:t>
            </a:r>
            <a:r>
              <a:rPr lang="af-ZA" sz="2400">
                <a:latin typeface="HSE Sans"/>
              </a:rPr>
              <a:t> (15% in </a:t>
            </a:r>
            <a:r>
              <a:rPr lang="af-ZA" sz="2400" err="1">
                <a:latin typeface="HSE Sans"/>
              </a:rPr>
              <a:t>the</a:t>
            </a:r>
            <a:r>
              <a:rPr lang="af-ZA" sz="2400">
                <a:latin typeface="HSE Sans"/>
              </a:rPr>
              <a:t> </a:t>
            </a:r>
            <a:r>
              <a:rPr lang="af-ZA" sz="2400" err="1">
                <a:latin typeface="HSE Sans"/>
              </a:rPr>
              <a:t>first</a:t>
            </a:r>
            <a:r>
              <a:rPr lang="af-ZA" sz="2400">
                <a:latin typeface="HSE Sans"/>
              </a:rPr>
              <a:t> 10 </a:t>
            </a:r>
            <a:r>
              <a:rPr lang="af-ZA" sz="2400" err="1">
                <a:latin typeface="HSE Sans"/>
              </a:rPr>
              <a:t>years</a:t>
            </a:r>
            <a:r>
              <a:rPr lang="af-ZA" sz="2400">
                <a:latin typeface="HSE Sans"/>
              </a:rPr>
              <a:t>) </a:t>
            </a:r>
            <a:r>
              <a:rPr lang="af-ZA" sz="2400" err="1">
                <a:latin typeface="HSE Sans"/>
              </a:rPr>
              <a:t>and</a:t>
            </a:r>
            <a:r>
              <a:rPr lang="af-ZA" sz="2400">
                <a:latin typeface="HSE Sans"/>
              </a:rPr>
              <a:t> </a:t>
            </a:r>
            <a:r>
              <a:rPr lang="af-ZA" sz="2400" err="1">
                <a:latin typeface="HSE Sans"/>
              </a:rPr>
              <a:t>the</a:t>
            </a:r>
            <a:r>
              <a:rPr lang="af-ZA" sz="2400">
                <a:latin typeface="HSE Sans"/>
              </a:rPr>
              <a:t> </a:t>
            </a:r>
            <a:r>
              <a:rPr lang="af-ZA" sz="2400" err="1">
                <a:latin typeface="HSE Sans"/>
              </a:rPr>
              <a:t>subsequent</a:t>
            </a:r>
            <a:r>
              <a:rPr lang="af-ZA" sz="2400">
                <a:latin typeface="HSE Sans"/>
              </a:rPr>
              <a:t> </a:t>
            </a:r>
            <a:r>
              <a:rPr lang="af-ZA" sz="2400" err="1">
                <a:latin typeface="HSE Sans"/>
              </a:rPr>
              <a:t>gradual</a:t>
            </a:r>
            <a:r>
              <a:rPr lang="af-ZA" sz="2400">
                <a:latin typeface="HSE Sans"/>
              </a:rPr>
              <a:t> </a:t>
            </a:r>
            <a:r>
              <a:rPr lang="af-ZA" sz="2400" err="1">
                <a:latin typeface="HSE Sans"/>
              </a:rPr>
              <a:t>slowdown</a:t>
            </a:r>
            <a:r>
              <a:rPr lang="af-ZA" sz="2400">
                <a:latin typeface="HSE Sans"/>
              </a:rPr>
              <a:t> (</a:t>
            </a:r>
            <a:r>
              <a:rPr lang="af-ZA" sz="2400" err="1">
                <a:latin typeface="HSE Sans"/>
              </a:rPr>
              <a:t>from</a:t>
            </a:r>
            <a:r>
              <a:rPr lang="af-ZA" sz="2400">
                <a:latin typeface="HSE Sans"/>
              </a:rPr>
              <a:t> 10% </a:t>
            </a:r>
            <a:r>
              <a:rPr lang="af-ZA" sz="2400" err="1">
                <a:latin typeface="HSE Sans"/>
              </a:rPr>
              <a:t>to</a:t>
            </a:r>
            <a:r>
              <a:rPr lang="af-ZA" sz="2400">
                <a:latin typeface="HSE Sans"/>
              </a:rPr>
              <a:t> 5% by 2054).</a:t>
            </a:r>
            <a:endParaRPr lang="af-ZA" sz="2400"/>
          </a:p>
          <a:p>
            <a:pPr>
              <a:buAutoNum type="arabicPeriod"/>
            </a:pPr>
            <a:endParaRPr lang="af-ZA"/>
          </a:p>
          <a:p>
            <a:r>
              <a:rPr lang="af-ZA" sz="2400" err="1">
                <a:latin typeface="HSE Sans"/>
              </a:rPr>
              <a:t>This</a:t>
            </a:r>
            <a:r>
              <a:rPr lang="af-ZA" sz="2400">
                <a:latin typeface="HSE Sans"/>
              </a:rPr>
              <a:t> scenario </a:t>
            </a:r>
            <a:r>
              <a:rPr lang="af-ZA" sz="2400" err="1">
                <a:latin typeface="HSE Sans"/>
              </a:rPr>
              <a:t>takes</a:t>
            </a:r>
            <a:r>
              <a:rPr lang="af-ZA" sz="2400">
                <a:latin typeface="HSE Sans"/>
              </a:rPr>
              <a:t> </a:t>
            </a:r>
            <a:r>
              <a:rPr lang="af-ZA" sz="2400" err="1">
                <a:latin typeface="HSE Sans"/>
              </a:rPr>
              <a:t>into</a:t>
            </a:r>
            <a:r>
              <a:rPr lang="af-ZA" sz="2400">
                <a:latin typeface="HSE Sans"/>
              </a:rPr>
              <a:t> </a:t>
            </a:r>
            <a:r>
              <a:rPr lang="af-ZA" sz="2400" err="1">
                <a:latin typeface="HSE Sans"/>
              </a:rPr>
              <a:t>account</a:t>
            </a:r>
            <a:r>
              <a:rPr lang="af-ZA" sz="2400">
                <a:latin typeface="HSE Sans"/>
              </a:rPr>
              <a:t> a </a:t>
            </a:r>
            <a:r>
              <a:rPr lang="af-ZA" sz="2400" err="1">
                <a:latin typeface="HSE Sans"/>
              </a:rPr>
              <a:t>possible</a:t>
            </a:r>
            <a:r>
              <a:rPr lang="af-ZA" sz="2400">
                <a:latin typeface="HSE Sans"/>
              </a:rPr>
              <a:t> </a:t>
            </a:r>
            <a:r>
              <a:rPr lang="af-ZA" sz="2400" b="1">
                <a:latin typeface="HSE Sans"/>
              </a:rPr>
              <a:t>boom in AI </a:t>
            </a:r>
            <a:r>
              <a:rPr lang="af-ZA" sz="2400" b="1" err="1">
                <a:latin typeface="HSE Sans"/>
              </a:rPr>
              <a:t>technologies</a:t>
            </a:r>
            <a:r>
              <a:rPr lang="af-ZA" sz="2400">
                <a:latin typeface="HSE Sans"/>
              </a:rPr>
              <a:t>, </a:t>
            </a:r>
            <a:r>
              <a:rPr lang="af-ZA" sz="2400" err="1">
                <a:latin typeface="HSE Sans"/>
              </a:rPr>
              <a:t>but</a:t>
            </a:r>
            <a:r>
              <a:rPr lang="af-ZA" sz="2400">
                <a:latin typeface="HSE Sans"/>
              </a:rPr>
              <a:t> also </a:t>
            </a:r>
            <a:r>
              <a:rPr lang="af-ZA" sz="2400" err="1">
                <a:latin typeface="HSE Sans"/>
              </a:rPr>
              <a:t>assumes</a:t>
            </a:r>
            <a:r>
              <a:rPr lang="af-ZA" sz="2400">
                <a:latin typeface="HSE Sans"/>
              </a:rPr>
              <a:t> a </a:t>
            </a:r>
            <a:r>
              <a:rPr lang="af-ZA" sz="2400" b="1" err="1">
                <a:latin typeface="HSE Sans"/>
              </a:rPr>
              <a:t>natural</a:t>
            </a:r>
            <a:r>
              <a:rPr lang="af-ZA" sz="2400" b="1">
                <a:latin typeface="HSE Sans"/>
              </a:rPr>
              <a:t> </a:t>
            </a:r>
            <a:r>
              <a:rPr lang="af-ZA" sz="2400" b="1" err="1">
                <a:latin typeface="HSE Sans"/>
              </a:rPr>
              <a:t>slowdown</a:t>
            </a:r>
            <a:r>
              <a:rPr lang="af-ZA" sz="2400">
                <a:latin typeface="HSE Sans"/>
              </a:rPr>
              <a:t> in </a:t>
            </a:r>
            <a:r>
              <a:rPr lang="af-ZA" sz="2400" err="1">
                <a:latin typeface="HSE Sans"/>
              </a:rPr>
              <a:t>growth</a:t>
            </a:r>
            <a:r>
              <a:rPr lang="af-ZA" sz="2400">
                <a:latin typeface="HSE Sans"/>
              </a:rPr>
              <a:t> </a:t>
            </a:r>
            <a:r>
              <a:rPr lang="af-ZA" sz="2400" err="1">
                <a:latin typeface="HSE Sans"/>
              </a:rPr>
              <a:t>due</a:t>
            </a:r>
            <a:r>
              <a:rPr lang="af-ZA" sz="2400">
                <a:latin typeface="HSE Sans"/>
              </a:rPr>
              <a:t> </a:t>
            </a:r>
            <a:r>
              <a:rPr lang="af-ZA" sz="2400" err="1">
                <a:latin typeface="HSE Sans"/>
              </a:rPr>
              <a:t>to</a:t>
            </a:r>
            <a:r>
              <a:rPr lang="af-ZA" sz="2400">
                <a:latin typeface="HSE Sans"/>
              </a:rPr>
              <a:t> </a:t>
            </a:r>
            <a:r>
              <a:rPr lang="af-ZA" sz="2400" err="1">
                <a:latin typeface="HSE Sans"/>
              </a:rPr>
              <a:t>market</a:t>
            </a:r>
            <a:r>
              <a:rPr lang="af-ZA" sz="2400">
                <a:latin typeface="HSE Sans"/>
              </a:rPr>
              <a:t> </a:t>
            </a:r>
            <a:r>
              <a:rPr lang="af-ZA" sz="2400" err="1">
                <a:latin typeface="HSE Sans"/>
              </a:rPr>
              <a:t>saturation</a:t>
            </a:r>
            <a:r>
              <a:rPr lang="af-ZA" sz="2400">
                <a:latin typeface="HSE Sans"/>
              </a:rPr>
              <a:t>.</a:t>
            </a:r>
            <a:endParaRPr lang="af-ZA"/>
          </a:p>
        </p:txBody>
      </p:sp>
      <p:sp>
        <p:nvSpPr>
          <p:cNvPr id="5" name="Текст 4">
            <a:extLst>
              <a:ext uri="{FF2B5EF4-FFF2-40B4-BE49-F238E27FC236}">
                <a16:creationId xmlns:a16="http://schemas.microsoft.com/office/drawing/2014/main" id="{C612FDF3-830C-8745-A254-C8DF29B6C387}"/>
              </a:ext>
            </a:extLst>
          </p:cNvPr>
          <p:cNvSpPr>
            <a:spLocks noGrp="1"/>
          </p:cNvSpPr>
          <p:nvPr>
            <p:ph type="body" sz="quarter" idx="13"/>
          </p:nvPr>
        </p:nvSpPr>
        <p:spPr/>
        <p:txBody>
          <a:bodyPr lIns="0" tIns="0" rIns="0" bIns="0" anchor="t">
            <a:noAutofit/>
          </a:bodyPr>
          <a:lstStyle/>
          <a:p>
            <a:r>
              <a:rPr lang="ru-RU"/>
              <a:t>School </a:t>
            </a:r>
            <a:r>
              <a:rPr lang="ru-RU" err="1"/>
              <a:t>of</a:t>
            </a:r>
            <a:r>
              <a:rPr lang="ru-RU"/>
              <a:t> Economics </a:t>
            </a:r>
            <a:r>
              <a:rPr lang="ru-RU" err="1"/>
              <a:t>and</a:t>
            </a:r>
            <a:r>
              <a:rPr lang="ru-RU"/>
              <a:t> Management</a:t>
            </a:r>
          </a:p>
        </p:txBody>
      </p:sp>
      <p:sp>
        <p:nvSpPr>
          <p:cNvPr id="6" name="Текст 5">
            <a:extLst>
              <a:ext uri="{FF2B5EF4-FFF2-40B4-BE49-F238E27FC236}">
                <a16:creationId xmlns:a16="http://schemas.microsoft.com/office/drawing/2014/main" id="{40682799-9A38-414D-BD10-45C11B66347C}"/>
              </a:ext>
            </a:extLst>
          </p:cNvPr>
          <p:cNvSpPr>
            <a:spLocks noGrp="1"/>
          </p:cNvSpPr>
          <p:nvPr>
            <p:ph type="body" sz="quarter" idx="14"/>
          </p:nvPr>
        </p:nvSpPr>
        <p:spPr/>
        <p:txBody>
          <a:bodyPr lIns="0" tIns="0" rIns="0" bIns="0" anchor="t">
            <a:noAutofit/>
          </a:bodyPr>
          <a:lstStyle/>
          <a:p>
            <a:r>
              <a:rPr lang="ru-RU"/>
              <a:t>International </a:t>
            </a:r>
            <a:r>
              <a:rPr lang="ru-RU" err="1"/>
              <a:t>Bachelor</a:t>
            </a:r>
            <a:r>
              <a:rPr lang="ru-RU"/>
              <a:t> </a:t>
            </a:r>
            <a:r>
              <a:rPr lang="ru-RU" err="1"/>
              <a:t>in</a:t>
            </a:r>
            <a:r>
              <a:rPr lang="ru-RU"/>
              <a:t> Business </a:t>
            </a:r>
            <a:r>
              <a:rPr lang="ru-RU" err="1"/>
              <a:t>and</a:t>
            </a:r>
            <a:r>
              <a:rPr lang="ru-RU"/>
              <a:t> Economics</a:t>
            </a:r>
          </a:p>
        </p:txBody>
      </p:sp>
      <p:sp>
        <p:nvSpPr>
          <p:cNvPr id="7" name="Текст 6">
            <a:extLst>
              <a:ext uri="{FF2B5EF4-FFF2-40B4-BE49-F238E27FC236}">
                <a16:creationId xmlns:a16="http://schemas.microsoft.com/office/drawing/2014/main" id="{35F411B5-8431-CE4A-BEA6-775367101901}"/>
              </a:ext>
            </a:extLst>
          </p:cNvPr>
          <p:cNvSpPr>
            <a:spLocks noGrp="1"/>
          </p:cNvSpPr>
          <p:nvPr>
            <p:ph type="body" sz="quarter" idx="15"/>
          </p:nvPr>
        </p:nvSpPr>
        <p:spPr/>
        <p:txBody>
          <a:bodyPr lIns="0" tIns="0" rIns="0" bIns="0" anchor="t">
            <a:noAutofit/>
          </a:bodyPr>
          <a:lstStyle/>
          <a:p>
            <a:r>
              <a:rPr lang="ru-RU"/>
              <a:t>Saint-</a:t>
            </a:r>
            <a:r>
              <a:rPr lang="ru-RU" err="1"/>
              <a:t>Petersburg</a:t>
            </a:r>
            <a:r>
              <a:rPr lang="ru-RU"/>
              <a:t> 2025</a:t>
            </a:r>
          </a:p>
        </p:txBody>
      </p:sp>
      <p:pic>
        <p:nvPicPr>
          <p:cNvPr id="2" name="Рисунок 1" descr="Изображение выглядит как текст, снимок экрана, линия, График&#10;&#10;Содержимое, созданное ИИ, может быть неверным.">
            <a:extLst>
              <a:ext uri="{FF2B5EF4-FFF2-40B4-BE49-F238E27FC236}">
                <a16:creationId xmlns:a16="http://schemas.microsoft.com/office/drawing/2014/main" id="{3D44F904-9236-5F1E-05DE-9FE4F2568C3C}"/>
              </a:ext>
            </a:extLst>
          </p:cNvPr>
          <p:cNvPicPr>
            <a:picLocks noChangeAspect="1"/>
          </p:cNvPicPr>
          <p:nvPr/>
        </p:nvPicPr>
        <p:blipFill>
          <a:blip r:embed="rId2"/>
          <a:stretch>
            <a:fillRect/>
          </a:stretch>
        </p:blipFill>
        <p:spPr>
          <a:xfrm>
            <a:off x="6095438" y="2071077"/>
            <a:ext cx="5559814" cy="3409462"/>
          </a:xfrm>
          <a:prstGeom prst="rect">
            <a:avLst/>
          </a:prstGeom>
        </p:spPr>
      </p:pic>
    </p:spTree>
    <p:extLst>
      <p:ext uri="{BB962C8B-B14F-4D97-AF65-F5344CB8AC3E}">
        <p14:creationId xmlns:p14="http://schemas.microsoft.com/office/powerpoint/2010/main" val="261385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D3DFA3FC-71E1-9A1B-B26B-9842C4EB0C99}"/>
              </a:ext>
            </a:extLst>
          </p:cNvPr>
          <p:cNvSpPr>
            <a:spLocks noGrp="1"/>
          </p:cNvSpPr>
          <p:nvPr>
            <p:ph type="title"/>
          </p:nvPr>
        </p:nvSpPr>
        <p:spPr>
          <a:xfrm>
            <a:off x="585898" y="1140873"/>
            <a:ext cx="5245560" cy="777025"/>
          </a:xfrm>
        </p:spPr>
        <p:txBody>
          <a:bodyPr/>
          <a:lstStyle/>
          <a:p>
            <a:r>
              <a:rPr lang="ru-RU"/>
              <a:t>DDM-DM </a:t>
            </a:r>
            <a:r>
              <a:rPr lang="ru-RU" err="1"/>
              <a:t>model</a:t>
            </a:r>
            <a:r>
              <a:rPr lang="ru-RU"/>
              <a:t> –</a:t>
            </a:r>
            <a:r>
              <a:rPr lang="ru-RU" sz="1600"/>
              <a:t> </a:t>
            </a:r>
            <a:r>
              <a:rPr lang="ru-RU" sz="1600" err="1"/>
              <a:t>is</a:t>
            </a:r>
            <a:r>
              <a:rPr lang="ru-RU" sz="1600"/>
              <a:t> </a:t>
            </a:r>
            <a:r>
              <a:rPr lang="ru-RU" sz="1600" err="1"/>
              <a:t>used</a:t>
            </a:r>
            <a:r>
              <a:rPr lang="ru-RU" sz="1600"/>
              <a:t> </a:t>
            </a:r>
            <a:r>
              <a:rPr lang="ru-RU" sz="1600" err="1"/>
              <a:t>to</a:t>
            </a:r>
            <a:r>
              <a:rPr lang="ru-RU" sz="1600"/>
              <a:t> </a:t>
            </a:r>
            <a:r>
              <a:rPr lang="ru-RU" sz="1600" err="1"/>
              <a:t>value</a:t>
            </a:r>
            <a:r>
              <a:rPr lang="ru-RU" sz="1600"/>
              <a:t> </a:t>
            </a:r>
            <a:r>
              <a:rPr lang="ru-RU" sz="1600" err="1"/>
              <a:t>stocks</a:t>
            </a:r>
            <a:r>
              <a:rPr lang="ru-RU" sz="1600"/>
              <a:t> </a:t>
            </a:r>
            <a:r>
              <a:rPr lang="ru-RU" sz="1600" err="1"/>
              <a:t>by</a:t>
            </a:r>
            <a:r>
              <a:rPr lang="ru-RU" sz="1600"/>
              <a:t> </a:t>
            </a:r>
            <a:r>
              <a:rPr lang="ru-RU" sz="1600" err="1"/>
              <a:t>estimating</a:t>
            </a:r>
            <a:r>
              <a:rPr lang="ru-RU" sz="1600"/>
              <a:t> </a:t>
            </a:r>
            <a:r>
              <a:rPr lang="ru-RU" sz="1600" err="1"/>
              <a:t>the</a:t>
            </a:r>
            <a:r>
              <a:rPr lang="ru-RU" sz="1600"/>
              <a:t> </a:t>
            </a:r>
            <a:r>
              <a:rPr lang="ru-RU" sz="1600" err="1"/>
              <a:t>present</a:t>
            </a:r>
            <a:r>
              <a:rPr lang="ru-RU" sz="1600"/>
              <a:t> </a:t>
            </a:r>
            <a:r>
              <a:rPr lang="ru-RU" sz="1600" err="1"/>
              <a:t>value</a:t>
            </a:r>
            <a:r>
              <a:rPr lang="ru-RU" sz="1600"/>
              <a:t> </a:t>
            </a:r>
            <a:r>
              <a:rPr lang="ru-RU" sz="1600" err="1"/>
              <a:t>of</a:t>
            </a:r>
            <a:r>
              <a:rPr lang="ru-RU" sz="1600"/>
              <a:t> </a:t>
            </a:r>
            <a:r>
              <a:rPr lang="ru-RU" sz="1600" err="1"/>
              <a:t>expected</a:t>
            </a:r>
            <a:r>
              <a:rPr lang="ru-RU" sz="1600"/>
              <a:t> </a:t>
            </a:r>
            <a:r>
              <a:rPr lang="ru-RU" sz="1600" err="1"/>
              <a:t>future</a:t>
            </a:r>
            <a:r>
              <a:rPr lang="ru-RU" sz="1600"/>
              <a:t> </a:t>
            </a:r>
            <a:r>
              <a:rPr lang="ru-RU" sz="1600" err="1"/>
              <a:t>dividends</a:t>
            </a:r>
            <a:r>
              <a:rPr lang="ru-RU" sz="1600"/>
              <a:t>.</a:t>
            </a:r>
            <a:endParaRPr lang="ru-RU" sz="1600">
              <a:solidFill>
                <a:srgbClr val="000000"/>
              </a:solidFill>
            </a:endParaRPr>
          </a:p>
          <a:p>
            <a:endParaRPr lang="ru-RU"/>
          </a:p>
        </p:txBody>
      </p:sp>
      <p:sp>
        <p:nvSpPr>
          <p:cNvPr id="4" name="Текст 3">
            <a:extLst>
              <a:ext uri="{FF2B5EF4-FFF2-40B4-BE49-F238E27FC236}">
                <a16:creationId xmlns:a16="http://schemas.microsoft.com/office/drawing/2014/main" id="{162FB59B-C9BE-2771-8E31-833E6C79038C}"/>
              </a:ext>
            </a:extLst>
          </p:cNvPr>
          <p:cNvSpPr>
            <a:spLocks noGrp="1"/>
          </p:cNvSpPr>
          <p:nvPr>
            <p:ph type="body" sz="quarter" idx="12"/>
          </p:nvPr>
        </p:nvSpPr>
        <p:spPr>
          <a:xfrm>
            <a:off x="585897" y="2104497"/>
            <a:ext cx="5510145" cy="3393234"/>
          </a:xfrm>
        </p:spPr>
        <p:txBody>
          <a:bodyPr lIns="0" tIns="0" rIns="0" bIns="45720" anchor="t">
            <a:noAutofit/>
          </a:bodyPr>
          <a:lstStyle/>
          <a:p>
            <a:r>
              <a:rPr lang="ru-RU" sz="1800" b="1" err="1"/>
              <a:t>Payout</a:t>
            </a:r>
            <a:r>
              <a:rPr lang="ru-RU" sz="1800" b="1"/>
              <a:t> </a:t>
            </a:r>
            <a:r>
              <a:rPr lang="ru-RU" sz="1800" b="1" err="1"/>
              <a:t>ratio</a:t>
            </a:r>
            <a:r>
              <a:rPr lang="ru-RU" sz="1800" b="1"/>
              <a:t> </a:t>
            </a:r>
            <a:r>
              <a:rPr lang="ru-RU" sz="1800" b="1" err="1"/>
              <a:t>predicted</a:t>
            </a:r>
            <a:r>
              <a:rPr lang="ru-RU" sz="1800" b="1"/>
              <a:t> </a:t>
            </a:r>
            <a:r>
              <a:rPr lang="ru-RU" sz="1800" b="1" err="1"/>
              <a:t>scenario</a:t>
            </a:r>
            <a:r>
              <a:rPr lang="ru-RU" sz="1800" b="1"/>
              <a:t> </a:t>
            </a:r>
            <a:r>
              <a:rPr lang="ru-RU" sz="1800" b="1" err="1"/>
              <a:t>for</a:t>
            </a:r>
            <a:r>
              <a:rPr lang="ru-RU" sz="1800" b="1"/>
              <a:t> Apple (3 </a:t>
            </a:r>
            <a:r>
              <a:rPr lang="ru-RU" sz="1800" b="1" err="1"/>
              <a:t>phases</a:t>
            </a:r>
            <a:r>
              <a:rPr lang="ru-RU" sz="1800" b="1"/>
              <a:t>)</a:t>
            </a:r>
          </a:p>
          <a:p>
            <a:r>
              <a:rPr lang="ru-RU" sz="1600" b="1"/>
              <a:t>1</a:t>
            </a:r>
            <a:r>
              <a:rPr lang="ru-RU" sz="1800" b="1"/>
              <a:t>.</a:t>
            </a:r>
            <a:r>
              <a:rPr lang="ru-RU" sz="1600"/>
              <a:t> </a:t>
            </a:r>
            <a:r>
              <a:rPr lang="ru-RU" sz="1600" b="1"/>
              <a:t>2025-2034 (High Growth </a:t>
            </a:r>
            <a:r>
              <a:rPr lang="ru-RU" sz="1600" b="1" err="1"/>
              <a:t>Phase</a:t>
            </a:r>
            <a:r>
              <a:rPr lang="ru-RU" sz="1600" b="1"/>
              <a:t> - AI </a:t>
            </a:r>
            <a:r>
              <a:rPr lang="ru-RU" sz="1600" b="1" err="1"/>
              <a:t>Boom</a:t>
            </a:r>
            <a:r>
              <a:rPr lang="ru-RU" sz="1600" b="1"/>
              <a:t>)</a:t>
            </a:r>
          </a:p>
          <a:p>
            <a:r>
              <a:rPr lang="ru-RU" sz="1400"/>
              <a:t>• </a:t>
            </a:r>
            <a:r>
              <a:rPr lang="ru-RU" sz="1400" err="1"/>
              <a:t>Revenue</a:t>
            </a:r>
            <a:r>
              <a:rPr lang="ru-RU" sz="1400"/>
              <a:t> </a:t>
            </a:r>
            <a:r>
              <a:rPr lang="ru-RU" sz="1400" err="1"/>
              <a:t>grows</a:t>
            </a:r>
            <a:r>
              <a:rPr lang="ru-RU" sz="1400"/>
              <a:t> </a:t>
            </a:r>
            <a:r>
              <a:rPr lang="ru-RU" sz="1400" err="1"/>
              <a:t>rapidly</a:t>
            </a:r>
            <a:r>
              <a:rPr lang="ru-RU" sz="1400"/>
              <a:t> (+15% GR), </a:t>
            </a:r>
            <a:r>
              <a:rPr lang="ru-RU" sz="1400" err="1"/>
              <a:t>but</a:t>
            </a:r>
            <a:r>
              <a:rPr lang="ru-RU" sz="1400"/>
              <a:t> Apple </a:t>
            </a:r>
            <a:r>
              <a:rPr lang="ru-RU" sz="1400" err="1"/>
              <a:t>reinvests</a:t>
            </a:r>
            <a:r>
              <a:rPr lang="ru-RU" sz="1400"/>
              <a:t> </a:t>
            </a:r>
            <a:r>
              <a:rPr lang="ru-RU" sz="1400" err="1"/>
              <a:t>heavily</a:t>
            </a:r>
            <a:r>
              <a:rPr lang="ru-RU" sz="1400"/>
              <a:t> </a:t>
            </a:r>
            <a:r>
              <a:rPr lang="ru-RU" sz="1400" err="1"/>
              <a:t>in</a:t>
            </a:r>
            <a:r>
              <a:rPr lang="ru-RU" sz="1400"/>
              <a:t> AI </a:t>
            </a:r>
            <a:r>
              <a:rPr lang="ru-RU" sz="1400" err="1"/>
              <a:t>and</a:t>
            </a:r>
            <a:r>
              <a:rPr lang="ru-RU" sz="1400"/>
              <a:t> R&amp;D.</a:t>
            </a:r>
          </a:p>
          <a:p>
            <a:r>
              <a:rPr lang="ru-RU" sz="1400"/>
              <a:t>• </a:t>
            </a:r>
            <a:r>
              <a:rPr lang="ru-RU" sz="1400" err="1"/>
              <a:t>Payout</a:t>
            </a:r>
            <a:r>
              <a:rPr lang="ru-RU" sz="1400"/>
              <a:t> </a:t>
            </a:r>
            <a:r>
              <a:rPr lang="ru-RU" sz="1400" err="1"/>
              <a:t>ratio</a:t>
            </a:r>
            <a:r>
              <a:rPr lang="ru-RU" sz="1400"/>
              <a:t> </a:t>
            </a:r>
            <a:r>
              <a:rPr lang="ru-RU" sz="1400" err="1"/>
              <a:t>remains</a:t>
            </a:r>
            <a:r>
              <a:rPr lang="ru-RU" sz="1400"/>
              <a:t> </a:t>
            </a:r>
            <a:r>
              <a:rPr lang="ru-RU" sz="1400" err="1"/>
              <a:t>low</a:t>
            </a:r>
            <a:r>
              <a:rPr lang="ru-RU" sz="1400"/>
              <a:t> (</a:t>
            </a:r>
            <a:r>
              <a:rPr lang="ru-RU" sz="1400" err="1"/>
              <a:t>near</a:t>
            </a:r>
            <a:r>
              <a:rPr lang="ru-RU" sz="1400"/>
              <a:t> 15%) </a:t>
            </a:r>
            <a:r>
              <a:rPr lang="ru-RU" sz="1400" err="1"/>
              <a:t>to</a:t>
            </a:r>
            <a:r>
              <a:rPr lang="ru-RU" sz="1400"/>
              <a:t> </a:t>
            </a:r>
            <a:r>
              <a:rPr lang="ru-RU" sz="1400" err="1"/>
              <a:t>fuel</a:t>
            </a:r>
            <a:r>
              <a:rPr lang="ru-RU" sz="1400"/>
              <a:t> </a:t>
            </a:r>
            <a:r>
              <a:rPr lang="ru-RU" sz="1400" err="1"/>
              <a:t>innovation</a:t>
            </a:r>
            <a:r>
              <a:rPr lang="ru-RU" sz="1400"/>
              <a:t>.</a:t>
            </a:r>
          </a:p>
          <a:p>
            <a:r>
              <a:rPr lang="ru-RU" sz="1400" b="1"/>
              <a:t>2. </a:t>
            </a:r>
            <a:r>
              <a:rPr lang="ru-RU" sz="1600" b="1"/>
              <a:t>2034-2044 (</a:t>
            </a:r>
            <a:r>
              <a:rPr lang="ru-RU" sz="1600" b="1" err="1"/>
              <a:t>Mature</a:t>
            </a:r>
            <a:r>
              <a:rPr lang="ru-RU" sz="1600" b="1"/>
              <a:t> Growth - </a:t>
            </a:r>
            <a:r>
              <a:rPr lang="ru-RU" sz="1600" b="1" err="1"/>
              <a:t>Slowing</a:t>
            </a:r>
            <a:r>
              <a:rPr lang="ru-RU" sz="1600" b="1"/>
              <a:t> GR)</a:t>
            </a:r>
          </a:p>
          <a:p>
            <a:r>
              <a:rPr lang="ru-RU" sz="1400"/>
              <a:t>• </a:t>
            </a:r>
            <a:r>
              <a:rPr lang="ru-RU" sz="1400" err="1"/>
              <a:t>Revenue</a:t>
            </a:r>
            <a:r>
              <a:rPr lang="ru-RU" sz="1400"/>
              <a:t> </a:t>
            </a:r>
            <a:r>
              <a:rPr lang="ru-RU" sz="1400" err="1"/>
              <a:t>growth</a:t>
            </a:r>
            <a:r>
              <a:rPr lang="ru-RU" sz="1400"/>
              <a:t> </a:t>
            </a:r>
            <a:r>
              <a:rPr lang="ru-RU" sz="1400" err="1"/>
              <a:t>slows</a:t>
            </a:r>
            <a:r>
              <a:rPr lang="ru-RU" sz="1400"/>
              <a:t> (13% → 6%) </a:t>
            </a:r>
            <a:r>
              <a:rPr lang="ru-RU" sz="1400" err="1"/>
              <a:t>due</a:t>
            </a:r>
            <a:r>
              <a:rPr lang="ru-RU" sz="1400"/>
              <a:t> </a:t>
            </a:r>
            <a:r>
              <a:rPr lang="ru-RU" sz="1400" err="1"/>
              <a:t>to</a:t>
            </a:r>
            <a:r>
              <a:rPr lang="ru-RU" sz="1400"/>
              <a:t> </a:t>
            </a:r>
            <a:r>
              <a:rPr lang="ru-RU" sz="1400" err="1"/>
              <a:t>downturn</a:t>
            </a:r>
            <a:r>
              <a:rPr lang="ru-RU" sz="1400"/>
              <a:t> </a:t>
            </a:r>
            <a:r>
              <a:rPr lang="ru-RU" sz="1400" err="1"/>
              <a:t>of</a:t>
            </a:r>
            <a:r>
              <a:rPr lang="ru-RU" sz="1400"/>
              <a:t> </a:t>
            </a:r>
            <a:r>
              <a:rPr lang="ru-RU" sz="1400" err="1"/>
              <a:t>tech</a:t>
            </a:r>
            <a:r>
              <a:rPr lang="ru-RU" sz="1400"/>
              <a:t> </a:t>
            </a:r>
            <a:r>
              <a:rPr lang="ru-RU" sz="1400" err="1"/>
              <a:t>boom</a:t>
            </a:r>
            <a:r>
              <a:rPr lang="ru-RU" sz="1400"/>
              <a:t>, </a:t>
            </a:r>
            <a:r>
              <a:rPr lang="ru-RU" sz="1400" err="1"/>
              <a:t>and</a:t>
            </a:r>
            <a:r>
              <a:rPr lang="ru-RU" sz="1400"/>
              <a:t> </a:t>
            </a:r>
            <a:r>
              <a:rPr lang="ru-RU" sz="1400" err="1"/>
              <a:t>cash</a:t>
            </a:r>
            <a:r>
              <a:rPr lang="ru-RU" sz="1400"/>
              <a:t> </a:t>
            </a:r>
            <a:r>
              <a:rPr lang="ru-RU" sz="1400" err="1"/>
              <a:t>flow</a:t>
            </a:r>
            <a:r>
              <a:rPr lang="ru-RU" sz="1400"/>
              <a:t> </a:t>
            </a:r>
            <a:r>
              <a:rPr lang="ru-RU" sz="1400" err="1"/>
              <a:t>stabilizes</a:t>
            </a:r>
            <a:r>
              <a:rPr lang="ru-RU" sz="1400"/>
              <a:t>.</a:t>
            </a:r>
          </a:p>
          <a:p>
            <a:r>
              <a:rPr lang="ru-RU" sz="1400"/>
              <a:t>• </a:t>
            </a:r>
            <a:r>
              <a:rPr lang="ru-RU" sz="1400" err="1"/>
              <a:t>Payout</a:t>
            </a:r>
            <a:r>
              <a:rPr lang="ru-RU" sz="1400"/>
              <a:t> </a:t>
            </a:r>
            <a:r>
              <a:rPr lang="ru-RU" sz="1400" err="1"/>
              <a:t>ratio</a:t>
            </a:r>
            <a:r>
              <a:rPr lang="ru-RU" sz="1400"/>
              <a:t> </a:t>
            </a:r>
            <a:r>
              <a:rPr lang="ru-RU" sz="1400" err="1"/>
              <a:t>increases</a:t>
            </a:r>
            <a:r>
              <a:rPr lang="ru-RU" sz="1400"/>
              <a:t> </a:t>
            </a:r>
            <a:r>
              <a:rPr lang="ru-RU" sz="1400" err="1"/>
              <a:t>to</a:t>
            </a:r>
            <a:r>
              <a:rPr lang="ru-RU" sz="1400"/>
              <a:t> ~30-40% </a:t>
            </a:r>
            <a:r>
              <a:rPr lang="ru-RU" sz="1400" err="1"/>
              <a:t>as</a:t>
            </a:r>
            <a:r>
              <a:rPr lang="ru-RU" sz="1400"/>
              <a:t> </a:t>
            </a:r>
            <a:r>
              <a:rPr lang="ru-RU" sz="1400" err="1"/>
              <a:t>dividend</a:t>
            </a:r>
            <a:r>
              <a:rPr lang="ru-RU" sz="1400"/>
              <a:t> </a:t>
            </a:r>
            <a:r>
              <a:rPr lang="ru-RU" sz="1400" err="1"/>
              <a:t>payments</a:t>
            </a:r>
            <a:r>
              <a:rPr lang="ru-RU" sz="1400"/>
              <a:t> </a:t>
            </a:r>
            <a:r>
              <a:rPr lang="ru-RU" sz="1400" err="1"/>
              <a:t>become</a:t>
            </a:r>
            <a:r>
              <a:rPr lang="ru-RU" sz="1400"/>
              <a:t> </a:t>
            </a:r>
            <a:r>
              <a:rPr lang="ru-RU" sz="1400" err="1"/>
              <a:t>more</a:t>
            </a:r>
            <a:r>
              <a:rPr lang="ru-RU" sz="1400"/>
              <a:t> </a:t>
            </a:r>
            <a:r>
              <a:rPr lang="ru-RU" sz="1400" err="1"/>
              <a:t>attractive</a:t>
            </a:r>
            <a:r>
              <a:rPr lang="ru-RU" sz="1400"/>
              <a:t>.</a:t>
            </a:r>
          </a:p>
          <a:p>
            <a:r>
              <a:rPr lang="ru-RU" sz="1600" b="1"/>
              <a:t>3. 2044-2054 (</a:t>
            </a:r>
            <a:r>
              <a:rPr lang="ru-RU" sz="1600" b="1" err="1"/>
              <a:t>Saturation</a:t>
            </a:r>
            <a:r>
              <a:rPr lang="ru-RU" sz="1600" b="1"/>
              <a:t> - </a:t>
            </a:r>
            <a:r>
              <a:rPr lang="ru-RU" sz="1600" b="1" err="1"/>
              <a:t>Slow</a:t>
            </a:r>
            <a:r>
              <a:rPr lang="ru-RU" sz="1600" b="1"/>
              <a:t> Growth)</a:t>
            </a:r>
          </a:p>
          <a:p>
            <a:r>
              <a:rPr lang="ru-RU" sz="1400"/>
              <a:t>• </a:t>
            </a:r>
            <a:r>
              <a:rPr lang="ru-RU" sz="1400" err="1"/>
              <a:t>Revenue</a:t>
            </a:r>
            <a:r>
              <a:rPr lang="ru-RU" sz="1400"/>
              <a:t> </a:t>
            </a:r>
            <a:r>
              <a:rPr lang="ru-RU" sz="1400" err="1"/>
              <a:t>growth</a:t>
            </a:r>
            <a:r>
              <a:rPr lang="ru-RU" sz="1400"/>
              <a:t> </a:t>
            </a:r>
            <a:r>
              <a:rPr lang="ru-RU" sz="1400" err="1"/>
              <a:t>falls</a:t>
            </a:r>
            <a:r>
              <a:rPr lang="ru-RU" sz="1400"/>
              <a:t> </a:t>
            </a:r>
            <a:r>
              <a:rPr lang="ru-RU" sz="1400" err="1"/>
              <a:t>to</a:t>
            </a:r>
            <a:r>
              <a:rPr lang="ru-RU" sz="1400"/>
              <a:t> 5% </a:t>
            </a:r>
            <a:r>
              <a:rPr lang="ru-RU" sz="1400" err="1"/>
              <a:t>or</a:t>
            </a:r>
            <a:r>
              <a:rPr lang="ru-RU" sz="1400"/>
              <a:t> </a:t>
            </a:r>
            <a:r>
              <a:rPr lang="ru-RU" sz="1400" err="1"/>
              <a:t>less</a:t>
            </a:r>
            <a:r>
              <a:rPr lang="ru-RU" sz="1400"/>
              <a:t>.</a:t>
            </a:r>
          </a:p>
          <a:p>
            <a:r>
              <a:rPr lang="ru-RU" sz="1400"/>
              <a:t>• Apple </a:t>
            </a:r>
            <a:r>
              <a:rPr lang="ru-RU" sz="1400" err="1"/>
              <a:t>shifts</a:t>
            </a:r>
            <a:r>
              <a:rPr lang="ru-RU" sz="1400"/>
              <a:t> </a:t>
            </a:r>
            <a:r>
              <a:rPr lang="ru-RU" sz="1400" err="1"/>
              <a:t>toward</a:t>
            </a:r>
            <a:r>
              <a:rPr lang="ru-RU" sz="1400"/>
              <a:t> a </a:t>
            </a:r>
            <a:r>
              <a:rPr lang="ru-RU" sz="1400" err="1"/>
              <a:t>high</a:t>
            </a:r>
            <a:r>
              <a:rPr lang="ru-RU" sz="1400"/>
              <a:t> </a:t>
            </a:r>
            <a:r>
              <a:rPr lang="ru-RU" sz="1400" err="1"/>
              <a:t>payout</a:t>
            </a:r>
            <a:r>
              <a:rPr lang="ru-RU" sz="1400"/>
              <a:t> </a:t>
            </a:r>
            <a:r>
              <a:rPr lang="ru-RU" sz="1400" err="1"/>
              <a:t>model</a:t>
            </a:r>
            <a:r>
              <a:rPr lang="ru-RU" sz="1400"/>
              <a:t> (50-80%), </a:t>
            </a:r>
            <a:r>
              <a:rPr lang="ru-RU" sz="1400" err="1"/>
              <a:t>similar</a:t>
            </a:r>
            <a:r>
              <a:rPr lang="ru-RU" sz="1400"/>
              <a:t> </a:t>
            </a:r>
            <a:r>
              <a:rPr lang="ru-RU" sz="1400" err="1"/>
              <a:t>to</a:t>
            </a:r>
            <a:r>
              <a:rPr lang="ru-RU" sz="1400"/>
              <a:t> </a:t>
            </a:r>
            <a:r>
              <a:rPr lang="ru-RU" sz="1400" err="1"/>
              <a:t>mature</a:t>
            </a:r>
            <a:r>
              <a:rPr lang="ru-RU" sz="1400"/>
              <a:t> </a:t>
            </a:r>
            <a:r>
              <a:rPr lang="ru-RU" sz="1400" err="1"/>
              <a:t>dividend-paying</a:t>
            </a:r>
            <a:r>
              <a:rPr lang="ru-RU" sz="1400"/>
              <a:t> </a:t>
            </a:r>
            <a:r>
              <a:rPr lang="ru-RU" sz="1400" err="1"/>
              <a:t>companies</a:t>
            </a:r>
            <a:r>
              <a:rPr lang="ru-RU" sz="1400"/>
              <a:t> </a:t>
            </a:r>
            <a:r>
              <a:rPr lang="ru-RU" sz="1400" err="1"/>
              <a:t>today</a:t>
            </a:r>
            <a:r>
              <a:rPr lang="ru-RU" sz="1400"/>
              <a:t> (</a:t>
            </a:r>
            <a:r>
              <a:rPr lang="ru-RU" sz="1400" err="1"/>
              <a:t>for</a:t>
            </a:r>
            <a:r>
              <a:rPr lang="ru-RU" sz="1400"/>
              <a:t> </a:t>
            </a:r>
            <a:r>
              <a:rPr lang="ru-RU" sz="1400" err="1"/>
              <a:t>example</a:t>
            </a:r>
            <a:r>
              <a:rPr lang="ru-RU" sz="1400"/>
              <a:t>, Microsoft).</a:t>
            </a:r>
          </a:p>
        </p:txBody>
      </p:sp>
      <p:sp>
        <p:nvSpPr>
          <p:cNvPr id="5" name="Текст 4">
            <a:extLst>
              <a:ext uri="{FF2B5EF4-FFF2-40B4-BE49-F238E27FC236}">
                <a16:creationId xmlns:a16="http://schemas.microsoft.com/office/drawing/2014/main" id="{C98E6FA2-ECFD-29D9-E3A8-D64FB6466C11}"/>
              </a:ext>
            </a:extLst>
          </p:cNvPr>
          <p:cNvSpPr>
            <a:spLocks noGrp="1"/>
          </p:cNvSpPr>
          <p:nvPr>
            <p:ph type="body" sz="quarter" idx="13"/>
          </p:nvPr>
        </p:nvSpPr>
        <p:spPr/>
        <p:txBody>
          <a:bodyPr lIns="0" tIns="0" rIns="0" bIns="0" anchor="t">
            <a:noAutofit/>
          </a:bodyPr>
          <a:lstStyle/>
          <a:p>
            <a:r>
              <a:rPr lang="ru-RU"/>
              <a:t>School </a:t>
            </a:r>
            <a:r>
              <a:rPr lang="ru-RU" err="1"/>
              <a:t>of</a:t>
            </a:r>
            <a:r>
              <a:rPr lang="ru-RU"/>
              <a:t> Economics </a:t>
            </a:r>
            <a:r>
              <a:rPr lang="ru-RU" err="1"/>
              <a:t>and</a:t>
            </a:r>
            <a:r>
              <a:rPr lang="ru-RU"/>
              <a:t> Management</a:t>
            </a:r>
            <a:endParaRPr lang="ru-RU">
              <a:solidFill>
                <a:srgbClr val="000000"/>
              </a:solidFill>
            </a:endParaRPr>
          </a:p>
          <a:p>
            <a:endParaRPr lang="ru-RU"/>
          </a:p>
        </p:txBody>
      </p:sp>
      <p:sp>
        <p:nvSpPr>
          <p:cNvPr id="6" name="Текст 5">
            <a:extLst>
              <a:ext uri="{FF2B5EF4-FFF2-40B4-BE49-F238E27FC236}">
                <a16:creationId xmlns:a16="http://schemas.microsoft.com/office/drawing/2014/main" id="{D8A41AE1-D9A3-AA5D-97E4-8E839C9252A2}"/>
              </a:ext>
            </a:extLst>
          </p:cNvPr>
          <p:cNvSpPr>
            <a:spLocks noGrp="1"/>
          </p:cNvSpPr>
          <p:nvPr>
            <p:ph type="body" sz="quarter" idx="14"/>
          </p:nvPr>
        </p:nvSpPr>
        <p:spPr/>
        <p:txBody>
          <a:bodyPr lIns="0" tIns="0" rIns="0" bIns="0" anchor="t">
            <a:noAutofit/>
          </a:bodyPr>
          <a:lstStyle/>
          <a:p>
            <a:r>
              <a:rPr lang="ru-RU"/>
              <a:t>International </a:t>
            </a:r>
            <a:r>
              <a:rPr lang="ru-RU" err="1"/>
              <a:t>Bachelor</a:t>
            </a:r>
            <a:r>
              <a:rPr lang="ru-RU"/>
              <a:t> </a:t>
            </a:r>
            <a:r>
              <a:rPr lang="ru-RU" err="1"/>
              <a:t>in</a:t>
            </a:r>
            <a:r>
              <a:rPr lang="ru-RU"/>
              <a:t> Business </a:t>
            </a:r>
            <a:r>
              <a:rPr lang="ru-RU" err="1"/>
              <a:t>and</a:t>
            </a:r>
            <a:r>
              <a:rPr lang="ru-RU"/>
              <a:t> Economics</a:t>
            </a:r>
            <a:endParaRPr lang="ru-RU">
              <a:solidFill>
                <a:srgbClr val="000000"/>
              </a:solidFill>
            </a:endParaRPr>
          </a:p>
          <a:p>
            <a:endParaRPr lang="ru-RU"/>
          </a:p>
        </p:txBody>
      </p:sp>
      <p:sp>
        <p:nvSpPr>
          <p:cNvPr id="7" name="Текст 6">
            <a:extLst>
              <a:ext uri="{FF2B5EF4-FFF2-40B4-BE49-F238E27FC236}">
                <a16:creationId xmlns:a16="http://schemas.microsoft.com/office/drawing/2014/main" id="{CDC210FC-FCB1-3020-E50A-E08242926154}"/>
              </a:ext>
            </a:extLst>
          </p:cNvPr>
          <p:cNvSpPr>
            <a:spLocks noGrp="1"/>
          </p:cNvSpPr>
          <p:nvPr>
            <p:ph type="body" sz="quarter" idx="15"/>
          </p:nvPr>
        </p:nvSpPr>
        <p:spPr/>
        <p:txBody>
          <a:bodyPr lIns="0" tIns="0" rIns="0" bIns="0" anchor="t">
            <a:noAutofit/>
          </a:bodyPr>
          <a:lstStyle/>
          <a:p>
            <a:r>
              <a:rPr lang="ru-RU"/>
              <a:t>Saint-</a:t>
            </a:r>
            <a:r>
              <a:rPr lang="ru-RU" err="1"/>
              <a:t>Petersburg</a:t>
            </a:r>
            <a:r>
              <a:rPr lang="ru-RU"/>
              <a:t> 2025</a:t>
            </a:r>
            <a:endParaRPr lang="ru-RU">
              <a:solidFill>
                <a:srgbClr val="000000"/>
              </a:solidFill>
            </a:endParaRPr>
          </a:p>
          <a:p>
            <a:endParaRPr lang="ru-RU"/>
          </a:p>
        </p:txBody>
      </p:sp>
      <p:pic>
        <p:nvPicPr>
          <p:cNvPr id="13" name="Рисунок 12" descr="Изображение выглядит как текст, диаграмма, линия, График&#10;&#10;Содержимое, созданное ИИ, может быть неверным.">
            <a:extLst>
              <a:ext uri="{FF2B5EF4-FFF2-40B4-BE49-F238E27FC236}">
                <a16:creationId xmlns:a16="http://schemas.microsoft.com/office/drawing/2014/main" id="{18171097-371F-E860-50BA-6464036DF927}"/>
              </a:ext>
            </a:extLst>
          </p:cNvPr>
          <p:cNvPicPr>
            <a:picLocks noChangeAspect="1"/>
          </p:cNvPicPr>
          <p:nvPr/>
        </p:nvPicPr>
        <p:blipFill>
          <a:blip r:embed="rId2"/>
          <a:stretch>
            <a:fillRect/>
          </a:stretch>
        </p:blipFill>
        <p:spPr>
          <a:xfrm>
            <a:off x="6389857" y="952500"/>
            <a:ext cx="4841535" cy="2751668"/>
          </a:xfrm>
          <a:prstGeom prst="rect">
            <a:avLst/>
          </a:prstGeom>
        </p:spPr>
      </p:pic>
      <p:pic>
        <p:nvPicPr>
          <p:cNvPr id="14" name="Рисунок 13" descr="Изображение выглядит как текст, рукописный текст, Шрифт, линия&#10;&#10;Содержимое, созданное ИИ, может быть неверным.">
            <a:extLst>
              <a:ext uri="{FF2B5EF4-FFF2-40B4-BE49-F238E27FC236}">
                <a16:creationId xmlns:a16="http://schemas.microsoft.com/office/drawing/2014/main" id="{F05CE739-1CAF-A8FF-2719-A648A8960F8F}"/>
              </a:ext>
            </a:extLst>
          </p:cNvPr>
          <p:cNvPicPr>
            <a:picLocks noChangeAspect="1"/>
          </p:cNvPicPr>
          <p:nvPr/>
        </p:nvPicPr>
        <p:blipFill>
          <a:blip r:embed="rId3"/>
          <a:stretch>
            <a:fillRect/>
          </a:stretch>
        </p:blipFill>
        <p:spPr>
          <a:xfrm>
            <a:off x="6394128" y="3799416"/>
            <a:ext cx="4832994" cy="2836334"/>
          </a:xfrm>
          <a:prstGeom prst="rect">
            <a:avLst/>
          </a:prstGeom>
        </p:spPr>
      </p:pic>
    </p:spTree>
    <p:extLst>
      <p:ext uri="{BB962C8B-B14F-4D97-AF65-F5344CB8AC3E}">
        <p14:creationId xmlns:p14="http://schemas.microsoft.com/office/powerpoint/2010/main" val="341217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8465FDDE-D6D8-442A-BC15-FAB3B54825A6}"/>
              </a:ext>
            </a:extLst>
          </p:cNvPr>
          <p:cNvSpPr>
            <a:spLocks noGrp="1"/>
          </p:cNvSpPr>
          <p:nvPr>
            <p:ph type="title"/>
          </p:nvPr>
        </p:nvSpPr>
        <p:spPr>
          <a:xfrm>
            <a:off x="585898" y="1320790"/>
            <a:ext cx="5245560" cy="777025"/>
          </a:xfrm>
        </p:spPr>
        <p:txBody>
          <a:bodyPr>
            <a:normAutofit fontScale="90000"/>
          </a:bodyPr>
          <a:lstStyle/>
          <a:p>
            <a:r>
              <a:rPr lang="ru-RU" sz="2700">
                <a:latin typeface="Segoe UI"/>
                <a:cs typeface="Segoe UI"/>
              </a:rPr>
              <a:t>DDM-DM </a:t>
            </a:r>
            <a:r>
              <a:rPr lang="ru-RU" sz="2700" err="1">
                <a:latin typeface="Segoe UI"/>
                <a:cs typeface="Segoe UI"/>
              </a:rPr>
              <a:t>model</a:t>
            </a:r>
            <a:r>
              <a:rPr lang="ru-RU" sz="2700">
                <a:latin typeface="Segoe UI"/>
                <a:cs typeface="Segoe UI"/>
              </a:rPr>
              <a:t> –</a:t>
            </a:r>
            <a:r>
              <a:rPr lang="ru-RU" sz="1800">
                <a:latin typeface="Segoe UI"/>
                <a:cs typeface="Segoe UI"/>
              </a:rPr>
              <a:t> </a:t>
            </a:r>
            <a:r>
              <a:rPr lang="ru-RU" sz="1800" err="1">
                <a:latin typeface="Segoe UI"/>
                <a:cs typeface="Segoe UI"/>
              </a:rPr>
              <a:t>is</a:t>
            </a:r>
            <a:r>
              <a:rPr lang="ru-RU" sz="1800">
                <a:latin typeface="Segoe UI"/>
                <a:cs typeface="Segoe UI"/>
              </a:rPr>
              <a:t> </a:t>
            </a:r>
            <a:r>
              <a:rPr lang="ru-RU" sz="1800" err="1">
                <a:latin typeface="Segoe UI"/>
                <a:cs typeface="Segoe UI"/>
              </a:rPr>
              <a:t>used</a:t>
            </a:r>
            <a:r>
              <a:rPr lang="ru-RU" sz="1800">
                <a:latin typeface="Segoe UI"/>
                <a:cs typeface="Segoe UI"/>
              </a:rPr>
              <a:t> </a:t>
            </a:r>
            <a:r>
              <a:rPr lang="ru-RU" sz="1800" err="1">
                <a:latin typeface="Segoe UI"/>
                <a:cs typeface="Segoe UI"/>
              </a:rPr>
              <a:t>to</a:t>
            </a:r>
            <a:r>
              <a:rPr lang="ru-RU" sz="1800">
                <a:latin typeface="Segoe UI"/>
                <a:cs typeface="Segoe UI"/>
              </a:rPr>
              <a:t> </a:t>
            </a:r>
            <a:r>
              <a:rPr lang="ru-RU" sz="1800" err="1">
                <a:latin typeface="Segoe UI"/>
                <a:cs typeface="Segoe UI"/>
              </a:rPr>
              <a:t>value</a:t>
            </a:r>
            <a:r>
              <a:rPr lang="ru-RU" sz="1800">
                <a:latin typeface="Segoe UI"/>
                <a:cs typeface="Segoe UI"/>
              </a:rPr>
              <a:t> </a:t>
            </a:r>
            <a:r>
              <a:rPr lang="ru-RU" sz="1800" err="1">
                <a:latin typeface="Segoe UI"/>
                <a:cs typeface="Segoe UI"/>
              </a:rPr>
              <a:t>stocks</a:t>
            </a:r>
            <a:r>
              <a:rPr lang="ru-RU" sz="1800">
                <a:latin typeface="Segoe UI"/>
                <a:cs typeface="Segoe UI"/>
              </a:rPr>
              <a:t> </a:t>
            </a:r>
            <a:r>
              <a:rPr lang="ru-RU" sz="1800" err="1">
                <a:latin typeface="Segoe UI"/>
                <a:cs typeface="Segoe UI"/>
              </a:rPr>
              <a:t>by</a:t>
            </a:r>
            <a:r>
              <a:rPr lang="ru-RU" sz="1800">
                <a:latin typeface="Segoe UI"/>
                <a:cs typeface="Segoe UI"/>
              </a:rPr>
              <a:t> </a:t>
            </a:r>
            <a:r>
              <a:rPr lang="ru-RU" sz="1800" err="1">
                <a:latin typeface="Segoe UI"/>
                <a:cs typeface="Segoe UI"/>
              </a:rPr>
              <a:t>estimating</a:t>
            </a:r>
            <a:r>
              <a:rPr lang="ru-RU" sz="1800">
                <a:latin typeface="Segoe UI"/>
                <a:cs typeface="Segoe UI"/>
              </a:rPr>
              <a:t> </a:t>
            </a:r>
            <a:r>
              <a:rPr lang="ru-RU" sz="1800" err="1">
                <a:latin typeface="Segoe UI"/>
                <a:cs typeface="Segoe UI"/>
              </a:rPr>
              <a:t>the</a:t>
            </a:r>
            <a:r>
              <a:rPr lang="ru-RU" sz="1800">
                <a:latin typeface="Segoe UI"/>
                <a:cs typeface="Segoe UI"/>
              </a:rPr>
              <a:t> </a:t>
            </a:r>
            <a:r>
              <a:rPr lang="ru-RU" sz="1800" err="1">
                <a:latin typeface="Segoe UI"/>
                <a:cs typeface="Segoe UI"/>
              </a:rPr>
              <a:t>present</a:t>
            </a:r>
            <a:r>
              <a:rPr lang="ru-RU" sz="1800">
                <a:latin typeface="Segoe UI"/>
                <a:cs typeface="Segoe UI"/>
              </a:rPr>
              <a:t> </a:t>
            </a:r>
            <a:r>
              <a:rPr lang="ru-RU" sz="1800" err="1">
                <a:latin typeface="Segoe UI"/>
                <a:cs typeface="Segoe UI"/>
              </a:rPr>
              <a:t>value</a:t>
            </a:r>
            <a:r>
              <a:rPr lang="ru-RU" sz="1800">
                <a:latin typeface="Segoe UI"/>
                <a:cs typeface="Segoe UI"/>
              </a:rPr>
              <a:t> </a:t>
            </a:r>
            <a:r>
              <a:rPr lang="ru-RU" sz="1800" err="1">
                <a:latin typeface="Segoe UI"/>
                <a:cs typeface="Segoe UI"/>
              </a:rPr>
              <a:t>of</a:t>
            </a:r>
            <a:r>
              <a:rPr lang="ru-RU" sz="1800">
                <a:latin typeface="Segoe UI"/>
                <a:cs typeface="Segoe UI"/>
              </a:rPr>
              <a:t> </a:t>
            </a:r>
            <a:r>
              <a:rPr lang="ru-RU" sz="1800" err="1">
                <a:latin typeface="Segoe UI"/>
                <a:cs typeface="Segoe UI"/>
              </a:rPr>
              <a:t>expected</a:t>
            </a:r>
            <a:r>
              <a:rPr lang="ru-RU" sz="1800">
                <a:latin typeface="Segoe UI"/>
                <a:cs typeface="Segoe UI"/>
              </a:rPr>
              <a:t> </a:t>
            </a:r>
            <a:r>
              <a:rPr lang="ru-RU" sz="1800" err="1">
                <a:latin typeface="Segoe UI"/>
                <a:cs typeface="Segoe UI"/>
              </a:rPr>
              <a:t>future</a:t>
            </a:r>
            <a:r>
              <a:rPr lang="ru-RU" sz="1800">
                <a:latin typeface="Segoe UI"/>
                <a:cs typeface="Segoe UI"/>
              </a:rPr>
              <a:t> </a:t>
            </a:r>
            <a:r>
              <a:rPr lang="ru-RU" sz="1800" err="1">
                <a:latin typeface="Segoe UI"/>
                <a:cs typeface="Segoe UI"/>
              </a:rPr>
              <a:t>dividends</a:t>
            </a:r>
            <a:r>
              <a:rPr lang="ru-RU" sz="1800">
                <a:latin typeface="Segoe UI"/>
                <a:cs typeface="Segoe UI"/>
              </a:rPr>
              <a:t>.</a:t>
            </a:r>
          </a:p>
          <a:p>
            <a:endParaRPr lang="ru-RU" sz="2700">
              <a:latin typeface="Segoe UI"/>
              <a:cs typeface="Segoe UI"/>
            </a:endParaRPr>
          </a:p>
          <a:p>
            <a:endParaRPr lang="ru-RU" sz="1800">
              <a:latin typeface="Segoe UI"/>
              <a:cs typeface="Segoe UI"/>
            </a:endParaRPr>
          </a:p>
          <a:p>
            <a:endParaRPr lang="ru-RU"/>
          </a:p>
        </p:txBody>
      </p:sp>
      <p:sp>
        <p:nvSpPr>
          <p:cNvPr id="4" name="Текст 3">
            <a:extLst>
              <a:ext uri="{FF2B5EF4-FFF2-40B4-BE49-F238E27FC236}">
                <a16:creationId xmlns:a16="http://schemas.microsoft.com/office/drawing/2014/main" id="{65843597-7D74-48CD-0ECE-AD04C0D2305B}"/>
              </a:ext>
            </a:extLst>
          </p:cNvPr>
          <p:cNvSpPr>
            <a:spLocks noGrp="1"/>
          </p:cNvSpPr>
          <p:nvPr>
            <p:ph type="body" sz="quarter" idx="12"/>
          </p:nvPr>
        </p:nvSpPr>
        <p:spPr>
          <a:xfrm>
            <a:off x="585897" y="2545740"/>
            <a:ext cx="5382330" cy="3393234"/>
          </a:xfrm>
        </p:spPr>
        <p:txBody>
          <a:bodyPr lIns="0" tIns="0" rIns="0" bIns="45720" anchor="t">
            <a:normAutofit fontScale="92500" lnSpcReduction="10000"/>
          </a:bodyPr>
          <a:lstStyle/>
          <a:p>
            <a:r>
              <a:rPr lang="ru-RU" sz="2000" b="1"/>
              <a:t>ROS (Return </a:t>
            </a:r>
            <a:r>
              <a:rPr lang="ru-RU" sz="2000" b="1" err="1"/>
              <a:t>on</a:t>
            </a:r>
            <a:r>
              <a:rPr lang="ru-RU" sz="2000" b="1"/>
              <a:t> Sales)</a:t>
            </a:r>
          </a:p>
          <a:p>
            <a:r>
              <a:rPr lang="ru-RU" sz="1800"/>
              <a:t>Based </a:t>
            </a:r>
            <a:r>
              <a:rPr lang="ru-RU" sz="1800" err="1"/>
              <a:t>on</a:t>
            </a:r>
            <a:r>
              <a:rPr lang="ru-RU" sz="1800"/>
              <a:t> </a:t>
            </a:r>
            <a:r>
              <a:rPr lang="ru-RU" sz="1800" err="1"/>
              <a:t>the</a:t>
            </a:r>
            <a:r>
              <a:rPr lang="ru-RU" sz="1800"/>
              <a:t> </a:t>
            </a:r>
            <a:r>
              <a:rPr lang="ru-RU" sz="1800" err="1"/>
              <a:t>data</a:t>
            </a:r>
            <a:r>
              <a:rPr lang="ru-RU" sz="1800"/>
              <a:t> </a:t>
            </a:r>
            <a:r>
              <a:rPr lang="ru-RU" sz="1800" err="1"/>
              <a:t>for</a:t>
            </a:r>
            <a:r>
              <a:rPr lang="ru-RU" sz="1800"/>
              <a:t> </a:t>
            </a:r>
            <a:r>
              <a:rPr lang="ru-RU" sz="1800" err="1"/>
              <a:t>recent</a:t>
            </a:r>
            <a:r>
              <a:rPr lang="ru-RU" sz="1800"/>
              <a:t> 15 </a:t>
            </a:r>
            <a:r>
              <a:rPr lang="ru-RU" sz="1800" err="1"/>
              <a:t>years</a:t>
            </a:r>
            <a:r>
              <a:rPr lang="ru-RU" sz="1800"/>
              <a:t>, </a:t>
            </a:r>
            <a:r>
              <a:rPr lang="ru-RU" sz="1800" err="1"/>
              <a:t>we've</a:t>
            </a:r>
            <a:r>
              <a:rPr lang="ru-RU" sz="1800"/>
              <a:t> </a:t>
            </a:r>
            <a:r>
              <a:rPr lang="ru-RU" sz="1800" err="1"/>
              <a:t>assumed</a:t>
            </a:r>
            <a:r>
              <a:rPr lang="ru-RU" sz="1800"/>
              <a:t> </a:t>
            </a:r>
            <a:r>
              <a:rPr lang="ru-RU" sz="1800" err="1"/>
              <a:t>that</a:t>
            </a:r>
            <a:r>
              <a:rPr lang="ru-RU" sz="1800"/>
              <a:t> </a:t>
            </a:r>
            <a:r>
              <a:rPr lang="ru-RU" sz="1800" err="1"/>
              <a:t>by</a:t>
            </a:r>
            <a:r>
              <a:rPr lang="ru-RU" sz="1800"/>
              <a:t> 2054, </a:t>
            </a:r>
            <a:r>
              <a:rPr lang="ru-RU" sz="1800" err="1"/>
              <a:t>Apple's</a:t>
            </a:r>
            <a:r>
              <a:rPr lang="ru-RU" sz="1800"/>
              <a:t> Return </a:t>
            </a:r>
            <a:r>
              <a:rPr lang="ru-RU" sz="1800" err="1"/>
              <a:t>on</a:t>
            </a:r>
            <a:r>
              <a:rPr lang="ru-RU" sz="1800"/>
              <a:t> </a:t>
            </a:r>
            <a:r>
              <a:rPr lang="ru-RU" sz="1800" err="1"/>
              <a:t>sales</a:t>
            </a:r>
            <a:r>
              <a:rPr lang="ru-RU" sz="1800"/>
              <a:t> (ROS) </a:t>
            </a:r>
            <a:r>
              <a:rPr lang="ru-RU" sz="1800" err="1"/>
              <a:t>is</a:t>
            </a:r>
            <a:r>
              <a:rPr lang="ru-RU" sz="1800"/>
              <a:t> </a:t>
            </a:r>
            <a:r>
              <a:rPr lang="ru-RU" sz="1800" err="1"/>
              <a:t>projected</a:t>
            </a:r>
            <a:r>
              <a:rPr lang="ru-RU" sz="1800"/>
              <a:t> </a:t>
            </a:r>
            <a:r>
              <a:rPr lang="ru-RU" sz="1800" err="1"/>
              <a:t>to</a:t>
            </a:r>
            <a:r>
              <a:rPr lang="ru-RU" sz="1800"/>
              <a:t> </a:t>
            </a:r>
            <a:r>
              <a:rPr lang="ru-RU" sz="1800" err="1"/>
              <a:t>be</a:t>
            </a:r>
            <a:r>
              <a:rPr lang="ru-RU" sz="1800"/>
              <a:t> </a:t>
            </a:r>
            <a:r>
              <a:rPr lang="ru-RU" sz="1800" b="1" err="1"/>
              <a:t>around</a:t>
            </a:r>
            <a:r>
              <a:rPr lang="ru-RU" sz="1800" b="1"/>
              <a:t> 22%</a:t>
            </a:r>
            <a:r>
              <a:rPr lang="ru-RU" sz="1800"/>
              <a:t>. </a:t>
            </a:r>
            <a:r>
              <a:rPr lang="ru-RU" sz="1800" err="1"/>
              <a:t>At</a:t>
            </a:r>
            <a:r>
              <a:rPr lang="ru-RU" sz="1800"/>
              <a:t> </a:t>
            </a:r>
            <a:r>
              <a:rPr lang="ru-RU" sz="1800" err="1"/>
              <a:t>first</a:t>
            </a:r>
            <a:r>
              <a:rPr lang="ru-RU" sz="1800"/>
              <a:t>, AI-</a:t>
            </a:r>
            <a:r>
              <a:rPr lang="ru-RU" sz="1800" err="1"/>
              <a:t>driven</a:t>
            </a:r>
            <a:r>
              <a:rPr lang="ru-RU" sz="1800"/>
              <a:t> </a:t>
            </a:r>
            <a:r>
              <a:rPr lang="ru-RU" sz="1800" err="1"/>
              <a:t>cost</a:t>
            </a:r>
            <a:r>
              <a:rPr lang="ru-RU" sz="1800"/>
              <a:t> </a:t>
            </a:r>
            <a:r>
              <a:rPr lang="ru-RU" sz="1800" err="1"/>
              <a:t>optimizations</a:t>
            </a:r>
            <a:r>
              <a:rPr lang="ru-RU" sz="1800"/>
              <a:t> </a:t>
            </a:r>
            <a:r>
              <a:rPr lang="ru-RU" sz="1800" err="1"/>
              <a:t>will</a:t>
            </a:r>
            <a:r>
              <a:rPr lang="ru-RU" sz="1800"/>
              <a:t> </a:t>
            </a:r>
            <a:r>
              <a:rPr lang="ru-RU" sz="1800" err="1"/>
              <a:t>improve</a:t>
            </a:r>
            <a:r>
              <a:rPr lang="ru-RU" sz="1800"/>
              <a:t> </a:t>
            </a:r>
            <a:r>
              <a:rPr lang="ru-RU" sz="1800" err="1"/>
              <a:t>margin</a:t>
            </a:r>
            <a:r>
              <a:rPr lang="ru-RU" sz="1800"/>
              <a:t>, </a:t>
            </a:r>
            <a:r>
              <a:rPr lang="ru-RU" sz="1800" err="1"/>
              <a:t>however</a:t>
            </a:r>
            <a:r>
              <a:rPr lang="ru-RU" sz="1800"/>
              <a:t> </a:t>
            </a:r>
            <a:r>
              <a:rPr lang="ru-RU" sz="1800" err="1"/>
              <a:t>then</a:t>
            </a:r>
            <a:r>
              <a:rPr lang="ru-RU" sz="1800"/>
              <a:t> </a:t>
            </a:r>
            <a:r>
              <a:rPr lang="ru-RU" sz="1800" err="1"/>
              <a:t>competition</a:t>
            </a:r>
            <a:r>
              <a:rPr lang="ru-RU" sz="1800"/>
              <a:t> </a:t>
            </a:r>
            <a:r>
              <a:rPr lang="ru-RU" sz="1800" err="1"/>
              <a:t>increases</a:t>
            </a:r>
            <a:r>
              <a:rPr lang="ru-RU" sz="1800"/>
              <a:t> </a:t>
            </a:r>
            <a:r>
              <a:rPr lang="ru-RU" sz="1800" err="1"/>
              <a:t>and</a:t>
            </a:r>
            <a:r>
              <a:rPr lang="ru-RU" sz="1800"/>
              <a:t> </a:t>
            </a:r>
            <a:r>
              <a:rPr lang="ru-RU" sz="1800" err="1"/>
              <a:t>market</a:t>
            </a:r>
            <a:r>
              <a:rPr lang="ru-RU" sz="1800"/>
              <a:t> </a:t>
            </a:r>
            <a:r>
              <a:rPr lang="ru-RU" sz="1800" err="1"/>
              <a:t>saturation</a:t>
            </a:r>
            <a:r>
              <a:rPr lang="ru-RU" sz="1800"/>
              <a:t> </a:t>
            </a:r>
            <a:r>
              <a:rPr lang="ru-RU" sz="1800" err="1"/>
              <a:t>and</a:t>
            </a:r>
            <a:r>
              <a:rPr lang="ru-RU" sz="1800"/>
              <a:t> </a:t>
            </a:r>
            <a:r>
              <a:rPr lang="ru-RU" sz="1800" err="1"/>
              <a:t>higher</a:t>
            </a:r>
            <a:r>
              <a:rPr lang="ru-RU" sz="1800"/>
              <a:t> </a:t>
            </a:r>
            <a:r>
              <a:rPr lang="ru-RU" sz="1800" err="1"/>
              <a:t>expences</a:t>
            </a:r>
            <a:r>
              <a:rPr lang="ru-RU" sz="1800"/>
              <a:t> </a:t>
            </a:r>
            <a:r>
              <a:rPr lang="ru-RU" sz="1800" err="1"/>
              <a:t>reduce</a:t>
            </a:r>
            <a:r>
              <a:rPr lang="ru-RU" sz="1800"/>
              <a:t> </a:t>
            </a:r>
            <a:r>
              <a:rPr lang="ru-RU" sz="1800" err="1"/>
              <a:t>profitability</a:t>
            </a:r>
            <a:r>
              <a:rPr lang="ru-RU" sz="1800"/>
              <a:t>.</a:t>
            </a:r>
          </a:p>
          <a:p>
            <a:r>
              <a:rPr lang="ru-RU" sz="2200" b="1"/>
              <a:t>Key </a:t>
            </a:r>
            <a:r>
              <a:rPr lang="ru-RU" sz="2200" b="1" err="1"/>
              <a:t>findings</a:t>
            </a:r>
            <a:r>
              <a:rPr lang="ru-RU" sz="2200" b="1"/>
              <a:t> </a:t>
            </a:r>
            <a:r>
              <a:rPr lang="ru-RU" sz="2200" b="1" err="1"/>
              <a:t>of</a:t>
            </a:r>
            <a:r>
              <a:rPr lang="ru-RU" sz="2200" b="1"/>
              <a:t> </a:t>
            </a:r>
            <a:r>
              <a:rPr lang="ru-RU" sz="2200" b="1" err="1"/>
              <a:t>the</a:t>
            </a:r>
            <a:r>
              <a:rPr lang="ru-RU" sz="2200" b="1"/>
              <a:t> </a:t>
            </a:r>
            <a:r>
              <a:rPr lang="ru-RU" sz="2200" b="1" err="1"/>
              <a:t>model</a:t>
            </a:r>
            <a:r>
              <a:rPr lang="ru-RU" sz="2200" b="1"/>
              <a:t>:</a:t>
            </a:r>
          </a:p>
          <a:p>
            <a:r>
              <a:rPr lang="ru-RU" sz="1800"/>
              <a:t>The </a:t>
            </a:r>
            <a:r>
              <a:rPr lang="ru-RU" sz="1800" err="1"/>
              <a:t>fair</a:t>
            </a:r>
            <a:r>
              <a:rPr lang="ru-RU" sz="1800"/>
              <a:t> </a:t>
            </a:r>
            <a:r>
              <a:rPr lang="ru-RU" sz="1800" err="1"/>
              <a:t>value</a:t>
            </a:r>
            <a:r>
              <a:rPr lang="ru-RU" sz="1800"/>
              <a:t> </a:t>
            </a:r>
            <a:r>
              <a:rPr lang="ru-RU" sz="1800" err="1"/>
              <a:t>equal</a:t>
            </a:r>
            <a:r>
              <a:rPr lang="ru-RU" sz="1800"/>
              <a:t> 157,8 </a:t>
            </a:r>
            <a:r>
              <a:rPr lang="ru-RU" sz="1800" err="1"/>
              <a:t>is</a:t>
            </a:r>
            <a:r>
              <a:rPr lang="ru-RU" sz="1800"/>
              <a:t> </a:t>
            </a:r>
            <a:r>
              <a:rPr lang="ru-RU" sz="1800" b="1" err="1"/>
              <a:t>below</a:t>
            </a:r>
            <a:r>
              <a:rPr lang="ru-RU" sz="1800" b="1"/>
              <a:t> </a:t>
            </a:r>
            <a:r>
              <a:rPr lang="ru-RU" sz="1800" b="1" err="1"/>
              <a:t>the</a:t>
            </a:r>
            <a:r>
              <a:rPr lang="ru-RU" sz="1800" b="1"/>
              <a:t> </a:t>
            </a:r>
            <a:r>
              <a:rPr lang="ru-RU" sz="1800" b="1" err="1"/>
              <a:t>market</a:t>
            </a:r>
            <a:r>
              <a:rPr lang="ru-RU" sz="1800" b="1"/>
              <a:t> </a:t>
            </a:r>
            <a:r>
              <a:rPr lang="ru-RU" sz="1800" b="1" err="1"/>
              <a:t>price</a:t>
            </a:r>
            <a:r>
              <a:rPr lang="ru-RU" sz="1800"/>
              <a:t> (239), </a:t>
            </a:r>
            <a:r>
              <a:rPr lang="ru-RU" sz="1800" err="1"/>
              <a:t>so</a:t>
            </a:r>
            <a:r>
              <a:rPr lang="ru-RU" sz="1800"/>
              <a:t> </a:t>
            </a:r>
            <a:r>
              <a:rPr lang="ru-RU" sz="1800" err="1"/>
              <a:t>the</a:t>
            </a:r>
            <a:r>
              <a:rPr lang="ru-RU" sz="1800"/>
              <a:t> </a:t>
            </a:r>
            <a:r>
              <a:rPr lang="ru-RU" sz="1800" err="1"/>
              <a:t>market</a:t>
            </a:r>
            <a:r>
              <a:rPr lang="ru-RU" sz="1800"/>
              <a:t> </a:t>
            </a:r>
            <a:r>
              <a:rPr lang="ru-RU" sz="1800" err="1"/>
              <a:t>values</a:t>
            </a:r>
            <a:r>
              <a:rPr lang="ru-RU" sz="1800"/>
              <a:t> </a:t>
            </a:r>
            <a:r>
              <a:rPr lang="ru-RU" sz="1800" err="1"/>
              <a:t>the</a:t>
            </a:r>
            <a:r>
              <a:rPr lang="ru-RU" sz="1800"/>
              <a:t> </a:t>
            </a:r>
            <a:r>
              <a:rPr lang="ru-RU" sz="1800" err="1"/>
              <a:t>company</a:t>
            </a:r>
            <a:r>
              <a:rPr lang="ru-RU" sz="1800"/>
              <a:t> </a:t>
            </a:r>
            <a:r>
              <a:rPr lang="ru-RU" sz="1800" err="1"/>
              <a:t>higher</a:t>
            </a:r>
            <a:r>
              <a:rPr lang="ru-RU" sz="1800"/>
              <a:t> </a:t>
            </a:r>
            <a:r>
              <a:rPr lang="ru-RU" sz="1800" err="1"/>
              <a:t>than</a:t>
            </a:r>
            <a:r>
              <a:rPr lang="ru-RU" sz="1800"/>
              <a:t> </a:t>
            </a:r>
            <a:r>
              <a:rPr lang="ru-RU" sz="1800" err="1"/>
              <a:t>just</a:t>
            </a:r>
            <a:r>
              <a:rPr lang="ru-RU" sz="1800"/>
              <a:t> </a:t>
            </a:r>
            <a:r>
              <a:rPr lang="ru-RU" sz="1800" err="1"/>
              <a:t>the</a:t>
            </a:r>
            <a:r>
              <a:rPr lang="ru-RU" sz="1800"/>
              <a:t> </a:t>
            </a:r>
            <a:r>
              <a:rPr lang="ru-RU" sz="1800" err="1"/>
              <a:t>flow</a:t>
            </a:r>
            <a:r>
              <a:rPr lang="ru-RU" sz="1800"/>
              <a:t> </a:t>
            </a:r>
            <a:r>
              <a:rPr lang="ru-RU" sz="1800" err="1"/>
              <a:t>of</a:t>
            </a:r>
            <a:r>
              <a:rPr lang="ru-RU" sz="1800"/>
              <a:t> </a:t>
            </a:r>
            <a:r>
              <a:rPr lang="ru-RU" sz="1800" err="1"/>
              <a:t>future</a:t>
            </a:r>
            <a:r>
              <a:rPr lang="ru-RU" sz="1800"/>
              <a:t> </a:t>
            </a:r>
            <a:r>
              <a:rPr lang="ru-RU" sz="1800" err="1"/>
              <a:t>dividends</a:t>
            </a:r>
            <a:r>
              <a:rPr lang="ru-RU" sz="1800"/>
              <a:t>. It </a:t>
            </a:r>
            <a:r>
              <a:rPr lang="ru-RU" sz="1800" err="1"/>
              <a:t>may</a:t>
            </a:r>
            <a:r>
              <a:rPr lang="ru-RU" sz="1800"/>
              <a:t> </a:t>
            </a:r>
            <a:r>
              <a:rPr lang="ru-RU" sz="1800" err="1"/>
              <a:t>mean</a:t>
            </a:r>
            <a:r>
              <a:rPr lang="ru-RU" sz="1800"/>
              <a:t> </a:t>
            </a:r>
            <a:r>
              <a:rPr lang="ru-RU" sz="1800" err="1"/>
              <a:t>that</a:t>
            </a:r>
            <a:r>
              <a:rPr lang="ru-RU" sz="1800"/>
              <a:t> </a:t>
            </a:r>
            <a:r>
              <a:rPr lang="ru-RU" sz="1800" err="1"/>
              <a:t>the</a:t>
            </a:r>
            <a:r>
              <a:rPr lang="ru-RU" sz="1800"/>
              <a:t> </a:t>
            </a:r>
            <a:r>
              <a:rPr lang="ru-RU" sz="1800" err="1"/>
              <a:t>company</a:t>
            </a:r>
            <a:r>
              <a:rPr lang="ru-RU" sz="1800" i="1"/>
              <a:t> </a:t>
            </a:r>
            <a:r>
              <a:rPr lang="ru-RU" sz="1800" b="1" err="1"/>
              <a:t>reinvests</a:t>
            </a:r>
            <a:r>
              <a:rPr lang="ru-RU" sz="1800" b="1"/>
              <a:t> a </a:t>
            </a:r>
            <a:r>
              <a:rPr lang="ru-RU" sz="1800" b="1" err="1"/>
              <a:t>significant</a:t>
            </a:r>
            <a:r>
              <a:rPr lang="ru-RU" sz="1800" b="1"/>
              <a:t> </a:t>
            </a:r>
            <a:r>
              <a:rPr lang="ru-RU" sz="1800" b="1" err="1"/>
              <a:t>portion</a:t>
            </a:r>
            <a:r>
              <a:rPr lang="ru-RU" sz="1800" b="1"/>
              <a:t> </a:t>
            </a:r>
            <a:r>
              <a:rPr lang="ru-RU" sz="1800" b="1" err="1"/>
              <a:t>of</a:t>
            </a:r>
            <a:r>
              <a:rPr lang="ru-RU" sz="1800" b="1"/>
              <a:t> </a:t>
            </a:r>
            <a:r>
              <a:rPr lang="ru-RU" sz="1800" b="1" err="1"/>
              <a:t>the</a:t>
            </a:r>
            <a:r>
              <a:rPr lang="ru-RU" sz="1800" b="1"/>
              <a:t> </a:t>
            </a:r>
            <a:r>
              <a:rPr lang="ru-RU" sz="1800" b="1" err="1"/>
              <a:t>profits</a:t>
            </a:r>
            <a:r>
              <a:rPr lang="ru-RU" sz="1800"/>
              <a:t> </a:t>
            </a:r>
            <a:r>
              <a:rPr lang="ru-RU" sz="1800" err="1"/>
              <a:t>rather</a:t>
            </a:r>
            <a:r>
              <a:rPr lang="ru-RU" sz="1800"/>
              <a:t> </a:t>
            </a:r>
            <a:r>
              <a:rPr lang="ru-RU" sz="1800" err="1"/>
              <a:t>than</a:t>
            </a:r>
            <a:r>
              <a:rPr lang="ru-RU" sz="1800"/>
              <a:t> </a:t>
            </a:r>
            <a:r>
              <a:rPr lang="ru-RU" sz="1800" err="1"/>
              <a:t>paying</a:t>
            </a:r>
            <a:r>
              <a:rPr lang="ru-RU" sz="1800"/>
              <a:t> </a:t>
            </a:r>
            <a:r>
              <a:rPr lang="ru-RU" sz="1800" err="1"/>
              <a:t>them</a:t>
            </a:r>
            <a:r>
              <a:rPr lang="ru-RU" sz="1800"/>
              <a:t> </a:t>
            </a:r>
            <a:r>
              <a:rPr lang="ru-RU" sz="1800" err="1"/>
              <a:t>out</a:t>
            </a:r>
            <a:r>
              <a:rPr lang="ru-RU" sz="1800"/>
              <a:t> </a:t>
            </a:r>
            <a:r>
              <a:rPr lang="ru-RU" sz="1800" err="1"/>
              <a:t>in</a:t>
            </a:r>
            <a:r>
              <a:rPr lang="ru-RU" sz="1800"/>
              <a:t> </a:t>
            </a:r>
            <a:r>
              <a:rPr lang="ru-RU" sz="1800" err="1"/>
              <a:t>the</a:t>
            </a:r>
            <a:r>
              <a:rPr lang="ru-RU" sz="1800"/>
              <a:t> </a:t>
            </a:r>
            <a:r>
              <a:rPr lang="ru-RU" sz="1800" err="1"/>
              <a:t>form</a:t>
            </a:r>
            <a:r>
              <a:rPr lang="ru-RU" sz="1800"/>
              <a:t> </a:t>
            </a:r>
            <a:r>
              <a:rPr lang="ru-RU" sz="1800" err="1"/>
              <a:t>of</a:t>
            </a:r>
            <a:r>
              <a:rPr lang="ru-RU" sz="1800"/>
              <a:t> </a:t>
            </a:r>
            <a:r>
              <a:rPr lang="ru-RU" sz="1800" err="1"/>
              <a:t>dividends</a:t>
            </a:r>
            <a:r>
              <a:rPr lang="ru-RU" sz="1800"/>
              <a:t>.</a:t>
            </a:r>
            <a:endParaRPr lang="ru-RU"/>
          </a:p>
          <a:p>
            <a:endParaRPr lang="ru-RU" sz="1800"/>
          </a:p>
        </p:txBody>
      </p:sp>
      <p:sp>
        <p:nvSpPr>
          <p:cNvPr id="5" name="Текст 4">
            <a:extLst>
              <a:ext uri="{FF2B5EF4-FFF2-40B4-BE49-F238E27FC236}">
                <a16:creationId xmlns:a16="http://schemas.microsoft.com/office/drawing/2014/main" id="{56C06169-DE3A-F78F-E3A6-D2028E5D8FF5}"/>
              </a:ext>
            </a:extLst>
          </p:cNvPr>
          <p:cNvSpPr>
            <a:spLocks noGrp="1"/>
          </p:cNvSpPr>
          <p:nvPr>
            <p:ph type="body" sz="quarter" idx="13"/>
          </p:nvPr>
        </p:nvSpPr>
        <p:spPr/>
        <p:txBody>
          <a:bodyPr lIns="0" tIns="0" rIns="0" bIns="0" anchor="t">
            <a:noAutofit/>
          </a:bodyPr>
          <a:lstStyle/>
          <a:p>
            <a:r>
              <a:rPr lang="ru-RU">
                <a:latin typeface="Segoe UI"/>
                <a:cs typeface="Segoe UI"/>
              </a:rPr>
              <a:t>School </a:t>
            </a:r>
            <a:r>
              <a:rPr lang="ru-RU" err="1">
                <a:latin typeface="Segoe UI"/>
                <a:cs typeface="Segoe UI"/>
              </a:rPr>
              <a:t>of</a:t>
            </a:r>
            <a:r>
              <a:rPr lang="ru-RU">
                <a:latin typeface="Segoe UI"/>
                <a:cs typeface="Segoe UI"/>
              </a:rPr>
              <a:t> Economics </a:t>
            </a:r>
            <a:r>
              <a:rPr lang="ru-RU" err="1">
                <a:latin typeface="Segoe UI"/>
                <a:cs typeface="Segoe UI"/>
              </a:rPr>
              <a:t>and</a:t>
            </a:r>
            <a:r>
              <a:rPr lang="ru-RU">
                <a:latin typeface="Segoe UI"/>
                <a:cs typeface="Segoe UI"/>
              </a:rPr>
              <a:t> Management</a:t>
            </a:r>
          </a:p>
          <a:p>
            <a:endParaRPr lang="ru-RU">
              <a:latin typeface="Segoe UI"/>
              <a:cs typeface="Segoe UI"/>
            </a:endParaRPr>
          </a:p>
          <a:p>
            <a:endParaRPr lang="ru-RU"/>
          </a:p>
        </p:txBody>
      </p:sp>
      <p:sp>
        <p:nvSpPr>
          <p:cNvPr id="6" name="Текст 5">
            <a:extLst>
              <a:ext uri="{FF2B5EF4-FFF2-40B4-BE49-F238E27FC236}">
                <a16:creationId xmlns:a16="http://schemas.microsoft.com/office/drawing/2014/main" id="{69FAB223-FB16-C1F7-C843-E4AA82A2F893}"/>
              </a:ext>
            </a:extLst>
          </p:cNvPr>
          <p:cNvSpPr>
            <a:spLocks noGrp="1"/>
          </p:cNvSpPr>
          <p:nvPr>
            <p:ph type="body" sz="quarter" idx="14"/>
          </p:nvPr>
        </p:nvSpPr>
        <p:spPr/>
        <p:txBody>
          <a:bodyPr lIns="0" tIns="0" rIns="0" bIns="0" anchor="t">
            <a:noAutofit/>
          </a:bodyPr>
          <a:lstStyle/>
          <a:p>
            <a:r>
              <a:rPr lang="ru-RU">
                <a:latin typeface="Segoe UI"/>
                <a:cs typeface="Segoe UI"/>
              </a:rPr>
              <a:t>International </a:t>
            </a:r>
            <a:r>
              <a:rPr lang="ru-RU" err="1">
                <a:latin typeface="Segoe UI"/>
                <a:cs typeface="Segoe UI"/>
              </a:rPr>
              <a:t>Bachelor</a:t>
            </a:r>
            <a:r>
              <a:rPr lang="ru-RU">
                <a:latin typeface="Segoe UI"/>
                <a:cs typeface="Segoe UI"/>
              </a:rPr>
              <a:t> </a:t>
            </a:r>
            <a:r>
              <a:rPr lang="ru-RU" err="1">
                <a:latin typeface="Segoe UI"/>
                <a:cs typeface="Segoe UI"/>
              </a:rPr>
              <a:t>in</a:t>
            </a:r>
            <a:r>
              <a:rPr lang="ru-RU">
                <a:latin typeface="Segoe UI"/>
                <a:cs typeface="Segoe UI"/>
              </a:rPr>
              <a:t> Business </a:t>
            </a:r>
            <a:r>
              <a:rPr lang="ru-RU" err="1">
                <a:latin typeface="Segoe UI"/>
                <a:cs typeface="Segoe UI"/>
              </a:rPr>
              <a:t>and</a:t>
            </a:r>
            <a:r>
              <a:rPr lang="ru-RU">
                <a:latin typeface="Segoe UI"/>
                <a:cs typeface="Segoe UI"/>
              </a:rPr>
              <a:t> Economics</a:t>
            </a:r>
            <a:endParaRPr lang="ru-RU">
              <a:solidFill>
                <a:srgbClr val="0F2C68"/>
              </a:solidFill>
              <a:latin typeface="Segoe UI"/>
              <a:cs typeface="Segoe UI"/>
            </a:endParaRPr>
          </a:p>
          <a:p>
            <a:endParaRPr lang="ru-RU">
              <a:solidFill>
                <a:srgbClr val="0F2C68"/>
              </a:solidFill>
              <a:latin typeface="Segoe UI"/>
              <a:cs typeface="Segoe UI"/>
            </a:endParaRPr>
          </a:p>
          <a:p>
            <a:endParaRPr lang="ru-RU"/>
          </a:p>
        </p:txBody>
      </p:sp>
      <p:sp>
        <p:nvSpPr>
          <p:cNvPr id="7" name="Текст 6">
            <a:extLst>
              <a:ext uri="{FF2B5EF4-FFF2-40B4-BE49-F238E27FC236}">
                <a16:creationId xmlns:a16="http://schemas.microsoft.com/office/drawing/2014/main" id="{84DDF8E2-6EA3-2E35-313F-7A413E66C0DF}"/>
              </a:ext>
            </a:extLst>
          </p:cNvPr>
          <p:cNvSpPr>
            <a:spLocks noGrp="1"/>
          </p:cNvSpPr>
          <p:nvPr>
            <p:ph type="body" sz="quarter" idx="15"/>
          </p:nvPr>
        </p:nvSpPr>
        <p:spPr/>
        <p:txBody>
          <a:bodyPr lIns="0" tIns="0" rIns="0" bIns="0" anchor="t">
            <a:noAutofit/>
          </a:bodyPr>
          <a:lstStyle/>
          <a:p>
            <a:r>
              <a:rPr lang="ru-RU">
                <a:latin typeface="Segoe UI"/>
                <a:cs typeface="Segoe UI"/>
              </a:rPr>
              <a:t>Saint-</a:t>
            </a:r>
            <a:r>
              <a:rPr lang="ru-RU" err="1">
                <a:latin typeface="Segoe UI"/>
                <a:cs typeface="Segoe UI"/>
              </a:rPr>
              <a:t>Petersburg</a:t>
            </a:r>
            <a:r>
              <a:rPr lang="ru-RU">
                <a:latin typeface="Segoe UI"/>
                <a:cs typeface="Segoe UI"/>
              </a:rPr>
              <a:t> 2025</a:t>
            </a:r>
            <a:endParaRPr lang="ru-RU">
              <a:solidFill>
                <a:srgbClr val="0F2C68"/>
              </a:solidFill>
              <a:latin typeface="Segoe UI"/>
              <a:cs typeface="Segoe UI"/>
            </a:endParaRPr>
          </a:p>
          <a:p>
            <a:endParaRPr lang="ru-RU">
              <a:solidFill>
                <a:srgbClr val="0F2C68"/>
              </a:solidFill>
              <a:latin typeface="Segoe UI"/>
              <a:cs typeface="Segoe UI"/>
            </a:endParaRPr>
          </a:p>
          <a:p>
            <a:endParaRPr lang="ru-RU"/>
          </a:p>
        </p:txBody>
      </p:sp>
      <p:pic>
        <p:nvPicPr>
          <p:cNvPr id="9" name="Рисунок 8" descr="Изображение выглядит как текст, линия, диаграмма, Шрифт&#10;&#10;Содержимое, созданное ИИ, может быть неверным.">
            <a:extLst>
              <a:ext uri="{FF2B5EF4-FFF2-40B4-BE49-F238E27FC236}">
                <a16:creationId xmlns:a16="http://schemas.microsoft.com/office/drawing/2014/main" id="{9534E024-E520-1C8F-7DB0-F2B8EC0E6418}"/>
              </a:ext>
            </a:extLst>
          </p:cNvPr>
          <p:cNvPicPr>
            <a:picLocks noChangeAspect="1"/>
          </p:cNvPicPr>
          <p:nvPr/>
        </p:nvPicPr>
        <p:blipFill>
          <a:blip r:embed="rId2"/>
          <a:stretch>
            <a:fillRect/>
          </a:stretch>
        </p:blipFill>
        <p:spPr>
          <a:xfrm>
            <a:off x="6098470" y="1934307"/>
            <a:ext cx="5700289" cy="3487616"/>
          </a:xfrm>
          <a:prstGeom prst="rect">
            <a:avLst/>
          </a:prstGeom>
        </p:spPr>
      </p:pic>
    </p:spTree>
    <p:extLst>
      <p:ext uri="{BB962C8B-B14F-4D97-AF65-F5344CB8AC3E}">
        <p14:creationId xmlns:p14="http://schemas.microsoft.com/office/powerpoint/2010/main" val="1377013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975F3ED2-E3F5-EE31-560F-7D7CE82A6766}"/>
              </a:ext>
            </a:extLst>
          </p:cNvPr>
          <p:cNvSpPr>
            <a:spLocks noGrp="1"/>
          </p:cNvSpPr>
          <p:nvPr>
            <p:ph type="title"/>
          </p:nvPr>
        </p:nvSpPr>
        <p:spPr/>
        <p:txBody>
          <a:bodyPr/>
          <a:lstStyle/>
          <a:p>
            <a:r>
              <a:rPr lang="ru-RU"/>
              <a:t>EPS-DM </a:t>
            </a:r>
            <a:r>
              <a:rPr lang="ru-RU" err="1"/>
              <a:t>model</a:t>
            </a:r>
            <a:r>
              <a:rPr lang="ru-RU"/>
              <a:t> – </a:t>
            </a:r>
            <a:r>
              <a:rPr lang="ru-RU" sz="1600" err="1"/>
              <a:t>is</a:t>
            </a:r>
            <a:r>
              <a:rPr lang="ru-RU" sz="1600"/>
              <a:t> </a:t>
            </a:r>
            <a:r>
              <a:rPr lang="ru-RU" sz="1600" err="1"/>
              <a:t>used</a:t>
            </a:r>
            <a:r>
              <a:rPr lang="ru-RU" sz="1600"/>
              <a:t> </a:t>
            </a:r>
            <a:r>
              <a:rPr lang="ru-RU" sz="1600" err="1"/>
              <a:t>to</a:t>
            </a:r>
            <a:r>
              <a:rPr lang="ru-RU" sz="1600"/>
              <a:t> </a:t>
            </a:r>
            <a:r>
              <a:rPr lang="ru-RU" sz="1600" err="1"/>
              <a:t>value</a:t>
            </a:r>
            <a:r>
              <a:rPr lang="ru-RU" sz="1600"/>
              <a:t> </a:t>
            </a:r>
            <a:r>
              <a:rPr lang="ru-RU" sz="1600" err="1"/>
              <a:t>stocks</a:t>
            </a:r>
            <a:r>
              <a:rPr lang="ru-RU" sz="1600"/>
              <a:t> </a:t>
            </a:r>
            <a:r>
              <a:rPr lang="ru-RU" sz="1600" err="1"/>
              <a:t>by</a:t>
            </a:r>
            <a:r>
              <a:rPr lang="ru-RU" sz="1600"/>
              <a:t> </a:t>
            </a:r>
            <a:r>
              <a:rPr lang="ru-RU" sz="1600" err="1"/>
              <a:t>estimating</a:t>
            </a:r>
            <a:r>
              <a:rPr lang="ru-RU" sz="1600"/>
              <a:t> </a:t>
            </a:r>
            <a:r>
              <a:rPr lang="ru-RU" sz="1600" err="1"/>
              <a:t>projected</a:t>
            </a:r>
            <a:r>
              <a:rPr lang="ru-RU" sz="1600"/>
              <a:t> </a:t>
            </a:r>
            <a:r>
              <a:rPr lang="ru-RU" sz="1600" err="1"/>
              <a:t>earnings</a:t>
            </a:r>
            <a:r>
              <a:rPr lang="ru-RU" sz="1600"/>
              <a:t> </a:t>
            </a:r>
            <a:r>
              <a:rPr lang="ru-RU" sz="1600" err="1"/>
              <a:t>per</a:t>
            </a:r>
            <a:r>
              <a:rPr lang="ru-RU" sz="1600"/>
              <a:t> </a:t>
            </a:r>
            <a:r>
              <a:rPr lang="ru-RU" sz="1600" err="1"/>
              <a:t>share</a:t>
            </a:r>
            <a:endParaRPr lang="ru-RU" sz="1600"/>
          </a:p>
        </p:txBody>
      </p:sp>
      <p:sp>
        <p:nvSpPr>
          <p:cNvPr id="4" name="Текст 3">
            <a:extLst>
              <a:ext uri="{FF2B5EF4-FFF2-40B4-BE49-F238E27FC236}">
                <a16:creationId xmlns:a16="http://schemas.microsoft.com/office/drawing/2014/main" id="{3575F9B2-D9EF-A7B8-9CD4-9CD142DBA955}"/>
              </a:ext>
            </a:extLst>
          </p:cNvPr>
          <p:cNvSpPr>
            <a:spLocks noGrp="1"/>
          </p:cNvSpPr>
          <p:nvPr>
            <p:ph type="body" sz="quarter" idx="12"/>
          </p:nvPr>
        </p:nvSpPr>
        <p:spPr>
          <a:xfrm>
            <a:off x="585897" y="2233125"/>
            <a:ext cx="5245561" cy="3393234"/>
          </a:xfrm>
        </p:spPr>
        <p:txBody>
          <a:bodyPr lIns="0" tIns="0" rIns="0" bIns="45720" anchor="t">
            <a:noAutofit/>
          </a:bodyPr>
          <a:lstStyle/>
          <a:p>
            <a:r>
              <a:rPr lang="ru-RU" sz="1600"/>
              <a:t>The </a:t>
            </a:r>
            <a:r>
              <a:rPr lang="ru-RU" sz="1600" err="1"/>
              <a:t>calculations</a:t>
            </a:r>
            <a:r>
              <a:rPr lang="ru-RU" sz="1600"/>
              <a:t> </a:t>
            </a:r>
            <a:r>
              <a:rPr lang="ru-RU" sz="1600" err="1"/>
              <a:t>of</a:t>
            </a:r>
            <a:r>
              <a:rPr lang="ru-RU" sz="1600"/>
              <a:t> </a:t>
            </a:r>
            <a:r>
              <a:rPr lang="ru-RU" sz="1600" err="1"/>
              <a:t>the</a:t>
            </a:r>
            <a:r>
              <a:rPr lang="ru-RU" sz="1600"/>
              <a:t> </a:t>
            </a:r>
            <a:r>
              <a:rPr lang="ru-RU" sz="1600" err="1"/>
              <a:t>basic</a:t>
            </a:r>
            <a:r>
              <a:rPr lang="ru-RU" sz="1600"/>
              <a:t> </a:t>
            </a:r>
            <a:r>
              <a:rPr lang="ru-RU" sz="1600" err="1"/>
              <a:t>values</a:t>
            </a:r>
            <a:r>
              <a:rPr lang="ru-RU" sz="1600"/>
              <a:t> </a:t>
            </a:r>
            <a:r>
              <a:rPr lang="ru-RU" sz="1600" err="1"/>
              <a:t>are</a:t>
            </a:r>
            <a:r>
              <a:rPr lang="ru-RU" sz="1600"/>
              <a:t> </a:t>
            </a:r>
            <a:r>
              <a:rPr lang="ru-RU" sz="1600" err="1"/>
              <a:t>the</a:t>
            </a:r>
            <a:r>
              <a:rPr lang="ru-RU" sz="1600"/>
              <a:t> </a:t>
            </a:r>
            <a:r>
              <a:rPr lang="ru-RU" sz="1600" err="1"/>
              <a:t>same</a:t>
            </a:r>
            <a:r>
              <a:rPr lang="ru-RU" sz="1600"/>
              <a:t> </a:t>
            </a:r>
            <a:r>
              <a:rPr lang="ru-RU" sz="1600" err="1"/>
              <a:t>as</a:t>
            </a:r>
            <a:r>
              <a:rPr lang="ru-RU" sz="1600"/>
              <a:t> </a:t>
            </a:r>
            <a:r>
              <a:rPr lang="ru-RU" sz="1600" err="1"/>
              <a:t>in</a:t>
            </a:r>
            <a:r>
              <a:rPr lang="ru-RU" sz="1600"/>
              <a:t> </a:t>
            </a:r>
            <a:r>
              <a:rPr lang="ru-RU" sz="1600" err="1"/>
              <a:t>the</a:t>
            </a:r>
            <a:r>
              <a:rPr lang="ru-RU" sz="1600"/>
              <a:t> DDM-DM </a:t>
            </a:r>
            <a:r>
              <a:rPr lang="ru-RU" sz="1600" err="1"/>
              <a:t>model</a:t>
            </a:r>
            <a:r>
              <a:rPr lang="ru-RU" sz="1600"/>
              <a:t>, </a:t>
            </a:r>
            <a:r>
              <a:rPr lang="ru-RU" sz="1600" err="1"/>
              <a:t>the</a:t>
            </a:r>
            <a:r>
              <a:rPr lang="ru-RU" sz="1600"/>
              <a:t> </a:t>
            </a:r>
            <a:r>
              <a:rPr lang="ru-RU" sz="1600" err="1"/>
              <a:t>only</a:t>
            </a:r>
            <a:r>
              <a:rPr lang="ru-RU" sz="1600"/>
              <a:t> </a:t>
            </a:r>
            <a:r>
              <a:rPr lang="ru-RU" sz="1600" err="1"/>
              <a:t>difference</a:t>
            </a:r>
            <a:r>
              <a:rPr lang="ru-RU" sz="1600"/>
              <a:t> </a:t>
            </a:r>
            <a:r>
              <a:rPr lang="ru-RU" sz="1600" err="1"/>
              <a:t>is</a:t>
            </a:r>
            <a:r>
              <a:rPr lang="ru-RU" sz="1600"/>
              <a:t> </a:t>
            </a:r>
            <a:r>
              <a:rPr lang="ru-RU" sz="1600" err="1"/>
              <a:t>the</a:t>
            </a:r>
            <a:r>
              <a:rPr lang="ru-RU" sz="1600"/>
              <a:t> </a:t>
            </a:r>
            <a:r>
              <a:rPr lang="ru-RU" sz="1600" err="1"/>
              <a:t>change</a:t>
            </a:r>
            <a:r>
              <a:rPr lang="ru-RU" sz="1600"/>
              <a:t> </a:t>
            </a:r>
            <a:r>
              <a:rPr lang="ru-RU" sz="1600" err="1"/>
              <a:t>in</a:t>
            </a:r>
            <a:r>
              <a:rPr lang="ru-RU" sz="1600"/>
              <a:t> </a:t>
            </a:r>
            <a:r>
              <a:rPr lang="ru-RU" sz="1600" err="1"/>
              <a:t>the</a:t>
            </a:r>
            <a:r>
              <a:rPr lang="ru-RU" sz="1600"/>
              <a:t> </a:t>
            </a:r>
            <a:r>
              <a:rPr lang="ru-RU" sz="1600" err="1"/>
              <a:t>value</a:t>
            </a:r>
            <a:r>
              <a:rPr lang="ru-RU" sz="1600"/>
              <a:t> </a:t>
            </a:r>
            <a:r>
              <a:rPr lang="ru-RU" sz="1600" err="1"/>
              <a:t>of</a:t>
            </a:r>
            <a:r>
              <a:rPr lang="ru-RU" sz="1600"/>
              <a:t> </a:t>
            </a:r>
            <a:r>
              <a:rPr lang="ru-RU" sz="1600" err="1"/>
              <a:t>the</a:t>
            </a:r>
            <a:r>
              <a:rPr lang="ru-RU" sz="1600"/>
              <a:t> </a:t>
            </a:r>
            <a:r>
              <a:rPr lang="ru-RU" sz="1600" err="1"/>
              <a:t>payout</a:t>
            </a:r>
            <a:r>
              <a:rPr lang="ru-RU" sz="1600"/>
              <a:t> </a:t>
            </a:r>
            <a:r>
              <a:rPr lang="ru-RU" sz="1600" err="1"/>
              <a:t>ratio</a:t>
            </a:r>
            <a:r>
              <a:rPr lang="ru-RU" sz="1600"/>
              <a:t> (</a:t>
            </a:r>
            <a:r>
              <a:rPr lang="ru-RU" sz="1600" err="1"/>
              <a:t>Kd</a:t>
            </a:r>
            <a:r>
              <a:rPr lang="ru-RU" sz="1600"/>
              <a:t> = 1).</a:t>
            </a:r>
          </a:p>
          <a:p>
            <a:r>
              <a:rPr lang="ru-RU" sz="2000" b="1"/>
              <a:t>Key </a:t>
            </a:r>
            <a:r>
              <a:rPr lang="ru-RU" sz="2000" b="1" err="1"/>
              <a:t>findings</a:t>
            </a:r>
            <a:r>
              <a:rPr lang="ru-RU" sz="2000" b="1"/>
              <a:t> </a:t>
            </a:r>
            <a:r>
              <a:rPr lang="ru-RU" sz="2000" b="1" err="1"/>
              <a:t>of</a:t>
            </a:r>
            <a:r>
              <a:rPr lang="ru-RU" sz="2000" b="1"/>
              <a:t> </a:t>
            </a:r>
            <a:r>
              <a:rPr lang="ru-RU" sz="2000" b="1" err="1"/>
              <a:t>the</a:t>
            </a:r>
            <a:r>
              <a:rPr lang="ru-RU" sz="2000" b="1"/>
              <a:t> </a:t>
            </a:r>
            <a:r>
              <a:rPr lang="ru-RU" sz="2000" b="1" err="1"/>
              <a:t>model</a:t>
            </a:r>
            <a:r>
              <a:rPr lang="ru-RU" sz="2000" b="1"/>
              <a:t>:</a:t>
            </a:r>
          </a:p>
          <a:p>
            <a:pPr marL="285750" indent="-285750">
              <a:buChar char="•"/>
            </a:pPr>
            <a:r>
              <a:rPr lang="ru-RU" sz="1600" err="1"/>
              <a:t>If</a:t>
            </a:r>
            <a:r>
              <a:rPr lang="ru-RU" sz="1600"/>
              <a:t> Apple </a:t>
            </a:r>
            <a:r>
              <a:rPr lang="ru-RU" sz="1600" err="1"/>
              <a:t>now</a:t>
            </a:r>
            <a:r>
              <a:rPr lang="ru-RU" sz="1600"/>
              <a:t> </a:t>
            </a:r>
            <a:r>
              <a:rPr lang="ru-RU" sz="1600" err="1"/>
              <a:t>reinvests</a:t>
            </a:r>
            <a:r>
              <a:rPr lang="ru-RU" sz="1600"/>
              <a:t> </a:t>
            </a:r>
            <a:r>
              <a:rPr lang="ru-RU" sz="1600" err="1"/>
              <a:t>part</a:t>
            </a:r>
            <a:r>
              <a:rPr lang="ru-RU" sz="1600"/>
              <a:t> </a:t>
            </a:r>
            <a:r>
              <a:rPr lang="ru-RU" sz="1600" err="1"/>
              <a:t>of</a:t>
            </a:r>
            <a:r>
              <a:rPr lang="ru-RU" sz="1600"/>
              <a:t> </a:t>
            </a:r>
            <a:r>
              <a:rPr lang="ru-RU" sz="1600" err="1"/>
              <a:t>its</a:t>
            </a:r>
            <a:r>
              <a:rPr lang="ru-RU" sz="1600"/>
              <a:t> </a:t>
            </a:r>
            <a:r>
              <a:rPr lang="ru-RU" sz="1600" err="1"/>
              <a:t>profits</a:t>
            </a:r>
            <a:r>
              <a:rPr lang="ru-RU" sz="1600"/>
              <a:t> </a:t>
            </a:r>
            <a:r>
              <a:rPr lang="ru-RU" sz="1600" err="1"/>
              <a:t>in</a:t>
            </a:r>
            <a:r>
              <a:rPr lang="ru-RU" sz="1600"/>
              <a:t> AI </a:t>
            </a:r>
            <a:r>
              <a:rPr lang="ru-RU" sz="1600" err="1"/>
              <a:t>development</a:t>
            </a:r>
            <a:r>
              <a:rPr lang="ru-RU" sz="1600"/>
              <a:t>, </a:t>
            </a:r>
            <a:r>
              <a:rPr lang="ru-RU" sz="1600" err="1"/>
              <a:t>then</a:t>
            </a:r>
            <a:r>
              <a:rPr lang="ru-RU" sz="1600"/>
              <a:t> </a:t>
            </a:r>
            <a:r>
              <a:rPr lang="ru-RU" sz="1600" err="1"/>
              <a:t>in</a:t>
            </a:r>
            <a:r>
              <a:rPr lang="ru-RU" sz="1600"/>
              <a:t> 2054+, </a:t>
            </a:r>
            <a:r>
              <a:rPr lang="ru-RU" sz="1600" err="1"/>
              <a:t>when</a:t>
            </a:r>
            <a:r>
              <a:rPr lang="ru-RU" sz="1600"/>
              <a:t> </a:t>
            </a:r>
            <a:r>
              <a:rPr lang="ru-RU" sz="1600" err="1"/>
              <a:t>growth</a:t>
            </a:r>
            <a:r>
              <a:rPr lang="ru-RU" sz="1600"/>
              <a:t> </a:t>
            </a:r>
            <a:r>
              <a:rPr lang="ru-RU" sz="1600" err="1"/>
              <a:t>stabilizes</a:t>
            </a:r>
            <a:r>
              <a:rPr lang="ru-RU" sz="1600"/>
              <a:t>, </a:t>
            </a:r>
            <a:r>
              <a:rPr lang="ru-RU" sz="1600" err="1"/>
              <a:t>the</a:t>
            </a:r>
            <a:r>
              <a:rPr lang="ru-RU" sz="1600"/>
              <a:t> </a:t>
            </a:r>
            <a:r>
              <a:rPr lang="ru-RU" sz="1600" err="1"/>
              <a:t>company</a:t>
            </a:r>
            <a:r>
              <a:rPr lang="ru-RU" sz="1600"/>
              <a:t> </a:t>
            </a:r>
            <a:r>
              <a:rPr lang="ru-RU" sz="1600" err="1"/>
              <a:t>will</a:t>
            </a:r>
            <a:r>
              <a:rPr lang="ru-RU" sz="1600"/>
              <a:t> </a:t>
            </a:r>
            <a:r>
              <a:rPr lang="ru-RU" sz="1600" err="1"/>
              <a:t>pay</a:t>
            </a:r>
            <a:r>
              <a:rPr lang="ru-RU" sz="1600"/>
              <a:t> </a:t>
            </a:r>
            <a:r>
              <a:rPr lang="ru-RU" sz="1600" err="1"/>
              <a:t>out</a:t>
            </a:r>
            <a:r>
              <a:rPr lang="ru-RU" sz="1600"/>
              <a:t> </a:t>
            </a:r>
            <a:r>
              <a:rPr lang="ru-RU" sz="1600" err="1"/>
              <a:t>all</a:t>
            </a:r>
            <a:r>
              <a:rPr lang="ru-RU" sz="1600"/>
              <a:t> </a:t>
            </a:r>
            <a:r>
              <a:rPr lang="ru-RU" sz="1600" err="1"/>
              <a:t>profits</a:t>
            </a:r>
            <a:r>
              <a:rPr lang="ru-RU" sz="1600"/>
              <a:t> </a:t>
            </a:r>
            <a:r>
              <a:rPr lang="ru-RU" sz="1600" err="1"/>
              <a:t>to</a:t>
            </a:r>
            <a:r>
              <a:rPr lang="ru-RU" sz="1600"/>
              <a:t> </a:t>
            </a:r>
            <a:r>
              <a:rPr lang="ru-RU" sz="1600" err="1"/>
              <a:t>shareholders</a:t>
            </a:r>
            <a:r>
              <a:rPr lang="ru-RU" sz="1600"/>
              <a:t>, </a:t>
            </a:r>
            <a:r>
              <a:rPr lang="ru-RU" sz="1600" err="1"/>
              <a:t>so</a:t>
            </a:r>
            <a:r>
              <a:rPr lang="ru-RU" sz="1600"/>
              <a:t> </a:t>
            </a:r>
            <a:r>
              <a:rPr lang="ru-RU" sz="1600" err="1"/>
              <a:t>payout</a:t>
            </a:r>
            <a:r>
              <a:rPr lang="ru-RU" sz="1600"/>
              <a:t> </a:t>
            </a:r>
            <a:r>
              <a:rPr lang="ru-RU" sz="1600" err="1"/>
              <a:t>ratio</a:t>
            </a:r>
            <a:r>
              <a:rPr lang="ru-RU" sz="1600"/>
              <a:t> = 1.</a:t>
            </a:r>
          </a:p>
          <a:p>
            <a:pPr marL="285750" indent="-285750">
              <a:buChar char="•"/>
            </a:pPr>
            <a:r>
              <a:rPr lang="ru-RU" sz="1600"/>
              <a:t>The </a:t>
            </a:r>
            <a:r>
              <a:rPr lang="ru-RU" sz="1600" err="1"/>
              <a:t>fair</a:t>
            </a:r>
            <a:r>
              <a:rPr lang="ru-RU" sz="1600"/>
              <a:t> </a:t>
            </a:r>
            <a:r>
              <a:rPr lang="ru-RU" sz="1600" err="1"/>
              <a:t>value</a:t>
            </a:r>
            <a:r>
              <a:rPr lang="ru-RU" sz="1600"/>
              <a:t> </a:t>
            </a:r>
            <a:r>
              <a:rPr lang="ru-RU" sz="1600" err="1"/>
              <a:t>according</a:t>
            </a:r>
            <a:r>
              <a:rPr lang="ru-RU" sz="1600"/>
              <a:t> </a:t>
            </a:r>
            <a:r>
              <a:rPr lang="ru-RU" sz="1600" err="1"/>
              <a:t>to</a:t>
            </a:r>
            <a:r>
              <a:rPr lang="ru-RU" sz="1600"/>
              <a:t> </a:t>
            </a:r>
            <a:r>
              <a:rPr lang="ru-RU" sz="1600" err="1"/>
              <a:t>the</a:t>
            </a:r>
            <a:r>
              <a:rPr lang="ru-RU" sz="1600"/>
              <a:t> EPS-DM </a:t>
            </a:r>
            <a:r>
              <a:rPr lang="ru-RU" sz="1600" err="1"/>
              <a:t>model</a:t>
            </a:r>
            <a:r>
              <a:rPr lang="ru-RU" sz="1600"/>
              <a:t> (325,57) </a:t>
            </a:r>
            <a:r>
              <a:rPr lang="ru-RU" sz="1600" err="1"/>
              <a:t>is</a:t>
            </a:r>
            <a:r>
              <a:rPr lang="ru-RU" sz="1600"/>
              <a:t> </a:t>
            </a:r>
            <a:r>
              <a:rPr lang="ru-RU" sz="1600" err="1"/>
              <a:t>significantly</a:t>
            </a:r>
            <a:r>
              <a:rPr lang="ru-RU" sz="1600"/>
              <a:t> </a:t>
            </a:r>
            <a:r>
              <a:rPr lang="ru-RU" sz="1600" err="1"/>
              <a:t>higher</a:t>
            </a:r>
            <a:r>
              <a:rPr lang="ru-RU" sz="1600"/>
              <a:t> </a:t>
            </a:r>
            <a:r>
              <a:rPr lang="ru-RU" sz="1600" err="1"/>
              <a:t>than</a:t>
            </a:r>
            <a:r>
              <a:rPr lang="ru-RU" sz="1600"/>
              <a:t> </a:t>
            </a:r>
            <a:r>
              <a:rPr lang="ru-RU" sz="1600" err="1"/>
              <a:t>the</a:t>
            </a:r>
            <a:r>
              <a:rPr lang="ru-RU" sz="1600"/>
              <a:t> </a:t>
            </a:r>
            <a:r>
              <a:rPr lang="ru-RU" sz="1600" err="1"/>
              <a:t>market</a:t>
            </a:r>
            <a:r>
              <a:rPr lang="ru-RU" sz="1600"/>
              <a:t> </a:t>
            </a:r>
            <a:r>
              <a:rPr lang="ru-RU" sz="1600" err="1"/>
              <a:t>price</a:t>
            </a:r>
            <a:r>
              <a:rPr lang="ru-RU" sz="1600"/>
              <a:t>, </a:t>
            </a:r>
            <a:r>
              <a:rPr lang="ru-RU" sz="1600" err="1"/>
              <a:t>so</a:t>
            </a:r>
            <a:r>
              <a:rPr lang="ru-RU" sz="1600"/>
              <a:t> </a:t>
            </a:r>
            <a:r>
              <a:rPr lang="ru-RU" sz="1600" err="1"/>
              <a:t>it</a:t>
            </a:r>
            <a:r>
              <a:rPr lang="ru-RU" sz="1600"/>
              <a:t> </a:t>
            </a:r>
            <a:r>
              <a:rPr lang="ru-RU" sz="1600" err="1"/>
              <a:t>is</a:t>
            </a:r>
            <a:r>
              <a:rPr lang="ru-RU" sz="1600"/>
              <a:t> </a:t>
            </a:r>
            <a:r>
              <a:rPr lang="ru-RU" sz="1600" err="1"/>
              <a:t>assumed</a:t>
            </a:r>
            <a:r>
              <a:rPr lang="ru-RU" sz="1600"/>
              <a:t> </a:t>
            </a:r>
            <a:r>
              <a:rPr lang="ru-RU" sz="1600" err="1"/>
              <a:t>that</a:t>
            </a:r>
            <a:r>
              <a:rPr lang="ru-RU" sz="1600"/>
              <a:t> </a:t>
            </a:r>
            <a:r>
              <a:rPr lang="ru-RU" sz="1600" err="1"/>
              <a:t>the</a:t>
            </a:r>
            <a:r>
              <a:rPr lang="ru-RU" sz="1600"/>
              <a:t> </a:t>
            </a:r>
            <a:r>
              <a:rPr lang="ru-RU" sz="1600" err="1"/>
              <a:t>company</a:t>
            </a:r>
            <a:r>
              <a:rPr lang="ru-RU" sz="1600"/>
              <a:t> </a:t>
            </a:r>
            <a:r>
              <a:rPr lang="ru-RU" sz="1600" err="1"/>
              <a:t>will</a:t>
            </a:r>
            <a:r>
              <a:rPr lang="ru-RU" sz="1600"/>
              <a:t> </a:t>
            </a:r>
            <a:r>
              <a:rPr lang="ru-RU" sz="1600" b="1" err="1"/>
              <a:t>effectively</a:t>
            </a:r>
            <a:r>
              <a:rPr lang="ru-RU" sz="1600" b="1"/>
              <a:t> </a:t>
            </a:r>
            <a:r>
              <a:rPr lang="ru-RU" sz="1600" b="1" err="1"/>
              <a:t>use</a:t>
            </a:r>
            <a:r>
              <a:rPr lang="ru-RU" sz="1600" b="1"/>
              <a:t> </a:t>
            </a:r>
            <a:r>
              <a:rPr lang="ru-RU" sz="1600" b="1" err="1"/>
              <a:t>profits</a:t>
            </a:r>
            <a:r>
              <a:rPr lang="ru-RU" sz="1600" b="1"/>
              <a:t> </a:t>
            </a:r>
            <a:r>
              <a:rPr lang="ru-RU" sz="1600" b="1" err="1"/>
              <a:t>to</a:t>
            </a:r>
            <a:r>
              <a:rPr lang="ru-RU" sz="1600" b="1"/>
              <a:t> </a:t>
            </a:r>
            <a:r>
              <a:rPr lang="ru-RU" sz="1600" b="1" err="1"/>
              <a:t>grow</a:t>
            </a:r>
            <a:r>
              <a:rPr lang="ru-RU" sz="1600" b="1"/>
              <a:t> </a:t>
            </a:r>
            <a:r>
              <a:rPr lang="ru-RU" sz="1600" b="1" err="1"/>
              <a:t>and</a:t>
            </a:r>
            <a:r>
              <a:rPr lang="ru-RU" sz="1600" b="1"/>
              <a:t> </a:t>
            </a:r>
            <a:r>
              <a:rPr lang="ru-RU" sz="1600" b="1" err="1"/>
              <a:t>increase</a:t>
            </a:r>
            <a:r>
              <a:rPr lang="ru-RU" sz="1600" b="1"/>
              <a:t> </a:t>
            </a:r>
            <a:r>
              <a:rPr lang="ru-RU" sz="1600" b="1" err="1"/>
              <a:t>the</a:t>
            </a:r>
            <a:r>
              <a:rPr lang="ru-RU" sz="1600" b="1"/>
              <a:t> </a:t>
            </a:r>
            <a:r>
              <a:rPr lang="ru-RU" sz="1600" b="1" err="1"/>
              <a:t>value</a:t>
            </a:r>
            <a:r>
              <a:rPr lang="ru-RU" sz="1600" b="1"/>
              <a:t> </a:t>
            </a:r>
            <a:r>
              <a:rPr lang="ru-RU" sz="1600" b="1" err="1"/>
              <a:t>of</a:t>
            </a:r>
            <a:r>
              <a:rPr lang="ru-RU" sz="1600" b="1"/>
              <a:t> </a:t>
            </a:r>
            <a:r>
              <a:rPr lang="ru-RU" sz="1600" b="1" err="1"/>
              <a:t>shares</a:t>
            </a:r>
            <a:r>
              <a:rPr lang="ru-RU" sz="1600"/>
              <a:t>. It </a:t>
            </a:r>
            <a:r>
              <a:rPr lang="ru-RU" sz="1600" err="1"/>
              <a:t>may</a:t>
            </a:r>
            <a:r>
              <a:rPr lang="ru-RU" sz="1600"/>
              <a:t> </a:t>
            </a:r>
            <a:r>
              <a:rPr lang="ru-RU" sz="1600" err="1"/>
              <a:t>also</a:t>
            </a:r>
            <a:r>
              <a:rPr lang="ru-RU" sz="1600"/>
              <a:t> </a:t>
            </a:r>
            <a:r>
              <a:rPr lang="ru-RU" sz="1600" err="1"/>
              <a:t>mean</a:t>
            </a:r>
            <a:r>
              <a:rPr lang="ru-RU" sz="1600"/>
              <a:t> </a:t>
            </a:r>
            <a:r>
              <a:rPr lang="ru-RU" sz="1600" err="1"/>
              <a:t>that</a:t>
            </a:r>
            <a:r>
              <a:rPr lang="ru-RU" sz="1600"/>
              <a:t> </a:t>
            </a:r>
            <a:r>
              <a:rPr lang="ru-RU" sz="1600" err="1"/>
              <a:t>the</a:t>
            </a:r>
            <a:r>
              <a:rPr lang="ru-RU" sz="1600"/>
              <a:t> </a:t>
            </a:r>
            <a:r>
              <a:rPr lang="ru-RU" sz="1600" err="1"/>
              <a:t>stock</a:t>
            </a:r>
            <a:r>
              <a:rPr lang="ru-RU" sz="1600"/>
              <a:t> </a:t>
            </a:r>
            <a:r>
              <a:rPr lang="ru-RU" sz="1600" err="1"/>
              <a:t>is</a:t>
            </a:r>
            <a:r>
              <a:rPr lang="ru-RU" sz="1600"/>
              <a:t> </a:t>
            </a:r>
            <a:r>
              <a:rPr lang="ru-RU" sz="1600" err="1"/>
              <a:t>potentially</a:t>
            </a:r>
            <a:r>
              <a:rPr lang="ru-RU" sz="1600"/>
              <a:t> </a:t>
            </a:r>
            <a:r>
              <a:rPr lang="ru-RU" sz="1600" err="1"/>
              <a:t>undervalued</a:t>
            </a:r>
            <a:r>
              <a:rPr lang="ru-RU" sz="1600"/>
              <a:t> </a:t>
            </a:r>
            <a:r>
              <a:rPr lang="ru-RU" sz="1600" err="1"/>
              <a:t>by</a:t>
            </a:r>
            <a:r>
              <a:rPr lang="ru-RU" sz="1600"/>
              <a:t> </a:t>
            </a:r>
            <a:r>
              <a:rPr lang="ru-RU" sz="1600" err="1"/>
              <a:t>the</a:t>
            </a:r>
            <a:r>
              <a:rPr lang="ru-RU" sz="1600"/>
              <a:t> </a:t>
            </a:r>
            <a:r>
              <a:rPr lang="ru-RU" sz="1600" err="1"/>
              <a:t>market</a:t>
            </a:r>
            <a:r>
              <a:rPr lang="ru-RU" sz="1600"/>
              <a:t> </a:t>
            </a:r>
            <a:r>
              <a:rPr lang="ru-RU" sz="1600" err="1"/>
              <a:t>if</a:t>
            </a:r>
            <a:r>
              <a:rPr lang="ru-RU" sz="1600"/>
              <a:t> </a:t>
            </a:r>
            <a:r>
              <a:rPr lang="ru-RU" sz="1600" err="1"/>
              <a:t>the</a:t>
            </a:r>
            <a:r>
              <a:rPr lang="ru-RU" sz="1600"/>
              <a:t> </a:t>
            </a:r>
            <a:r>
              <a:rPr lang="ru-RU" sz="1600" err="1"/>
              <a:t>forecast</a:t>
            </a:r>
            <a:r>
              <a:rPr lang="ru-RU" sz="1600"/>
              <a:t> </a:t>
            </a:r>
            <a:r>
              <a:rPr lang="ru-RU" sz="1600" err="1"/>
              <a:t>for</a:t>
            </a:r>
            <a:r>
              <a:rPr lang="ru-RU" sz="1600"/>
              <a:t> </a:t>
            </a:r>
            <a:r>
              <a:rPr lang="ru-RU" sz="1600" err="1"/>
              <a:t>profit</a:t>
            </a:r>
            <a:r>
              <a:rPr lang="ru-RU" sz="1600"/>
              <a:t> </a:t>
            </a:r>
            <a:r>
              <a:rPr lang="ru-RU" sz="1600" err="1"/>
              <a:t>growth</a:t>
            </a:r>
            <a:r>
              <a:rPr lang="ru-RU" sz="1600"/>
              <a:t> </a:t>
            </a:r>
            <a:r>
              <a:rPr lang="ru-RU" sz="1600" err="1"/>
              <a:t>is</a:t>
            </a:r>
            <a:r>
              <a:rPr lang="ru-RU" sz="1600"/>
              <a:t> </a:t>
            </a:r>
            <a:r>
              <a:rPr lang="ru-RU" sz="1600" err="1"/>
              <a:t>justified</a:t>
            </a:r>
            <a:r>
              <a:rPr lang="ru-RU" sz="1600"/>
              <a:t>.</a:t>
            </a:r>
          </a:p>
        </p:txBody>
      </p:sp>
      <p:sp>
        <p:nvSpPr>
          <p:cNvPr id="5" name="Текст 4">
            <a:extLst>
              <a:ext uri="{FF2B5EF4-FFF2-40B4-BE49-F238E27FC236}">
                <a16:creationId xmlns:a16="http://schemas.microsoft.com/office/drawing/2014/main" id="{9A4D4E91-F8E2-01E7-7B0C-C260E3E0950E}"/>
              </a:ext>
            </a:extLst>
          </p:cNvPr>
          <p:cNvSpPr>
            <a:spLocks noGrp="1"/>
          </p:cNvSpPr>
          <p:nvPr>
            <p:ph type="body" sz="quarter" idx="13"/>
          </p:nvPr>
        </p:nvSpPr>
        <p:spPr/>
        <p:txBody>
          <a:bodyPr lIns="0" tIns="0" rIns="0" bIns="0" anchor="t">
            <a:noAutofit/>
          </a:bodyPr>
          <a:lstStyle/>
          <a:p>
            <a:r>
              <a:rPr lang="ru-RU">
                <a:latin typeface="Segoe UI"/>
                <a:cs typeface="Segoe UI"/>
              </a:rPr>
              <a:t>School </a:t>
            </a:r>
            <a:r>
              <a:rPr lang="ru-RU" err="1">
                <a:latin typeface="Segoe UI"/>
                <a:cs typeface="Segoe UI"/>
              </a:rPr>
              <a:t>of</a:t>
            </a:r>
            <a:r>
              <a:rPr lang="ru-RU">
                <a:latin typeface="Segoe UI"/>
                <a:cs typeface="Segoe UI"/>
              </a:rPr>
              <a:t> Economics </a:t>
            </a:r>
            <a:r>
              <a:rPr lang="ru-RU" err="1">
                <a:latin typeface="Segoe UI"/>
                <a:cs typeface="Segoe UI"/>
              </a:rPr>
              <a:t>and</a:t>
            </a:r>
            <a:r>
              <a:rPr lang="ru-RU">
                <a:latin typeface="Segoe UI"/>
                <a:cs typeface="Segoe UI"/>
              </a:rPr>
              <a:t> Management</a:t>
            </a:r>
          </a:p>
          <a:p>
            <a:endParaRPr lang="ru-RU">
              <a:latin typeface="Segoe UI"/>
              <a:cs typeface="Segoe UI"/>
            </a:endParaRPr>
          </a:p>
          <a:p>
            <a:endParaRPr lang="ru-RU"/>
          </a:p>
        </p:txBody>
      </p:sp>
      <p:sp>
        <p:nvSpPr>
          <p:cNvPr id="6" name="Текст 5">
            <a:extLst>
              <a:ext uri="{FF2B5EF4-FFF2-40B4-BE49-F238E27FC236}">
                <a16:creationId xmlns:a16="http://schemas.microsoft.com/office/drawing/2014/main" id="{08CB1403-5FC3-F3A4-B69D-B3517C21268C}"/>
              </a:ext>
            </a:extLst>
          </p:cNvPr>
          <p:cNvSpPr>
            <a:spLocks noGrp="1"/>
          </p:cNvSpPr>
          <p:nvPr>
            <p:ph type="body" sz="quarter" idx="14"/>
          </p:nvPr>
        </p:nvSpPr>
        <p:spPr/>
        <p:txBody>
          <a:bodyPr lIns="0" tIns="0" rIns="0" bIns="0" anchor="t">
            <a:noAutofit/>
          </a:bodyPr>
          <a:lstStyle/>
          <a:p>
            <a:r>
              <a:rPr lang="ru-RU">
                <a:latin typeface="Segoe UI"/>
                <a:cs typeface="Segoe UI"/>
              </a:rPr>
              <a:t>International </a:t>
            </a:r>
            <a:r>
              <a:rPr lang="ru-RU" err="1">
                <a:latin typeface="Segoe UI"/>
                <a:cs typeface="Segoe UI"/>
              </a:rPr>
              <a:t>Bachelor</a:t>
            </a:r>
            <a:r>
              <a:rPr lang="ru-RU">
                <a:latin typeface="Segoe UI"/>
                <a:cs typeface="Segoe UI"/>
              </a:rPr>
              <a:t> </a:t>
            </a:r>
            <a:r>
              <a:rPr lang="ru-RU" err="1">
                <a:latin typeface="Segoe UI"/>
                <a:cs typeface="Segoe UI"/>
              </a:rPr>
              <a:t>in</a:t>
            </a:r>
            <a:r>
              <a:rPr lang="ru-RU">
                <a:latin typeface="Segoe UI"/>
                <a:cs typeface="Segoe UI"/>
              </a:rPr>
              <a:t> Business </a:t>
            </a:r>
            <a:r>
              <a:rPr lang="ru-RU" err="1">
                <a:latin typeface="Segoe UI"/>
                <a:cs typeface="Segoe UI"/>
              </a:rPr>
              <a:t>and</a:t>
            </a:r>
            <a:r>
              <a:rPr lang="ru-RU">
                <a:latin typeface="Segoe UI"/>
                <a:cs typeface="Segoe UI"/>
              </a:rPr>
              <a:t> Economics</a:t>
            </a:r>
            <a:endParaRPr lang="ru-RU">
              <a:solidFill>
                <a:srgbClr val="0F2C68"/>
              </a:solidFill>
              <a:latin typeface="Segoe UI"/>
              <a:cs typeface="Segoe UI"/>
            </a:endParaRPr>
          </a:p>
          <a:p>
            <a:endParaRPr lang="ru-RU">
              <a:solidFill>
                <a:srgbClr val="0F2C68"/>
              </a:solidFill>
              <a:latin typeface="Segoe UI"/>
              <a:cs typeface="Segoe UI"/>
            </a:endParaRPr>
          </a:p>
          <a:p>
            <a:endParaRPr lang="ru-RU"/>
          </a:p>
        </p:txBody>
      </p:sp>
      <p:sp>
        <p:nvSpPr>
          <p:cNvPr id="7" name="Текст 6">
            <a:extLst>
              <a:ext uri="{FF2B5EF4-FFF2-40B4-BE49-F238E27FC236}">
                <a16:creationId xmlns:a16="http://schemas.microsoft.com/office/drawing/2014/main" id="{987D6291-C774-7EC5-6916-76C5DDE85972}"/>
              </a:ext>
            </a:extLst>
          </p:cNvPr>
          <p:cNvSpPr>
            <a:spLocks noGrp="1"/>
          </p:cNvSpPr>
          <p:nvPr>
            <p:ph type="body" sz="quarter" idx="15"/>
          </p:nvPr>
        </p:nvSpPr>
        <p:spPr/>
        <p:txBody>
          <a:bodyPr lIns="0" tIns="0" rIns="0" bIns="0" anchor="t">
            <a:noAutofit/>
          </a:bodyPr>
          <a:lstStyle/>
          <a:p>
            <a:r>
              <a:rPr lang="ru-RU">
                <a:latin typeface="Segoe UI"/>
                <a:cs typeface="Segoe UI"/>
              </a:rPr>
              <a:t>Saint-</a:t>
            </a:r>
            <a:r>
              <a:rPr lang="ru-RU" err="1">
                <a:latin typeface="Segoe UI"/>
                <a:cs typeface="Segoe UI"/>
              </a:rPr>
              <a:t>Petersburg</a:t>
            </a:r>
            <a:r>
              <a:rPr lang="ru-RU">
                <a:latin typeface="Segoe UI"/>
                <a:cs typeface="Segoe UI"/>
              </a:rPr>
              <a:t> 2025</a:t>
            </a:r>
            <a:endParaRPr lang="ru-RU">
              <a:solidFill>
                <a:srgbClr val="0F2C68"/>
              </a:solidFill>
              <a:latin typeface="Segoe UI"/>
              <a:cs typeface="Segoe UI"/>
            </a:endParaRPr>
          </a:p>
          <a:p>
            <a:endParaRPr lang="ru-RU">
              <a:solidFill>
                <a:srgbClr val="0F2C68"/>
              </a:solidFill>
              <a:latin typeface="Segoe UI"/>
              <a:cs typeface="Segoe UI"/>
            </a:endParaRPr>
          </a:p>
          <a:p>
            <a:endParaRPr lang="ru-RU"/>
          </a:p>
        </p:txBody>
      </p:sp>
      <p:pic>
        <p:nvPicPr>
          <p:cNvPr id="8" name="Рисунок 7" descr="Изображение выглядит как текст, линия, диаграмма, График&#10;&#10;Содержимое, созданное ИИ, может быть неверным.">
            <a:extLst>
              <a:ext uri="{FF2B5EF4-FFF2-40B4-BE49-F238E27FC236}">
                <a16:creationId xmlns:a16="http://schemas.microsoft.com/office/drawing/2014/main" id="{DE58D16E-ED94-EF8C-CCD3-BDF22C3F3AE2}"/>
              </a:ext>
            </a:extLst>
          </p:cNvPr>
          <p:cNvPicPr>
            <a:picLocks noChangeAspect="1"/>
          </p:cNvPicPr>
          <p:nvPr/>
        </p:nvPicPr>
        <p:blipFill>
          <a:blip r:embed="rId2"/>
          <a:stretch>
            <a:fillRect/>
          </a:stretch>
        </p:blipFill>
        <p:spPr>
          <a:xfrm>
            <a:off x="6111466" y="1963615"/>
            <a:ext cx="5557069" cy="3380154"/>
          </a:xfrm>
          <a:prstGeom prst="rect">
            <a:avLst/>
          </a:prstGeom>
        </p:spPr>
      </p:pic>
    </p:spTree>
    <p:extLst>
      <p:ext uri="{BB962C8B-B14F-4D97-AF65-F5344CB8AC3E}">
        <p14:creationId xmlns:p14="http://schemas.microsoft.com/office/powerpoint/2010/main" val="178767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14808-B15D-6C7B-EA8F-473E96D768F0}"/>
            </a:ext>
          </a:extLst>
        </p:cNvPr>
        <p:cNvGrpSpPr/>
        <p:nvPr/>
      </p:nvGrpSpPr>
      <p:grpSpPr>
        <a:xfrm>
          <a:off x="0" y="0"/>
          <a:ext cx="0" cy="0"/>
          <a:chOff x="0" y="0"/>
          <a:chExt cx="0" cy="0"/>
        </a:xfrm>
      </p:grpSpPr>
      <p:sp>
        <p:nvSpPr>
          <p:cNvPr id="3" name="Заголовок 2">
            <a:extLst>
              <a:ext uri="{FF2B5EF4-FFF2-40B4-BE49-F238E27FC236}">
                <a16:creationId xmlns:a16="http://schemas.microsoft.com/office/drawing/2014/main" id="{6140FE93-0269-F8CA-8DB6-927758AF0EF6}"/>
              </a:ext>
            </a:extLst>
          </p:cNvPr>
          <p:cNvSpPr>
            <a:spLocks noGrp="1"/>
          </p:cNvSpPr>
          <p:nvPr>
            <p:ph type="title"/>
          </p:nvPr>
        </p:nvSpPr>
        <p:spPr>
          <a:xfrm>
            <a:off x="469482" y="1056207"/>
            <a:ext cx="6431766" cy="777025"/>
          </a:xfrm>
        </p:spPr>
        <p:txBody>
          <a:bodyPr>
            <a:normAutofit/>
          </a:bodyPr>
          <a:lstStyle/>
          <a:p>
            <a:r>
              <a:rPr lang="ru-RU" err="1">
                <a:latin typeface="Calibri"/>
                <a:ea typeface="Calibri"/>
                <a:cs typeface="Calibri"/>
              </a:rPr>
              <a:t>Structure</a:t>
            </a:r>
            <a:r>
              <a:rPr lang="ru-RU">
                <a:latin typeface="Calibri"/>
                <a:ea typeface="Calibri"/>
                <a:cs typeface="Calibri"/>
              </a:rPr>
              <a:t> </a:t>
            </a:r>
            <a:r>
              <a:rPr lang="ru-RU" err="1">
                <a:latin typeface="Calibri"/>
                <a:ea typeface="Calibri"/>
                <a:cs typeface="Calibri"/>
              </a:rPr>
              <a:t>of</a:t>
            </a:r>
            <a:r>
              <a:rPr lang="ru-RU">
                <a:latin typeface="Calibri"/>
                <a:ea typeface="Calibri"/>
                <a:cs typeface="Calibri"/>
              </a:rPr>
              <a:t> </a:t>
            </a:r>
            <a:r>
              <a:rPr lang="ru-RU" err="1">
                <a:latin typeface="Calibri"/>
                <a:ea typeface="Calibri"/>
                <a:cs typeface="Calibri"/>
              </a:rPr>
              <a:t>the</a:t>
            </a:r>
            <a:r>
              <a:rPr lang="ru-RU">
                <a:latin typeface="Calibri"/>
                <a:ea typeface="Calibri"/>
                <a:cs typeface="Calibri"/>
              </a:rPr>
              <a:t> </a:t>
            </a:r>
            <a:r>
              <a:rPr lang="ru-RU" err="1">
                <a:latin typeface="Calibri"/>
                <a:ea typeface="Calibri"/>
                <a:cs typeface="Calibri"/>
              </a:rPr>
              <a:t>lines</a:t>
            </a:r>
            <a:endParaRPr lang="ru-RU" err="1"/>
          </a:p>
        </p:txBody>
      </p:sp>
      <p:sp>
        <p:nvSpPr>
          <p:cNvPr id="4" name="Текст 3">
            <a:extLst>
              <a:ext uri="{FF2B5EF4-FFF2-40B4-BE49-F238E27FC236}">
                <a16:creationId xmlns:a16="http://schemas.microsoft.com/office/drawing/2014/main" id="{FFF9544D-54D9-05F1-EB96-8C7E13074619}"/>
              </a:ext>
            </a:extLst>
          </p:cNvPr>
          <p:cNvSpPr>
            <a:spLocks noGrp="1"/>
          </p:cNvSpPr>
          <p:nvPr>
            <p:ph type="body" sz="quarter" idx="12"/>
          </p:nvPr>
        </p:nvSpPr>
        <p:spPr>
          <a:xfrm>
            <a:off x="2670815" y="4167264"/>
            <a:ext cx="4860305" cy="218234"/>
          </a:xfrm>
        </p:spPr>
        <p:txBody>
          <a:bodyPr lIns="0" tIns="0" rIns="0" bIns="45720" anchor="t">
            <a:normAutofit/>
          </a:bodyPr>
          <a:lstStyle/>
          <a:p>
            <a:r>
              <a:rPr lang="af-ZA" sz="1100">
                <a:latin typeface="HSE Sans"/>
              </a:rPr>
              <a:t>CapEx purchase: (Buildings and structures, Intellectual property, Equipment)</a:t>
            </a:r>
            <a:endParaRPr lang="af-ZA"/>
          </a:p>
        </p:txBody>
      </p:sp>
      <p:sp>
        <p:nvSpPr>
          <p:cNvPr id="5" name="Текст 4">
            <a:extLst>
              <a:ext uri="{FF2B5EF4-FFF2-40B4-BE49-F238E27FC236}">
                <a16:creationId xmlns:a16="http://schemas.microsoft.com/office/drawing/2014/main" id="{6824F584-1599-170F-AF3D-9AEF6F92E32E}"/>
              </a:ext>
            </a:extLst>
          </p:cNvPr>
          <p:cNvSpPr>
            <a:spLocks noGrp="1"/>
          </p:cNvSpPr>
          <p:nvPr>
            <p:ph type="body" sz="quarter" idx="13"/>
          </p:nvPr>
        </p:nvSpPr>
        <p:spPr/>
        <p:txBody>
          <a:bodyPr lIns="0" tIns="0" rIns="0" bIns="0" anchor="t">
            <a:noAutofit/>
          </a:bodyPr>
          <a:lstStyle/>
          <a:p>
            <a:r>
              <a:rPr lang="ru-RU"/>
              <a:t>School </a:t>
            </a:r>
            <a:r>
              <a:rPr lang="ru-RU" err="1"/>
              <a:t>of</a:t>
            </a:r>
            <a:r>
              <a:rPr lang="ru-RU"/>
              <a:t> Economics </a:t>
            </a:r>
            <a:r>
              <a:rPr lang="ru-RU" err="1"/>
              <a:t>and</a:t>
            </a:r>
            <a:r>
              <a:rPr lang="ru-RU"/>
              <a:t> Management</a:t>
            </a:r>
          </a:p>
        </p:txBody>
      </p:sp>
      <p:sp>
        <p:nvSpPr>
          <p:cNvPr id="6" name="Текст 5">
            <a:extLst>
              <a:ext uri="{FF2B5EF4-FFF2-40B4-BE49-F238E27FC236}">
                <a16:creationId xmlns:a16="http://schemas.microsoft.com/office/drawing/2014/main" id="{AC6A41E4-E23B-4BD6-2929-2A804C6C4AB6}"/>
              </a:ext>
            </a:extLst>
          </p:cNvPr>
          <p:cNvSpPr>
            <a:spLocks noGrp="1"/>
          </p:cNvSpPr>
          <p:nvPr>
            <p:ph type="body" sz="quarter" idx="14"/>
          </p:nvPr>
        </p:nvSpPr>
        <p:spPr/>
        <p:txBody>
          <a:bodyPr lIns="0" tIns="0" rIns="0" bIns="0" anchor="t">
            <a:noAutofit/>
          </a:bodyPr>
          <a:lstStyle/>
          <a:p>
            <a:r>
              <a:rPr lang="ru-RU"/>
              <a:t>International </a:t>
            </a:r>
            <a:r>
              <a:rPr lang="ru-RU" err="1"/>
              <a:t>Bachelor</a:t>
            </a:r>
            <a:r>
              <a:rPr lang="ru-RU"/>
              <a:t> </a:t>
            </a:r>
            <a:r>
              <a:rPr lang="ru-RU" err="1"/>
              <a:t>in</a:t>
            </a:r>
            <a:r>
              <a:rPr lang="ru-RU"/>
              <a:t> Business </a:t>
            </a:r>
            <a:r>
              <a:rPr lang="ru-RU" err="1"/>
              <a:t>and</a:t>
            </a:r>
            <a:r>
              <a:rPr lang="ru-RU"/>
              <a:t> Economics</a:t>
            </a:r>
          </a:p>
        </p:txBody>
      </p:sp>
      <p:sp>
        <p:nvSpPr>
          <p:cNvPr id="7" name="Текст 6">
            <a:extLst>
              <a:ext uri="{FF2B5EF4-FFF2-40B4-BE49-F238E27FC236}">
                <a16:creationId xmlns:a16="http://schemas.microsoft.com/office/drawing/2014/main" id="{09481AB3-DEFC-1E3B-D057-8BFFB4CA1835}"/>
              </a:ext>
            </a:extLst>
          </p:cNvPr>
          <p:cNvSpPr>
            <a:spLocks noGrp="1"/>
          </p:cNvSpPr>
          <p:nvPr>
            <p:ph type="body" sz="quarter" idx="15"/>
          </p:nvPr>
        </p:nvSpPr>
        <p:spPr/>
        <p:txBody>
          <a:bodyPr lIns="0" tIns="0" rIns="0" bIns="0" anchor="t">
            <a:noAutofit/>
          </a:bodyPr>
          <a:lstStyle/>
          <a:p>
            <a:r>
              <a:rPr lang="ru-RU"/>
              <a:t>Saint-</a:t>
            </a:r>
            <a:r>
              <a:rPr lang="ru-RU" err="1"/>
              <a:t>Petersburg</a:t>
            </a:r>
            <a:r>
              <a:rPr lang="ru-RU"/>
              <a:t> 2025</a:t>
            </a:r>
          </a:p>
        </p:txBody>
      </p:sp>
      <p:pic>
        <p:nvPicPr>
          <p:cNvPr id="8" name="Рисунок 7" descr="Изображение выглядит как текст, снимок экрана, Шрифт, число&#10;&#10;Содержимое, созданное ИИ, может быть неверным.">
            <a:extLst>
              <a:ext uri="{FF2B5EF4-FFF2-40B4-BE49-F238E27FC236}">
                <a16:creationId xmlns:a16="http://schemas.microsoft.com/office/drawing/2014/main" id="{29DCB49E-F0CC-7D1B-E0D9-18D59EA88B8B}"/>
              </a:ext>
            </a:extLst>
          </p:cNvPr>
          <p:cNvPicPr>
            <a:picLocks noChangeAspect="1"/>
          </p:cNvPicPr>
          <p:nvPr/>
        </p:nvPicPr>
        <p:blipFill>
          <a:blip r:embed="rId2"/>
          <a:stretch>
            <a:fillRect/>
          </a:stretch>
        </p:blipFill>
        <p:spPr>
          <a:xfrm>
            <a:off x="472547" y="1441980"/>
            <a:ext cx="2092324" cy="2555875"/>
          </a:xfrm>
          <a:prstGeom prst="rect">
            <a:avLst/>
          </a:prstGeom>
        </p:spPr>
      </p:pic>
      <p:pic>
        <p:nvPicPr>
          <p:cNvPr id="9" name="Рисунок 8" descr="Изображение выглядит как текст, снимок экрана, Шрифт, число&#10;&#10;Содержимое, созданное ИИ, может быть неверным.">
            <a:extLst>
              <a:ext uri="{FF2B5EF4-FFF2-40B4-BE49-F238E27FC236}">
                <a16:creationId xmlns:a16="http://schemas.microsoft.com/office/drawing/2014/main" id="{AC832A1C-8872-4875-E5BB-D26F684700BE}"/>
              </a:ext>
            </a:extLst>
          </p:cNvPr>
          <p:cNvPicPr>
            <a:picLocks noChangeAspect="1"/>
          </p:cNvPicPr>
          <p:nvPr/>
        </p:nvPicPr>
        <p:blipFill>
          <a:blip r:embed="rId3"/>
          <a:stretch>
            <a:fillRect/>
          </a:stretch>
        </p:blipFill>
        <p:spPr>
          <a:xfrm>
            <a:off x="468843" y="3998913"/>
            <a:ext cx="2078567" cy="2712509"/>
          </a:xfrm>
          <a:prstGeom prst="rect">
            <a:avLst/>
          </a:prstGeom>
        </p:spPr>
      </p:pic>
      <p:pic>
        <p:nvPicPr>
          <p:cNvPr id="10" name="Рисунок 9" descr="Изображение выглядит как текст, снимок экрана, Шрифт, число&#10;&#10;Содержимое, созданное ИИ, может быть неверным.">
            <a:extLst>
              <a:ext uri="{FF2B5EF4-FFF2-40B4-BE49-F238E27FC236}">
                <a16:creationId xmlns:a16="http://schemas.microsoft.com/office/drawing/2014/main" id="{3F710C86-71EF-C650-22A3-579BAE8F7C09}"/>
              </a:ext>
            </a:extLst>
          </p:cNvPr>
          <p:cNvPicPr>
            <a:picLocks noChangeAspect="1"/>
          </p:cNvPicPr>
          <p:nvPr/>
        </p:nvPicPr>
        <p:blipFill>
          <a:blip r:embed="rId4"/>
          <a:stretch>
            <a:fillRect/>
          </a:stretch>
        </p:blipFill>
        <p:spPr>
          <a:xfrm>
            <a:off x="7395105" y="1447271"/>
            <a:ext cx="2248958" cy="2079625"/>
          </a:xfrm>
          <a:prstGeom prst="rect">
            <a:avLst/>
          </a:prstGeom>
        </p:spPr>
      </p:pic>
      <p:pic>
        <p:nvPicPr>
          <p:cNvPr id="11" name="Рисунок 10" descr="Изображение выглядит как текст, снимок экрана, Шрифт, число&#10;&#10;Содержимое, созданное ИИ, может быть неверным.">
            <a:extLst>
              <a:ext uri="{FF2B5EF4-FFF2-40B4-BE49-F238E27FC236}">
                <a16:creationId xmlns:a16="http://schemas.microsoft.com/office/drawing/2014/main" id="{73E69A29-1B9D-4CDC-D7EA-FF83F7415F91}"/>
              </a:ext>
            </a:extLst>
          </p:cNvPr>
          <p:cNvPicPr>
            <a:picLocks noChangeAspect="1"/>
          </p:cNvPicPr>
          <p:nvPr/>
        </p:nvPicPr>
        <p:blipFill>
          <a:blip r:embed="rId5"/>
          <a:stretch>
            <a:fillRect/>
          </a:stretch>
        </p:blipFill>
        <p:spPr>
          <a:xfrm>
            <a:off x="7448021" y="3524779"/>
            <a:ext cx="2143125" cy="3152775"/>
          </a:xfrm>
          <a:prstGeom prst="rect">
            <a:avLst/>
          </a:prstGeom>
        </p:spPr>
      </p:pic>
      <p:sp>
        <p:nvSpPr>
          <p:cNvPr id="19" name="Текст 3">
            <a:extLst>
              <a:ext uri="{FF2B5EF4-FFF2-40B4-BE49-F238E27FC236}">
                <a16:creationId xmlns:a16="http://schemas.microsoft.com/office/drawing/2014/main" id="{7FD3D1BA-C03C-F63C-B3AF-E24230DC2FFF}"/>
              </a:ext>
            </a:extLst>
          </p:cNvPr>
          <p:cNvSpPr txBox="1">
            <a:spLocks/>
          </p:cNvSpPr>
          <p:nvPr/>
        </p:nvSpPr>
        <p:spPr>
          <a:xfrm>
            <a:off x="2675048" y="2160664"/>
            <a:ext cx="4870888" cy="906150"/>
          </a:xfrm>
          <a:prstGeom prst="rect">
            <a:avLst/>
          </a:prstGeom>
        </p:spPr>
        <p:txBody>
          <a:bodyPr lIns="0" tIns="0" rIns="0" bIns="45720" anchor="t">
            <a:normAutofit lnSpcReduction="10000"/>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
              </a:spcBef>
            </a:pPr>
            <a:r>
              <a:rPr lang="af-ZA" sz="1100">
                <a:latin typeface="HSE Sans"/>
              </a:rPr>
              <a:t>Definition (DA): expenses that characterize the wear and tear of equipment or the transfer of the cost of this equipment to the final product. Reduces taxable profit, is included in the income Statement (Income Statement IS).</a:t>
            </a:r>
            <a:endParaRPr lang="af-ZA"/>
          </a:p>
          <a:p>
            <a:pPr marL="171450">
              <a:spcBef>
                <a:spcPts val="100"/>
              </a:spcBef>
              <a:buFont typeface="Calibri" panose="020B0604020202020204" pitchFamily="34" charset="0"/>
              <a:buChar char="-"/>
            </a:pPr>
            <a:r>
              <a:rPr lang="af-ZA" sz="1100">
                <a:latin typeface="HSE Sans"/>
              </a:rPr>
              <a:t>expenses accrued but not incurred</a:t>
            </a:r>
            <a:endParaRPr lang="af-ZA"/>
          </a:p>
          <a:p>
            <a:pPr marL="171450">
              <a:spcBef>
                <a:spcPts val="100"/>
              </a:spcBef>
              <a:buFont typeface="Calibri" panose="020B0604020202020204" pitchFamily="34" charset="0"/>
              <a:buChar char="-"/>
            </a:pPr>
            <a:r>
              <a:rPr lang="af-ZA" sz="1100">
                <a:latin typeface="HSE Sans"/>
              </a:rPr>
              <a:t>expenses have not gone away from the company</a:t>
            </a:r>
            <a:endParaRPr lang="af-ZA"/>
          </a:p>
        </p:txBody>
      </p:sp>
      <p:sp>
        <p:nvSpPr>
          <p:cNvPr id="21" name="Текст 3">
            <a:extLst>
              <a:ext uri="{FF2B5EF4-FFF2-40B4-BE49-F238E27FC236}">
                <a16:creationId xmlns:a16="http://schemas.microsoft.com/office/drawing/2014/main" id="{9D39E132-8B50-0D18-4E4D-35325875AA91}"/>
              </a:ext>
            </a:extLst>
          </p:cNvPr>
          <p:cNvSpPr txBox="1">
            <a:spLocks/>
          </p:cNvSpPr>
          <p:nvPr/>
        </p:nvSpPr>
        <p:spPr>
          <a:xfrm>
            <a:off x="2675049" y="1451581"/>
            <a:ext cx="4638055" cy="260567"/>
          </a:xfrm>
          <a:prstGeom prst="rect">
            <a:avLst/>
          </a:prstGeom>
        </p:spPr>
        <p:txBody>
          <a:bodyPr lIns="0" tIns="0" rIns="0" bIns="45720" anchor="t">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af-ZA" sz="1200">
                <a:latin typeface="HSE Sans"/>
              </a:rPr>
              <a:t>stock based compensation is included in future years. This is the cost of labor for the development of a product for which there is no profit yet.</a:t>
            </a:r>
            <a:endParaRPr lang="ru-RU" sz="1200"/>
          </a:p>
        </p:txBody>
      </p:sp>
      <p:cxnSp>
        <p:nvCxnSpPr>
          <p:cNvPr id="23" name="Прямая со стрелкой 22">
            <a:extLst>
              <a:ext uri="{FF2B5EF4-FFF2-40B4-BE49-F238E27FC236}">
                <a16:creationId xmlns:a16="http://schemas.microsoft.com/office/drawing/2014/main" id="{33C8FBC5-5A72-0CFD-6BE4-21F03B84D04C}"/>
              </a:ext>
            </a:extLst>
          </p:cNvPr>
          <p:cNvCxnSpPr/>
          <p:nvPr/>
        </p:nvCxnSpPr>
        <p:spPr>
          <a:xfrm flipH="1">
            <a:off x="2381640" y="1855655"/>
            <a:ext cx="256840" cy="614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Текст 3">
            <a:extLst>
              <a:ext uri="{FF2B5EF4-FFF2-40B4-BE49-F238E27FC236}">
                <a16:creationId xmlns:a16="http://schemas.microsoft.com/office/drawing/2014/main" id="{ABCB2801-479D-56A8-940E-AC07BE23B46D}"/>
              </a:ext>
            </a:extLst>
          </p:cNvPr>
          <p:cNvSpPr txBox="1">
            <a:spLocks/>
          </p:cNvSpPr>
          <p:nvPr/>
        </p:nvSpPr>
        <p:spPr>
          <a:xfrm>
            <a:off x="2685632" y="3070831"/>
            <a:ext cx="4860305" cy="218234"/>
          </a:xfrm>
          <a:prstGeom prst="rect">
            <a:avLst/>
          </a:prstGeom>
        </p:spPr>
        <p:txBody>
          <a:bodyPr lIns="0" tIns="0" rIns="0" bIns="45720"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af-ZA" sz="1100">
                <a:latin typeface="HSE Sans"/>
              </a:rPr>
              <a:t>This is the amount of change in non-cash working capital for a specific period.</a:t>
            </a:r>
            <a:endParaRPr lang="ru-RU"/>
          </a:p>
        </p:txBody>
      </p:sp>
      <p:cxnSp>
        <p:nvCxnSpPr>
          <p:cNvPr id="26" name="Прямая со стрелкой 25">
            <a:extLst>
              <a:ext uri="{FF2B5EF4-FFF2-40B4-BE49-F238E27FC236}">
                <a16:creationId xmlns:a16="http://schemas.microsoft.com/office/drawing/2014/main" id="{3C1F17C1-79C7-0160-E3C4-A53F18D73D03}"/>
              </a:ext>
            </a:extLst>
          </p:cNvPr>
          <p:cNvCxnSpPr/>
          <p:nvPr/>
        </p:nvCxnSpPr>
        <p:spPr>
          <a:xfrm flipH="1" flipV="1">
            <a:off x="2293213" y="2970175"/>
            <a:ext cx="414756" cy="178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0F5632C-4141-5B17-1417-4031F24D653C}"/>
              </a:ext>
            </a:extLst>
          </p:cNvPr>
          <p:cNvSpPr txBox="1"/>
          <p:nvPr/>
        </p:nvSpPr>
        <p:spPr>
          <a:xfrm>
            <a:off x="9698567" y="4904317"/>
            <a:ext cx="212936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000">
                <a:latin typeface="Calibri"/>
              </a:rPr>
              <a:t>The EBIT value, which shows earnings before taxes</a:t>
            </a:r>
            <a:endParaRPr lang="ru-RU"/>
          </a:p>
        </p:txBody>
      </p:sp>
      <p:sp>
        <p:nvSpPr>
          <p:cNvPr id="28" name="TextBox 27">
            <a:extLst>
              <a:ext uri="{FF2B5EF4-FFF2-40B4-BE49-F238E27FC236}">
                <a16:creationId xmlns:a16="http://schemas.microsoft.com/office/drawing/2014/main" id="{59B66FBC-7710-0009-75DC-32031D64F269}"/>
              </a:ext>
            </a:extLst>
          </p:cNvPr>
          <p:cNvSpPr txBox="1"/>
          <p:nvPr/>
        </p:nvSpPr>
        <p:spPr>
          <a:xfrm>
            <a:off x="9698567" y="5454650"/>
            <a:ext cx="237278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000">
                <a:latin typeface="Calibri"/>
              </a:rPr>
              <a:t>is used to generate cash flows to shareholders</a:t>
            </a:r>
            <a:r>
              <a:rPr lang="ru-RU" sz="1000">
                <a:latin typeface="Calibri"/>
                <a:ea typeface="Calibri"/>
                <a:cs typeface="Calibri"/>
              </a:rPr>
              <a:t>​</a:t>
            </a:r>
            <a:endParaRPr lang="ru-RU" sz="1000"/>
          </a:p>
        </p:txBody>
      </p:sp>
      <p:sp>
        <p:nvSpPr>
          <p:cNvPr id="29" name="TextBox 28">
            <a:extLst>
              <a:ext uri="{FF2B5EF4-FFF2-40B4-BE49-F238E27FC236}">
                <a16:creationId xmlns:a16="http://schemas.microsoft.com/office/drawing/2014/main" id="{D0DEB438-71E3-8970-79B5-0A14F2D2B20C}"/>
              </a:ext>
            </a:extLst>
          </p:cNvPr>
          <p:cNvSpPr txBox="1"/>
          <p:nvPr/>
        </p:nvSpPr>
        <p:spPr>
          <a:xfrm>
            <a:off x="9698567" y="5856816"/>
            <a:ext cx="2129367"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ru-RU" sz="1100">
                <a:latin typeface="Calibri"/>
              </a:rPr>
              <a:t>to generate cash flows to the firm as a whole, i.e. to shareholders plus creditors</a:t>
            </a:r>
            <a:r>
              <a:rPr lang="ru-RU" sz="1100">
                <a:latin typeface="Calibri"/>
                <a:ea typeface="Calibri"/>
                <a:cs typeface="Calibri"/>
              </a:rPr>
              <a:t>​</a:t>
            </a:r>
            <a:endParaRPr lang="ru-RU"/>
          </a:p>
        </p:txBody>
      </p:sp>
      <p:cxnSp>
        <p:nvCxnSpPr>
          <p:cNvPr id="30" name="Прямая со стрелкой 29">
            <a:extLst>
              <a:ext uri="{FF2B5EF4-FFF2-40B4-BE49-F238E27FC236}">
                <a16:creationId xmlns:a16="http://schemas.microsoft.com/office/drawing/2014/main" id="{172065B9-3B06-8AFD-8D7D-40A537615BAF}"/>
              </a:ext>
            </a:extLst>
          </p:cNvPr>
          <p:cNvCxnSpPr/>
          <p:nvPr/>
        </p:nvCxnSpPr>
        <p:spPr>
          <a:xfrm flipH="1" flipV="1">
            <a:off x="9414361" y="5982592"/>
            <a:ext cx="342308" cy="124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a:extLst>
              <a:ext uri="{FF2B5EF4-FFF2-40B4-BE49-F238E27FC236}">
                <a16:creationId xmlns:a16="http://schemas.microsoft.com/office/drawing/2014/main" id="{7FB2ACBD-3E17-3B15-2A51-A0A93B17ABD5}"/>
              </a:ext>
            </a:extLst>
          </p:cNvPr>
          <p:cNvCxnSpPr>
            <a:cxnSpLocks/>
          </p:cNvCxnSpPr>
          <p:nvPr/>
        </p:nvCxnSpPr>
        <p:spPr>
          <a:xfrm flipH="1">
            <a:off x="9403777" y="5598722"/>
            <a:ext cx="352891" cy="20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3C1D568-234C-9542-7969-178C8ECDD3D9}"/>
              </a:ext>
            </a:extLst>
          </p:cNvPr>
          <p:cNvSpPr txBox="1"/>
          <p:nvPr/>
        </p:nvSpPr>
        <p:spPr>
          <a:xfrm>
            <a:off x="9518650" y="3877733"/>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Net changes in Cash=CFOA+CFIA+CFFA</a:t>
            </a:r>
          </a:p>
        </p:txBody>
      </p:sp>
      <p:sp>
        <p:nvSpPr>
          <p:cNvPr id="36" name="Текст 3">
            <a:extLst>
              <a:ext uri="{FF2B5EF4-FFF2-40B4-BE49-F238E27FC236}">
                <a16:creationId xmlns:a16="http://schemas.microsoft.com/office/drawing/2014/main" id="{B0A7AEF7-CFC0-CCCF-CB23-E33E9163E2F2}"/>
              </a:ext>
            </a:extLst>
          </p:cNvPr>
          <p:cNvSpPr txBox="1">
            <a:spLocks/>
          </p:cNvSpPr>
          <p:nvPr/>
        </p:nvSpPr>
        <p:spPr>
          <a:xfrm>
            <a:off x="2675049" y="4912330"/>
            <a:ext cx="1018555" cy="1519984"/>
          </a:xfrm>
          <a:prstGeom prst="rect">
            <a:avLst/>
          </a:prstGeom>
        </p:spPr>
        <p:txBody>
          <a:bodyPr lIns="0" tIns="0" rIns="0" bIns="45720" anchor="t">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b="0" i="0" kern="1200">
                <a:solidFill>
                  <a:srgbClr val="0E2D69"/>
                </a:solidFill>
                <a:latin typeface="HSE Sans" panose="02000000000000000000" pitchFamily="2" charset="0"/>
                <a:ea typeface="+mn-ea"/>
                <a:cs typeface="+mn-cs"/>
              </a:defRPr>
            </a:lvl1pPr>
            <a:lvl2pPr marL="4572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2pPr>
            <a:lvl3pPr marL="9144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3pPr>
            <a:lvl4pPr marL="13716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4pPr>
            <a:lvl5pPr marL="1828800" indent="0" algn="l" defTabSz="914400" rtl="0" eaLnBrk="1" latinLnBrk="0" hangingPunct="1">
              <a:lnSpc>
                <a:spcPct val="100000"/>
              </a:lnSpc>
              <a:spcBef>
                <a:spcPts val="1000"/>
              </a:spcBef>
              <a:buFont typeface="Arial" panose="020B0604020202020204" pitchFamily="34" charset="0"/>
              <a:buNone/>
              <a:defRPr sz="1300" b="0" i="0" kern="1200">
                <a:solidFill>
                  <a:srgbClr val="0E2D69"/>
                </a:solidFill>
                <a:latin typeface="HSE Sans" panose="02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af-ZA" sz="1200">
                <a:latin typeface="HSE Sans"/>
              </a:rPr>
              <a:t>The amount of cash outflows for the acquisition of fixed production assets during a specific period</a:t>
            </a:r>
            <a:endParaRPr lang="ru-RU" sz="1200"/>
          </a:p>
        </p:txBody>
      </p:sp>
      <p:sp>
        <p:nvSpPr>
          <p:cNvPr id="37" name="TextBox 36">
            <a:extLst>
              <a:ext uri="{FF2B5EF4-FFF2-40B4-BE49-F238E27FC236}">
                <a16:creationId xmlns:a16="http://schemas.microsoft.com/office/drawing/2014/main" id="{CE49608A-3B37-05EA-F029-B8A0F93AAA9B}"/>
              </a:ext>
            </a:extLst>
          </p:cNvPr>
          <p:cNvSpPr txBox="1"/>
          <p:nvPr/>
        </p:nvSpPr>
        <p:spPr>
          <a:xfrm>
            <a:off x="9518649" y="1718733"/>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repayment of the company's debt (DP)</a:t>
            </a:r>
          </a:p>
        </p:txBody>
      </p:sp>
      <p:sp>
        <p:nvSpPr>
          <p:cNvPr id="38" name="Прямоугольник 37">
            <a:extLst>
              <a:ext uri="{FF2B5EF4-FFF2-40B4-BE49-F238E27FC236}">
                <a16:creationId xmlns:a16="http://schemas.microsoft.com/office/drawing/2014/main" id="{90B5402B-B4C1-774D-7DE4-B30F6FFC17DA}"/>
              </a:ext>
            </a:extLst>
          </p:cNvPr>
          <p:cNvSpPr/>
          <p:nvPr/>
        </p:nvSpPr>
        <p:spPr>
          <a:xfrm>
            <a:off x="5527480" y="5293011"/>
            <a:ext cx="1140220" cy="12770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TextBox 38">
            <a:extLst>
              <a:ext uri="{FF2B5EF4-FFF2-40B4-BE49-F238E27FC236}">
                <a16:creationId xmlns:a16="http://schemas.microsoft.com/office/drawing/2014/main" id="{B150593E-AB83-A702-60AC-DD7F580ABE2F}"/>
              </a:ext>
            </a:extLst>
          </p:cNvPr>
          <p:cNvSpPr txBox="1"/>
          <p:nvPr/>
        </p:nvSpPr>
        <p:spPr>
          <a:xfrm>
            <a:off x="5539317" y="5782732"/>
            <a:ext cx="12827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Calibri"/>
                <a:ea typeface="Calibri"/>
                <a:cs typeface="Calibri"/>
              </a:rPr>
              <a:t>“water in the pool” model</a:t>
            </a:r>
            <a:r>
              <a:rPr lang="en-US" sz="1400" b="1"/>
              <a:t> </a:t>
            </a:r>
            <a:endParaRPr lang="en-US" sz="1400" b="1">
              <a:ea typeface="Calibri"/>
              <a:cs typeface="Calibri"/>
            </a:endParaRPr>
          </a:p>
        </p:txBody>
      </p:sp>
      <p:cxnSp>
        <p:nvCxnSpPr>
          <p:cNvPr id="40" name="Прямая со стрелкой 39">
            <a:extLst>
              <a:ext uri="{FF2B5EF4-FFF2-40B4-BE49-F238E27FC236}">
                <a16:creationId xmlns:a16="http://schemas.microsoft.com/office/drawing/2014/main" id="{B6EF1ABF-F536-C75E-1A75-9417038B2EBF}"/>
              </a:ext>
            </a:extLst>
          </p:cNvPr>
          <p:cNvCxnSpPr/>
          <p:nvPr/>
        </p:nvCxnSpPr>
        <p:spPr>
          <a:xfrm>
            <a:off x="2395315" y="3926778"/>
            <a:ext cx="3320226" cy="17020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Прямая со стрелкой 40">
            <a:extLst>
              <a:ext uri="{FF2B5EF4-FFF2-40B4-BE49-F238E27FC236}">
                <a16:creationId xmlns:a16="http://schemas.microsoft.com/office/drawing/2014/main" id="{CDF3163C-645C-E7D6-131E-8F28B4AF1C54}"/>
              </a:ext>
            </a:extLst>
          </p:cNvPr>
          <p:cNvCxnSpPr/>
          <p:nvPr/>
        </p:nvCxnSpPr>
        <p:spPr>
          <a:xfrm flipH="1">
            <a:off x="6301015" y="3454972"/>
            <a:ext cx="1059878" cy="2214966"/>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2" name="Прямая со стрелкой 41">
            <a:extLst>
              <a:ext uri="{FF2B5EF4-FFF2-40B4-BE49-F238E27FC236}">
                <a16:creationId xmlns:a16="http://schemas.microsoft.com/office/drawing/2014/main" id="{7CBA1AAF-9FD6-C17A-A9C9-71096318B7EB}"/>
              </a:ext>
            </a:extLst>
          </p:cNvPr>
          <p:cNvCxnSpPr/>
          <p:nvPr/>
        </p:nvCxnSpPr>
        <p:spPr>
          <a:xfrm flipH="1">
            <a:off x="2280030" y="6422217"/>
            <a:ext cx="3552921" cy="2177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TextBox 45">
            <a:extLst>
              <a:ext uri="{FF2B5EF4-FFF2-40B4-BE49-F238E27FC236}">
                <a16:creationId xmlns:a16="http://schemas.microsoft.com/office/drawing/2014/main" id="{9AB2694D-7765-3A5A-35D4-37D6CB378587}"/>
              </a:ext>
            </a:extLst>
          </p:cNvPr>
          <p:cNvSpPr txBox="1"/>
          <p:nvPr/>
        </p:nvSpPr>
        <p:spPr>
          <a:xfrm>
            <a:off x="9582148" y="2470149"/>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0E2D69"/>
                </a:solidFill>
                <a:ea typeface="+mn-lt"/>
                <a:cs typeface="+mn-lt"/>
              </a:rPr>
              <a:t>When a company buys back its shares, it decreases cash, which appears as a negative number on the cash flow statement</a:t>
            </a:r>
            <a:endParaRPr lang="ru-RU">
              <a:solidFill>
                <a:srgbClr val="0E2D69"/>
              </a:solidFill>
            </a:endParaRPr>
          </a:p>
        </p:txBody>
      </p:sp>
      <p:cxnSp>
        <p:nvCxnSpPr>
          <p:cNvPr id="47" name="Прямая со стрелкой 46">
            <a:extLst>
              <a:ext uri="{FF2B5EF4-FFF2-40B4-BE49-F238E27FC236}">
                <a16:creationId xmlns:a16="http://schemas.microsoft.com/office/drawing/2014/main" id="{C2ADED28-2EA5-145C-BDA0-990669ED6AA1}"/>
              </a:ext>
            </a:extLst>
          </p:cNvPr>
          <p:cNvCxnSpPr/>
          <p:nvPr/>
        </p:nvCxnSpPr>
        <p:spPr>
          <a:xfrm flipH="1" flipV="1">
            <a:off x="9298347" y="2518673"/>
            <a:ext cx="392786" cy="167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Прямая со стрелкой 47">
            <a:extLst>
              <a:ext uri="{FF2B5EF4-FFF2-40B4-BE49-F238E27FC236}">
                <a16:creationId xmlns:a16="http://schemas.microsoft.com/office/drawing/2014/main" id="{6F92B33E-CCC8-A079-EA56-1B6E280865A0}"/>
              </a:ext>
            </a:extLst>
          </p:cNvPr>
          <p:cNvCxnSpPr/>
          <p:nvPr/>
        </p:nvCxnSpPr>
        <p:spPr>
          <a:xfrm flipH="1">
            <a:off x="2364396" y="4965670"/>
            <a:ext cx="297537" cy="13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073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9D540-3009-8CF6-8769-196218F0F2E0}"/>
            </a:ext>
          </a:extLst>
        </p:cNvPr>
        <p:cNvGrpSpPr/>
        <p:nvPr/>
      </p:nvGrpSpPr>
      <p:grpSpPr>
        <a:xfrm>
          <a:off x="0" y="0"/>
          <a:ext cx="0" cy="0"/>
          <a:chOff x="0" y="0"/>
          <a:chExt cx="0" cy="0"/>
        </a:xfrm>
      </p:grpSpPr>
      <p:sp>
        <p:nvSpPr>
          <p:cNvPr id="3" name="Заголовок 2">
            <a:extLst>
              <a:ext uri="{FF2B5EF4-FFF2-40B4-BE49-F238E27FC236}">
                <a16:creationId xmlns:a16="http://schemas.microsoft.com/office/drawing/2014/main" id="{351324DF-2D23-5784-01FF-A9B0E9A89AF2}"/>
              </a:ext>
            </a:extLst>
          </p:cNvPr>
          <p:cNvSpPr>
            <a:spLocks noGrp="1"/>
          </p:cNvSpPr>
          <p:nvPr>
            <p:ph type="title"/>
          </p:nvPr>
        </p:nvSpPr>
        <p:spPr>
          <a:xfrm>
            <a:off x="1063418" y="960110"/>
            <a:ext cx="6431766" cy="777025"/>
          </a:xfrm>
        </p:spPr>
        <p:txBody>
          <a:bodyPr/>
          <a:lstStyle/>
          <a:p>
            <a:r>
              <a:rPr lang="ru-RU"/>
              <a:t>FCFE-DM - </a:t>
            </a:r>
            <a:r>
              <a:rPr lang="ru-RU" sz="1600" err="1">
                <a:latin typeface="Calibri"/>
                <a:ea typeface="Calibri"/>
                <a:cs typeface="Calibri"/>
              </a:rPr>
              <a:t>is</a:t>
            </a:r>
            <a:r>
              <a:rPr lang="ru-RU" sz="1600">
                <a:latin typeface="Calibri"/>
                <a:ea typeface="Calibri"/>
                <a:cs typeface="Calibri"/>
              </a:rPr>
              <a:t> </a:t>
            </a:r>
            <a:r>
              <a:rPr lang="ru-RU" sz="1600" err="1">
                <a:latin typeface="Calibri"/>
                <a:ea typeface="Calibri"/>
                <a:cs typeface="Calibri"/>
              </a:rPr>
              <a:t>used</a:t>
            </a:r>
            <a:r>
              <a:rPr lang="ru-RU" sz="1600">
                <a:latin typeface="Calibri"/>
                <a:ea typeface="Calibri"/>
                <a:cs typeface="Calibri"/>
              </a:rPr>
              <a:t> </a:t>
            </a:r>
            <a:r>
              <a:rPr lang="ru-RU" sz="1600" err="1">
                <a:latin typeface="Calibri"/>
                <a:ea typeface="Calibri"/>
                <a:cs typeface="Calibri"/>
              </a:rPr>
              <a:t>to</a:t>
            </a:r>
            <a:r>
              <a:rPr lang="ru-RU" sz="1600">
                <a:latin typeface="Calibri"/>
                <a:ea typeface="Calibri"/>
                <a:cs typeface="Calibri"/>
              </a:rPr>
              <a:t> </a:t>
            </a:r>
            <a:r>
              <a:rPr lang="ru-RU" sz="1600" err="1">
                <a:latin typeface="Calibri"/>
                <a:ea typeface="Calibri"/>
                <a:cs typeface="Calibri"/>
              </a:rPr>
              <a:t>generate</a:t>
            </a:r>
            <a:r>
              <a:rPr lang="ru-RU" sz="1600">
                <a:latin typeface="Calibri"/>
                <a:ea typeface="Calibri"/>
                <a:cs typeface="Calibri"/>
              </a:rPr>
              <a:t> </a:t>
            </a:r>
            <a:r>
              <a:rPr lang="ru-RU" sz="1600" err="1">
                <a:latin typeface="Calibri"/>
                <a:ea typeface="Calibri"/>
                <a:cs typeface="Calibri"/>
              </a:rPr>
              <a:t>cash</a:t>
            </a:r>
            <a:r>
              <a:rPr lang="ru-RU" sz="1600">
                <a:latin typeface="Calibri"/>
                <a:ea typeface="Calibri"/>
                <a:cs typeface="Calibri"/>
              </a:rPr>
              <a:t> </a:t>
            </a:r>
            <a:r>
              <a:rPr lang="ru-RU" sz="1600" err="1">
                <a:latin typeface="Calibri"/>
                <a:ea typeface="Calibri"/>
                <a:cs typeface="Calibri"/>
              </a:rPr>
              <a:t>flows</a:t>
            </a:r>
            <a:r>
              <a:rPr lang="ru-RU" sz="1600">
                <a:latin typeface="Calibri"/>
                <a:ea typeface="Calibri"/>
                <a:cs typeface="Calibri"/>
              </a:rPr>
              <a:t> </a:t>
            </a:r>
            <a:r>
              <a:rPr lang="ru-RU" sz="1600" err="1">
                <a:latin typeface="Calibri"/>
                <a:ea typeface="Calibri"/>
                <a:cs typeface="Calibri"/>
              </a:rPr>
              <a:t>to</a:t>
            </a:r>
            <a:r>
              <a:rPr lang="ru-RU" sz="1600">
                <a:latin typeface="Calibri"/>
                <a:ea typeface="Calibri"/>
                <a:cs typeface="Calibri"/>
              </a:rPr>
              <a:t> </a:t>
            </a:r>
            <a:r>
              <a:rPr lang="ru-RU" sz="1600" err="1">
                <a:latin typeface="Calibri"/>
                <a:ea typeface="Calibri"/>
                <a:cs typeface="Calibri"/>
              </a:rPr>
              <a:t>shareholders</a:t>
            </a:r>
            <a:endParaRPr lang="ru-RU" sz="1600" err="1"/>
          </a:p>
        </p:txBody>
      </p:sp>
      <p:sp>
        <p:nvSpPr>
          <p:cNvPr id="4" name="Текст 3">
            <a:extLst>
              <a:ext uri="{FF2B5EF4-FFF2-40B4-BE49-F238E27FC236}">
                <a16:creationId xmlns:a16="http://schemas.microsoft.com/office/drawing/2014/main" id="{ACABEEC5-1219-3C7F-E689-30BABBAB86EB}"/>
              </a:ext>
            </a:extLst>
          </p:cNvPr>
          <p:cNvSpPr>
            <a:spLocks noGrp="1"/>
          </p:cNvSpPr>
          <p:nvPr>
            <p:ph type="body" sz="quarter" idx="12"/>
          </p:nvPr>
        </p:nvSpPr>
        <p:spPr>
          <a:xfrm>
            <a:off x="445072" y="1488411"/>
            <a:ext cx="5810443" cy="5435394"/>
          </a:xfrm>
        </p:spPr>
        <p:txBody>
          <a:bodyPr lIns="0" tIns="0" rIns="0" bIns="45720" anchor="t">
            <a:noAutofit/>
          </a:bodyPr>
          <a:lstStyle/>
          <a:p>
            <a:pPr marL="342900" indent="-342900">
              <a:buAutoNum type="arabicPeriod"/>
            </a:pPr>
            <a:r>
              <a:rPr lang="af-ZA" sz="1800" err="1">
                <a:latin typeface="HSE Sans"/>
              </a:rPr>
              <a:t>Revenue</a:t>
            </a:r>
            <a:r>
              <a:rPr lang="af-ZA" sz="1800">
                <a:latin typeface="HSE Sans"/>
              </a:rPr>
              <a:t> was </a:t>
            </a:r>
            <a:r>
              <a:rPr lang="af-ZA" sz="1800" err="1">
                <a:latin typeface="HSE Sans"/>
              </a:rPr>
              <a:t>forecast</a:t>
            </a:r>
            <a:r>
              <a:rPr lang="af-ZA" sz="1800">
                <a:latin typeface="HSE Sans"/>
              </a:rPr>
              <a:t> </a:t>
            </a:r>
            <a:r>
              <a:rPr lang="af-ZA" sz="1800" err="1">
                <a:latin typeface="HSE Sans"/>
              </a:rPr>
              <a:t>for</a:t>
            </a:r>
            <a:r>
              <a:rPr lang="af-ZA" sz="1800">
                <a:latin typeface="HSE Sans"/>
              </a:rPr>
              <a:t> 30 </a:t>
            </a:r>
            <a:r>
              <a:rPr lang="af-ZA" sz="1800" err="1">
                <a:latin typeface="HSE Sans"/>
              </a:rPr>
              <a:t>years</a:t>
            </a:r>
            <a:r>
              <a:rPr lang="af-ZA" sz="1800">
                <a:latin typeface="HSE Sans"/>
              </a:rPr>
              <a:t> as in </a:t>
            </a:r>
            <a:r>
              <a:rPr lang="af-ZA" sz="1800" err="1">
                <a:latin typeface="HSE Sans"/>
              </a:rPr>
              <a:t>the</a:t>
            </a:r>
            <a:r>
              <a:rPr lang="af-ZA" sz="1800">
                <a:latin typeface="HSE Sans"/>
              </a:rPr>
              <a:t> model DDM-DM</a:t>
            </a:r>
          </a:p>
          <a:p>
            <a:pPr marL="342900" indent="-342900">
              <a:buAutoNum type="arabicPeriod"/>
            </a:pPr>
            <a:r>
              <a:rPr lang="af-ZA" sz="1800">
                <a:latin typeface="HSE Sans"/>
              </a:rPr>
              <a:t>FCFE are </a:t>
            </a:r>
            <a:r>
              <a:rPr lang="af-ZA" sz="1800" err="1">
                <a:latin typeface="HSE Sans"/>
              </a:rPr>
              <a:t>calculated</a:t>
            </a:r>
            <a:r>
              <a:rPr lang="af-ZA" sz="1800">
                <a:latin typeface="HSE Sans"/>
              </a:rPr>
              <a:t> in 2 </a:t>
            </a:r>
            <a:r>
              <a:rPr lang="af-ZA" sz="1800" err="1">
                <a:latin typeface="HSE Sans"/>
              </a:rPr>
              <a:t>ways</a:t>
            </a:r>
            <a:r>
              <a:rPr lang="af-ZA" sz="1800">
                <a:latin typeface="HSE Sans"/>
              </a:rPr>
              <a:t>: </a:t>
            </a:r>
          </a:p>
          <a:p>
            <a:pPr marL="342900" indent="-342900">
              <a:buAutoNum type="arabicPeriod"/>
            </a:pPr>
            <a:r>
              <a:rPr lang="af-ZA" sz="1800">
                <a:latin typeface="HSE Sans"/>
              </a:rPr>
              <a:t>FCFE </a:t>
            </a:r>
            <a:r>
              <a:rPr lang="af-ZA" sz="1800" err="1">
                <a:latin typeface="HSE Sans"/>
              </a:rPr>
              <a:t>margins</a:t>
            </a:r>
            <a:r>
              <a:rPr lang="af-ZA" sz="1800">
                <a:latin typeface="HSE Sans"/>
              </a:rPr>
              <a:t> are </a:t>
            </a:r>
            <a:r>
              <a:rPr lang="af-ZA" sz="1800" err="1">
                <a:latin typeface="HSE Sans"/>
              </a:rPr>
              <a:t>calculated</a:t>
            </a:r>
            <a:r>
              <a:rPr lang="af-ZA" sz="1800">
                <a:latin typeface="HSE Sans"/>
              </a:rPr>
              <a:t> in 3 </a:t>
            </a:r>
            <a:r>
              <a:rPr lang="af-ZA" sz="1800" err="1">
                <a:latin typeface="HSE Sans"/>
              </a:rPr>
              <a:t>ways</a:t>
            </a:r>
            <a:r>
              <a:rPr lang="af-ZA" sz="1800">
                <a:latin typeface="HSE Sans"/>
              </a:rPr>
              <a:t>: </a:t>
            </a:r>
            <a:r>
              <a:rPr lang="af-ZA" sz="1800" err="1">
                <a:latin typeface="HSE Sans"/>
              </a:rPr>
              <a:t>for</a:t>
            </a:r>
            <a:r>
              <a:rPr lang="af-ZA" sz="1800">
                <a:latin typeface="HSE Sans"/>
              </a:rPr>
              <a:t> </a:t>
            </a:r>
            <a:r>
              <a:rPr lang="af-ZA" sz="1800" err="1">
                <a:latin typeface="HSE Sans"/>
              </a:rPr>
              <a:t>bloom</a:t>
            </a:r>
            <a:r>
              <a:rPr lang="af-ZA" sz="1800">
                <a:latin typeface="HSE Sans"/>
              </a:rPr>
              <a:t>, FCFE1 </a:t>
            </a:r>
            <a:r>
              <a:rPr lang="af-ZA" sz="1800" err="1">
                <a:latin typeface="HSE Sans"/>
              </a:rPr>
              <a:t>and</a:t>
            </a:r>
            <a:r>
              <a:rPr lang="af-ZA" sz="1800">
                <a:latin typeface="HSE Sans"/>
              </a:rPr>
              <a:t> FCFE2</a:t>
            </a:r>
            <a:endParaRPr lang="af-ZA" sz="1800"/>
          </a:p>
          <a:p>
            <a:pPr marL="342900" indent="-342900">
              <a:buAutoNum type="arabicPeriod"/>
            </a:pPr>
            <a:r>
              <a:rPr lang="af-ZA" sz="1800" err="1">
                <a:latin typeface="HSE Sans"/>
              </a:rPr>
              <a:t>For</a:t>
            </a:r>
            <a:r>
              <a:rPr lang="af-ZA" sz="1800">
                <a:latin typeface="HSE Sans"/>
              </a:rPr>
              <a:t> </a:t>
            </a:r>
            <a:r>
              <a:rPr lang="af-ZA" sz="1800" err="1">
                <a:latin typeface="HSE Sans"/>
              </a:rPr>
              <a:t>each</a:t>
            </a:r>
            <a:r>
              <a:rPr lang="af-ZA" sz="1800">
                <a:latin typeface="HSE Sans"/>
              </a:rPr>
              <a:t> </a:t>
            </a:r>
            <a:r>
              <a:rPr lang="af-ZA" sz="1800" err="1">
                <a:latin typeface="HSE Sans"/>
              </a:rPr>
              <a:t>year</a:t>
            </a:r>
            <a:r>
              <a:rPr lang="af-ZA" sz="1800">
                <a:latin typeface="HSE Sans"/>
              </a:rPr>
              <a:t> </a:t>
            </a:r>
            <a:r>
              <a:rPr lang="af-ZA" sz="1800" err="1">
                <a:latin typeface="HSE Sans"/>
              </a:rPr>
              <a:t>starting</a:t>
            </a:r>
            <a:r>
              <a:rPr lang="af-ZA" sz="1800">
                <a:latin typeface="HSE Sans"/>
              </a:rPr>
              <a:t> </a:t>
            </a:r>
            <a:r>
              <a:rPr lang="af-ZA" sz="1800" err="1">
                <a:latin typeface="HSE Sans"/>
              </a:rPr>
              <a:t>from</a:t>
            </a:r>
            <a:r>
              <a:rPr lang="af-ZA" sz="1800">
                <a:latin typeface="HSE Sans"/>
              </a:rPr>
              <a:t> 2025, </a:t>
            </a:r>
            <a:r>
              <a:rPr lang="af-ZA" sz="1800" err="1">
                <a:latin typeface="HSE Sans"/>
              </a:rPr>
              <a:t>the</a:t>
            </a:r>
            <a:r>
              <a:rPr lang="af-ZA" sz="1800">
                <a:latin typeface="HSE Sans"/>
              </a:rPr>
              <a:t> </a:t>
            </a:r>
            <a:r>
              <a:rPr lang="af-ZA" sz="1800" err="1">
                <a:latin typeface="HSE Sans"/>
              </a:rPr>
              <a:t>average</a:t>
            </a:r>
            <a:r>
              <a:rPr lang="af-ZA" sz="1800">
                <a:latin typeface="HSE Sans"/>
              </a:rPr>
              <a:t> </a:t>
            </a:r>
            <a:r>
              <a:rPr lang="af-ZA" sz="1800" err="1">
                <a:latin typeface="HSE Sans"/>
              </a:rPr>
              <a:t>values</a:t>
            </a:r>
            <a:r>
              <a:rPr lang="af-ZA" sz="1800">
                <a:latin typeface="HSE Sans"/>
              </a:rPr>
              <a:t> </a:t>
            </a:r>
            <a:r>
              <a:rPr lang="af-ZA" sz="1800" err="1">
                <a:latin typeface="HSE Sans"/>
              </a:rPr>
              <a:t>for</a:t>
            </a:r>
            <a:r>
              <a:rPr lang="af-ZA" sz="1800">
                <a:latin typeface="HSE Sans"/>
              </a:rPr>
              <a:t> FCFE </a:t>
            </a:r>
            <a:r>
              <a:rPr lang="af-ZA" sz="1800" err="1">
                <a:latin typeface="HSE Sans"/>
              </a:rPr>
              <a:t>margins</a:t>
            </a:r>
            <a:r>
              <a:rPr lang="af-ZA" sz="1800">
                <a:latin typeface="HSE Sans"/>
              </a:rPr>
              <a:t> (FCFE/</a:t>
            </a:r>
            <a:r>
              <a:rPr lang="af-ZA" sz="1800" err="1">
                <a:latin typeface="HSE Sans"/>
              </a:rPr>
              <a:t>Revenue</a:t>
            </a:r>
            <a:r>
              <a:rPr lang="af-ZA" sz="1800">
                <a:latin typeface="HSE Sans"/>
              </a:rPr>
              <a:t>) </a:t>
            </a:r>
            <a:r>
              <a:rPr lang="af-ZA" sz="1800" err="1">
                <a:latin typeface="HSE Sans"/>
              </a:rPr>
              <a:t>over</a:t>
            </a:r>
            <a:r>
              <a:rPr lang="af-ZA" sz="1800">
                <a:latin typeface="HSE Sans"/>
              </a:rPr>
              <a:t> </a:t>
            </a:r>
            <a:r>
              <a:rPr lang="af-ZA" sz="1800" err="1">
                <a:latin typeface="HSE Sans"/>
              </a:rPr>
              <a:t>the</a:t>
            </a:r>
            <a:r>
              <a:rPr lang="af-ZA" sz="1800">
                <a:latin typeface="HSE Sans"/>
              </a:rPr>
              <a:t> </a:t>
            </a:r>
            <a:r>
              <a:rPr lang="af-ZA" sz="1800" err="1">
                <a:latin typeface="HSE Sans"/>
              </a:rPr>
              <a:t>past</a:t>
            </a:r>
            <a:r>
              <a:rPr lang="af-ZA" sz="1800">
                <a:latin typeface="HSE Sans"/>
              </a:rPr>
              <a:t> 10 </a:t>
            </a:r>
            <a:r>
              <a:rPr lang="af-ZA" sz="1800" err="1">
                <a:latin typeface="HSE Sans"/>
              </a:rPr>
              <a:t>years</a:t>
            </a:r>
            <a:r>
              <a:rPr lang="af-ZA" sz="1800">
                <a:latin typeface="HSE Sans"/>
              </a:rPr>
              <a:t> are </a:t>
            </a:r>
            <a:r>
              <a:rPr lang="af-ZA" sz="1800" err="1">
                <a:latin typeface="HSE Sans"/>
              </a:rPr>
              <a:t>taken</a:t>
            </a:r>
            <a:r>
              <a:rPr lang="af-ZA" sz="1800">
                <a:latin typeface="HSE Sans"/>
              </a:rPr>
              <a:t>:</a:t>
            </a:r>
          </a:p>
          <a:p>
            <a:pPr marL="342900" indent="-342900">
              <a:buAutoNum type="arabicPeriod"/>
            </a:pPr>
            <a:r>
              <a:rPr lang="af-ZA" sz="1800" err="1">
                <a:latin typeface="HSE Sans"/>
              </a:rPr>
              <a:t>Based</a:t>
            </a:r>
            <a:r>
              <a:rPr lang="af-ZA" sz="1800">
                <a:latin typeface="HSE Sans"/>
              </a:rPr>
              <a:t> </a:t>
            </a:r>
            <a:r>
              <a:rPr lang="af-ZA" sz="1800" err="1">
                <a:latin typeface="HSE Sans"/>
              </a:rPr>
              <a:t>on</a:t>
            </a:r>
            <a:r>
              <a:rPr lang="af-ZA" sz="1800">
                <a:latin typeface="HSE Sans"/>
              </a:rPr>
              <a:t> </a:t>
            </a:r>
            <a:r>
              <a:rPr lang="af-ZA" sz="1800" err="1">
                <a:latin typeface="HSE Sans"/>
              </a:rPr>
              <a:t>the</a:t>
            </a:r>
            <a:r>
              <a:rPr lang="af-ZA" sz="1800">
                <a:latin typeface="HSE Sans"/>
              </a:rPr>
              <a:t> </a:t>
            </a:r>
            <a:r>
              <a:rPr lang="af-ZA" sz="1800" err="1">
                <a:latin typeface="HSE Sans"/>
              </a:rPr>
              <a:t>predicted</a:t>
            </a:r>
            <a:r>
              <a:rPr lang="af-ZA" sz="1800">
                <a:latin typeface="HSE Sans"/>
              </a:rPr>
              <a:t> </a:t>
            </a:r>
            <a:r>
              <a:rPr lang="af-ZA" sz="1800" err="1">
                <a:latin typeface="HSE Sans"/>
              </a:rPr>
              <a:t>average</a:t>
            </a:r>
            <a:r>
              <a:rPr lang="af-ZA" sz="1800">
                <a:latin typeface="HSE Sans"/>
              </a:rPr>
              <a:t> </a:t>
            </a:r>
            <a:r>
              <a:rPr lang="af-ZA" sz="1800" err="1">
                <a:latin typeface="HSE Sans"/>
              </a:rPr>
              <a:t>values</a:t>
            </a:r>
            <a:r>
              <a:rPr lang="af-ZA" sz="1800">
                <a:latin typeface="HSE Sans"/>
              </a:rPr>
              <a:t> of </a:t>
            </a:r>
            <a:r>
              <a:rPr lang="af-ZA" sz="1800" err="1">
                <a:latin typeface="HSE Sans"/>
              </a:rPr>
              <a:t>the</a:t>
            </a:r>
            <a:r>
              <a:rPr lang="af-ZA" sz="1800">
                <a:latin typeface="HSE Sans"/>
              </a:rPr>
              <a:t> FCFE </a:t>
            </a:r>
            <a:r>
              <a:rPr lang="af-ZA" sz="1800" err="1">
                <a:latin typeface="HSE Sans"/>
              </a:rPr>
              <a:t>Marins</a:t>
            </a:r>
            <a:r>
              <a:rPr lang="af-ZA" sz="1800">
                <a:latin typeface="HSE Sans"/>
              </a:rPr>
              <a:t>, </a:t>
            </a:r>
            <a:r>
              <a:rPr lang="af-ZA" sz="1800" err="1">
                <a:latin typeface="HSE Sans"/>
              </a:rPr>
              <a:t>the</a:t>
            </a:r>
            <a:r>
              <a:rPr lang="af-ZA" sz="1800">
                <a:latin typeface="HSE Sans"/>
              </a:rPr>
              <a:t> </a:t>
            </a:r>
            <a:r>
              <a:rPr lang="af-ZA" sz="1800" err="1">
                <a:latin typeface="HSE Sans"/>
              </a:rPr>
              <a:t>predicted</a:t>
            </a:r>
            <a:r>
              <a:rPr lang="af-ZA" sz="1800">
                <a:latin typeface="HSE Sans"/>
              </a:rPr>
              <a:t> </a:t>
            </a:r>
            <a:r>
              <a:rPr lang="af-ZA" sz="1800" err="1">
                <a:latin typeface="HSE Sans"/>
              </a:rPr>
              <a:t>values</a:t>
            </a:r>
            <a:r>
              <a:rPr lang="af-ZA" sz="1800">
                <a:latin typeface="HSE Sans"/>
              </a:rPr>
              <a:t> of </a:t>
            </a:r>
            <a:r>
              <a:rPr lang="af-ZA" sz="1800" err="1">
                <a:latin typeface="HSE Sans"/>
              </a:rPr>
              <a:t>the</a:t>
            </a:r>
            <a:r>
              <a:rPr lang="af-ZA" sz="1800">
                <a:latin typeface="HSE Sans"/>
              </a:rPr>
              <a:t> FCFE are </a:t>
            </a:r>
            <a:r>
              <a:rPr lang="af-ZA" sz="1800" err="1">
                <a:latin typeface="HSE Sans"/>
              </a:rPr>
              <a:t>calculated</a:t>
            </a:r>
            <a:r>
              <a:rPr lang="af-ZA" sz="1800">
                <a:latin typeface="HSE Sans"/>
              </a:rPr>
              <a:t> (</a:t>
            </a:r>
            <a:r>
              <a:rPr lang="af-ZA" sz="1800" err="1">
                <a:latin typeface="HSE Sans"/>
              </a:rPr>
              <a:t>Revenue</a:t>
            </a:r>
            <a:r>
              <a:rPr lang="af-ZA" sz="1800">
                <a:latin typeface="HSE Sans"/>
              </a:rPr>
              <a:t> * </a:t>
            </a:r>
            <a:r>
              <a:rPr lang="af-ZA" sz="1800" err="1">
                <a:latin typeface="HSE Sans"/>
              </a:rPr>
              <a:t>average</a:t>
            </a:r>
            <a:r>
              <a:rPr lang="af-ZA" sz="1800">
                <a:latin typeface="HSE Sans"/>
              </a:rPr>
              <a:t> FCFE </a:t>
            </a:r>
            <a:r>
              <a:rPr lang="af-ZA" sz="1800" err="1">
                <a:latin typeface="HSE Sans"/>
              </a:rPr>
              <a:t>margins</a:t>
            </a:r>
            <a:r>
              <a:rPr lang="af-ZA" sz="1800">
                <a:latin typeface="HSE Sans"/>
              </a:rPr>
              <a:t>                                          )</a:t>
            </a:r>
          </a:p>
          <a:p>
            <a:pPr marL="342900" indent="-342900">
              <a:buAutoNum type="arabicPeriod"/>
            </a:pPr>
            <a:r>
              <a:rPr lang="af-ZA" sz="1800" err="1">
                <a:latin typeface="HSE Sans"/>
              </a:rPr>
              <a:t>Calculated</a:t>
            </a:r>
            <a:r>
              <a:rPr lang="af-ZA" sz="1800">
                <a:latin typeface="HSE Sans"/>
              </a:rPr>
              <a:t> </a:t>
            </a:r>
            <a:r>
              <a:rPr lang="af-ZA" sz="1800" err="1">
                <a:latin typeface="HSE Sans"/>
              </a:rPr>
              <a:t>the</a:t>
            </a:r>
            <a:r>
              <a:rPr lang="af-ZA" sz="1800">
                <a:latin typeface="HSE Sans"/>
              </a:rPr>
              <a:t> </a:t>
            </a:r>
            <a:r>
              <a:rPr lang="af-ZA" sz="1800" err="1">
                <a:latin typeface="HSE Sans"/>
              </a:rPr>
              <a:t>average</a:t>
            </a:r>
            <a:r>
              <a:rPr lang="af-ZA" sz="1800">
                <a:latin typeface="HSE Sans"/>
              </a:rPr>
              <a:t> </a:t>
            </a:r>
            <a:r>
              <a:rPr lang="af-ZA" sz="1800" err="1">
                <a:latin typeface="HSE Sans"/>
              </a:rPr>
              <a:t>value</a:t>
            </a:r>
            <a:r>
              <a:rPr lang="af-ZA" sz="1800">
                <a:latin typeface="HSE Sans"/>
              </a:rPr>
              <a:t> of </a:t>
            </a:r>
            <a:r>
              <a:rPr lang="af-ZA" sz="1800" err="1">
                <a:latin typeface="HSE Sans"/>
              </a:rPr>
              <a:t>the</a:t>
            </a:r>
            <a:r>
              <a:rPr lang="af-ZA" sz="1800">
                <a:latin typeface="HSE Sans"/>
              </a:rPr>
              <a:t> </a:t>
            </a:r>
            <a:r>
              <a:rPr lang="af-ZA" sz="1800" err="1">
                <a:latin typeface="HSE Sans"/>
              </a:rPr>
              <a:t>Shares</a:t>
            </a:r>
            <a:r>
              <a:rPr lang="af-ZA" sz="1800">
                <a:latin typeface="HSE Sans"/>
              </a:rPr>
              <a:t> </a:t>
            </a:r>
            <a:r>
              <a:rPr lang="af-ZA" sz="1800" err="1">
                <a:latin typeface="HSE Sans"/>
              </a:rPr>
              <a:t>Outstanding</a:t>
            </a:r>
            <a:r>
              <a:rPr lang="af-ZA" sz="1800">
                <a:latin typeface="HSE Sans"/>
              </a:rPr>
              <a:t> </a:t>
            </a:r>
          </a:p>
          <a:p>
            <a:pPr marL="342900" indent="-342900">
              <a:buAutoNum type="arabicPeriod"/>
            </a:pPr>
            <a:r>
              <a:rPr lang="af-ZA" sz="1800" err="1">
                <a:latin typeface="HSE Sans"/>
              </a:rPr>
              <a:t>Calculated</a:t>
            </a:r>
            <a:r>
              <a:rPr lang="af-ZA" sz="1800">
                <a:latin typeface="HSE Sans"/>
              </a:rPr>
              <a:t> </a:t>
            </a:r>
            <a:r>
              <a:rPr lang="af-ZA" sz="1800" err="1">
                <a:latin typeface="HSE Sans"/>
              </a:rPr>
              <a:t>the</a:t>
            </a:r>
            <a:r>
              <a:rPr lang="af-ZA" sz="1800">
                <a:latin typeface="HSE Sans"/>
              </a:rPr>
              <a:t> </a:t>
            </a:r>
            <a:r>
              <a:rPr lang="af-ZA" sz="1800" err="1">
                <a:latin typeface="HSE Sans"/>
              </a:rPr>
              <a:t>value</a:t>
            </a:r>
            <a:r>
              <a:rPr lang="af-ZA" sz="1800">
                <a:latin typeface="HSE Sans"/>
              </a:rPr>
              <a:t> of </a:t>
            </a:r>
            <a:r>
              <a:rPr lang="af-ZA" sz="1800" err="1">
                <a:latin typeface="HSE Sans"/>
              </a:rPr>
              <a:t>the</a:t>
            </a:r>
            <a:r>
              <a:rPr lang="af-ZA" sz="1800">
                <a:latin typeface="HSE Sans"/>
              </a:rPr>
              <a:t> </a:t>
            </a:r>
            <a:r>
              <a:rPr lang="af-ZA" sz="1800" err="1">
                <a:latin typeface="HSE Sans"/>
              </a:rPr>
              <a:t>discounted</a:t>
            </a:r>
            <a:r>
              <a:rPr lang="af-ZA" sz="1800">
                <a:latin typeface="HSE Sans"/>
              </a:rPr>
              <a:t> FCFE </a:t>
            </a:r>
            <a:r>
              <a:rPr lang="af-ZA" sz="1800" err="1">
                <a:latin typeface="HSE Sans"/>
              </a:rPr>
              <a:t>using</a:t>
            </a:r>
            <a:r>
              <a:rPr lang="af-ZA" sz="1800">
                <a:latin typeface="HSE Sans"/>
              </a:rPr>
              <a:t> </a:t>
            </a:r>
            <a:r>
              <a:rPr lang="af-ZA" sz="1800" err="1">
                <a:latin typeface="HSE Sans"/>
              </a:rPr>
              <a:t>the</a:t>
            </a:r>
            <a:r>
              <a:rPr lang="af-ZA" sz="1800">
                <a:latin typeface="HSE Sans"/>
              </a:rPr>
              <a:t> </a:t>
            </a:r>
            <a:r>
              <a:rPr lang="af-ZA" sz="1800" err="1">
                <a:latin typeface="HSE Sans"/>
              </a:rPr>
              <a:t>formula</a:t>
            </a:r>
            <a:r>
              <a:rPr lang="af-ZA" sz="1800">
                <a:latin typeface="HSE Sans"/>
              </a:rPr>
              <a:t> </a:t>
            </a:r>
            <a:r>
              <a:rPr lang="af-ZA" sz="1800" err="1">
                <a:latin typeface="HSE Sans"/>
              </a:rPr>
              <a:t>and</a:t>
            </a:r>
            <a:r>
              <a:rPr lang="af-ZA" sz="1800">
                <a:latin typeface="HSE Sans"/>
              </a:rPr>
              <a:t> </a:t>
            </a:r>
            <a:r>
              <a:rPr lang="af-ZA" sz="1800" err="1">
                <a:latin typeface="HSE Sans"/>
              </a:rPr>
              <a:t>found</a:t>
            </a:r>
            <a:r>
              <a:rPr lang="af-ZA" sz="1800">
                <a:latin typeface="HSE Sans"/>
              </a:rPr>
              <a:t> </a:t>
            </a:r>
            <a:r>
              <a:rPr lang="af-ZA" sz="1800" err="1">
                <a:latin typeface="HSE Sans"/>
              </a:rPr>
              <a:t>their</a:t>
            </a:r>
            <a:r>
              <a:rPr lang="af-ZA" sz="1800">
                <a:latin typeface="HSE Sans"/>
              </a:rPr>
              <a:t> </a:t>
            </a:r>
            <a:r>
              <a:rPr lang="af-ZA" sz="1800" err="1">
                <a:latin typeface="HSE Sans"/>
              </a:rPr>
              <a:t>sum</a:t>
            </a:r>
            <a:endParaRPr lang="af-ZA" sz="1800">
              <a:latin typeface="HSE Sans"/>
            </a:endParaRPr>
          </a:p>
          <a:p>
            <a:pPr marL="342900" indent="-342900">
              <a:buAutoNum type="arabicPeriod"/>
            </a:pPr>
            <a:r>
              <a:rPr lang="af-ZA" sz="1800" err="1">
                <a:latin typeface="HSE Sans"/>
              </a:rPr>
              <a:t>The</a:t>
            </a:r>
            <a:r>
              <a:rPr lang="af-ZA" sz="1800">
                <a:latin typeface="HSE Sans"/>
              </a:rPr>
              <a:t> fair value was </a:t>
            </a:r>
            <a:r>
              <a:rPr lang="af-ZA" sz="1800" err="1">
                <a:latin typeface="HSE Sans"/>
              </a:rPr>
              <a:t>calculated</a:t>
            </a:r>
            <a:r>
              <a:rPr lang="af-ZA" sz="1800">
                <a:latin typeface="HSE Sans"/>
              </a:rPr>
              <a:t>:</a:t>
            </a:r>
          </a:p>
          <a:p>
            <a:endParaRPr lang="af-ZA" sz="1200"/>
          </a:p>
          <a:p>
            <a:pPr marL="342900" indent="-342900">
              <a:buAutoNum type="arabicPeriod"/>
            </a:pPr>
            <a:endParaRPr lang="af-ZA" sz="1200">
              <a:latin typeface="HSE Sans"/>
            </a:endParaRPr>
          </a:p>
        </p:txBody>
      </p:sp>
      <p:sp>
        <p:nvSpPr>
          <p:cNvPr id="5" name="Текст 4">
            <a:extLst>
              <a:ext uri="{FF2B5EF4-FFF2-40B4-BE49-F238E27FC236}">
                <a16:creationId xmlns:a16="http://schemas.microsoft.com/office/drawing/2014/main" id="{692097F5-F6DC-82A1-F939-2CD0DBB88212}"/>
              </a:ext>
            </a:extLst>
          </p:cNvPr>
          <p:cNvSpPr>
            <a:spLocks noGrp="1"/>
          </p:cNvSpPr>
          <p:nvPr>
            <p:ph type="body" sz="quarter" idx="13"/>
          </p:nvPr>
        </p:nvSpPr>
        <p:spPr/>
        <p:txBody>
          <a:bodyPr lIns="0" tIns="0" rIns="0" bIns="0" anchor="t">
            <a:noAutofit/>
          </a:bodyPr>
          <a:lstStyle/>
          <a:p>
            <a:r>
              <a:rPr lang="ru-RU"/>
              <a:t>School </a:t>
            </a:r>
            <a:r>
              <a:rPr lang="ru-RU" err="1"/>
              <a:t>of</a:t>
            </a:r>
            <a:r>
              <a:rPr lang="ru-RU"/>
              <a:t> Economics </a:t>
            </a:r>
            <a:r>
              <a:rPr lang="ru-RU" err="1"/>
              <a:t>and</a:t>
            </a:r>
            <a:r>
              <a:rPr lang="ru-RU"/>
              <a:t> Management</a:t>
            </a:r>
          </a:p>
        </p:txBody>
      </p:sp>
      <p:sp>
        <p:nvSpPr>
          <p:cNvPr id="6" name="Текст 5">
            <a:extLst>
              <a:ext uri="{FF2B5EF4-FFF2-40B4-BE49-F238E27FC236}">
                <a16:creationId xmlns:a16="http://schemas.microsoft.com/office/drawing/2014/main" id="{23FA8286-9430-7BB4-E258-C39CAD36546B}"/>
              </a:ext>
            </a:extLst>
          </p:cNvPr>
          <p:cNvSpPr>
            <a:spLocks noGrp="1"/>
          </p:cNvSpPr>
          <p:nvPr>
            <p:ph type="body" sz="quarter" idx="14"/>
          </p:nvPr>
        </p:nvSpPr>
        <p:spPr/>
        <p:txBody>
          <a:bodyPr lIns="0" tIns="0" rIns="0" bIns="0" anchor="t">
            <a:noAutofit/>
          </a:bodyPr>
          <a:lstStyle/>
          <a:p>
            <a:r>
              <a:rPr lang="ru-RU"/>
              <a:t>International </a:t>
            </a:r>
            <a:r>
              <a:rPr lang="ru-RU" err="1"/>
              <a:t>Baccalaureate</a:t>
            </a:r>
            <a:r>
              <a:rPr lang="ru-RU"/>
              <a:t> </a:t>
            </a:r>
            <a:r>
              <a:rPr lang="ru-RU" err="1"/>
              <a:t>in</a:t>
            </a:r>
            <a:r>
              <a:rPr lang="ru-RU"/>
              <a:t> Business </a:t>
            </a:r>
            <a:r>
              <a:rPr lang="ru-RU" err="1"/>
              <a:t>and</a:t>
            </a:r>
            <a:r>
              <a:rPr lang="ru-RU"/>
              <a:t> Economics</a:t>
            </a:r>
          </a:p>
        </p:txBody>
      </p:sp>
      <p:sp>
        <p:nvSpPr>
          <p:cNvPr id="7" name="Текст 6">
            <a:extLst>
              <a:ext uri="{FF2B5EF4-FFF2-40B4-BE49-F238E27FC236}">
                <a16:creationId xmlns:a16="http://schemas.microsoft.com/office/drawing/2014/main" id="{F7D9028A-BC5E-4FF6-5ADE-242A6124B9B2}"/>
              </a:ext>
            </a:extLst>
          </p:cNvPr>
          <p:cNvSpPr>
            <a:spLocks noGrp="1"/>
          </p:cNvSpPr>
          <p:nvPr>
            <p:ph type="body" sz="quarter" idx="15"/>
          </p:nvPr>
        </p:nvSpPr>
        <p:spPr/>
        <p:txBody>
          <a:bodyPr lIns="0" tIns="0" rIns="0" bIns="0" anchor="t">
            <a:noAutofit/>
          </a:bodyPr>
          <a:lstStyle/>
          <a:p>
            <a:r>
              <a:rPr lang="ru-RU"/>
              <a:t>Saint-</a:t>
            </a:r>
            <a:r>
              <a:rPr lang="ru-RU" err="1"/>
              <a:t>Petersburg</a:t>
            </a:r>
            <a:r>
              <a:rPr lang="ru-RU"/>
              <a:t> 2025</a:t>
            </a:r>
          </a:p>
        </p:txBody>
      </p:sp>
      <p:pic>
        <p:nvPicPr>
          <p:cNvPr id="9" name="Рисунок 8" descr="Изображение выглядит как Шрифт, текст, типография, белый&#10;&#10;Содержимое, созданное ИИ, может быть неверным.">
            <a:extLst>
              <a:ext uri="{FF2B5EF4-FFF2-40B4-BE49-F238E27FC236}">
                <a16:creationId xmlns:a16="http://schemas.microsoft.com/office/drawing/2014/main" id="{09174323-4D64-AC13-4A4A-369E9FD49957}"/>
              </a:ext>
            </a:extLst>
          </p:cNvPr>
          <p:cNvPicPr>
            <a:picLocks noChangeAspect="1"/>
          </p:cNvPicPr>
          <p:nvPr/>
        </p:nvPicPr>
        <p:blipFill>
          <a:blip r:embed="rId2"/>
          <a:stretch>
            <a:fillRect/>
          </a:stretch>
        </p:blipFill>
        <p:spPr>
          <a:xfrm>
            <a:off x="4496648" y="1767892"/>
            <a:ext cx="1597025" cy="333375"/>
          </a:xfrm>
          <a:prstGeom prst="rect">
            <a:avLst/>
          </a:prstGeom>
        </p:spPr>
      </p:pic>
      <p:pic>
        <p:nvPicPr>
          <p:cNvPr id="10" name="Рисунок 9" descr="Изображение выглядит как Шрифт, типография, текст, белый&#10;&#10;Содержимое, созданное ИИ, может быть неверным.">
            <a:extLst>
              <a:ext uri="{FF2B5EF4-FFF2-40B4-BE49-F238E27FC236}">
                <a16:creationId xmlns:a16="http://schemas.microsoft.com/office/drawing/2014/main" id="{D11DA242-8C80-61CC-8052-FE8CC4A7CC0E}"/>
              </a:ext>
            </a:extLst>
          </p:cNvPr>
          <p:cNvPicPr>
            <a:picLocks noChangeAspect="1"/>
          </p:cNvPicPr>
          <p:nvPr/>
        </p:nvPicPr>
        <p:blipFill>
          <a:blip r:embed="rId3"/>
          <a:stretch>
            <a:fillRect/>
          </a:stretch>
        </p:blipFill>
        <p:spPr>
          <a:xfrm>
            <a:off x="4436657" y="2109007"/>
            <a:ext cx="1719708" cy="404912"/>
          </a:xfrm>
          <a:prstGeom prst="rect">
            <a:avLst/>
          </a:prstGeom>
        </p:spPr>
      </p:pic>
      <p:pic>
        <p:nvPicPr>
          <p:cNvPr id="11" name="Рисунок 10" descr="Изображение выглядит как текст, снимок экрана, Шрифт, линия&#10;&#10;Содержимое, созданное ИИ, может быть неверным.">
            <a:extLst>
              <a:ext uri="{FF2B5EF4-FFF2-40B4-BE49-F238E27FC236}">
                <a16:creationId xmlns:a16="http://schemas.microsoft.com/office/drawing/2014/main" id="{748AB654-EE42-9445-CC7C-FF0299199831}"/>
              </a:ext>
            </a:extLst>
          </p:cNvPr>
          <p:cNvPicPr>
            <a:picLocks noChangeAspect="1"/>
          </p:cNvPicPr>
          <p:nvPr/>
        </p:nvPicPr>
        <p:blipFill>
          <a:blip r:embed="rId4"/>
          <a:stretch>
            <a:fillRect/>
          </a:stretch>
        </p:blipFill>
        <p:spPr>
          <a:xfrm>
            <a:off x="6360937" y="1770781"/>
            <a:ext cx="5385435" cy="403860"/>
          </a:xfrm>
          <a:prstGeom prst="rect">
            <a:avLst/>
          </a:prstGeom>
        </p:spPr>
      </p:pic>
      <p:pic>
        <p:nvPicPr>
          <p:cNvPr id="12" name="Рисунок 11">
            <a:extLst>
              <a:ext uri="{FF2B5EF4-FFF2-40B4-BE49-F238E27FC236}">
                <a16:creationId xmlns:a16="http://schemas.microsoft.com/office/drawing/2014/main" id="{E2D6D552-1D68-2E35-FE3E-CD0EE67F4A14}"/>
              </a:ext>
            </a:extLst>
          </p:cNvPr>
          <p:cNvPicPr>
            <a:picLocks noChangeAspect="1"/>
          </p:cNvPicPr>
          <p:nvPr/>
        </p:nvPicPr>
        <p:blipFill>
          <a:blip r:embed="rId5"/>
          <a:stretch>
            <a:fillRect/>
          </a:stretch>
        </p:blipFill>
        <p:spPr>
          <a:xfrm>
            <a:off x="7788733" y="1644493"/>
            <a:ext cx="3962400" cy="120015"/>
          </a:xfrm>
          <a:prstGeom prst="rect">
            <a:avLst/>
          </a:prstGeom>
        </p:spPr>
      </p:pic>
      <p:pic>
        <p:nvPicPr>
          <p:cNvPr id="13" name="Рисунок 12" descr="Изображение выглядит как текст, снимок экрана, Шрифт, число&#10;&#10;Содержимое, созданное ИИ, может быть неверным.">
            <a:extLst>
              <a:ext uri="{FF2B5EF4-FFF2-40B4-BE49-F238E27FC236}">
                <a16:creationId xmlns:a16="http://schemas.microsoft.com/office/drawing/2014/main" id="{39F975A4-4C5A-1ED1-B025-F23E30D08FBD}"/>
              </a:ext>
            </a:extLst>
          </p:cNvPr>
          <p:cNvPicPr>
            <a:picLocks noChangeAspect="1"/>
          </p:cNvPicPr>
          <p:nvPr/>
        </p:nvPicPr>
        <p:blipFill>
          <a:blip r:embed="rId6"/>
          <a:stretch>
            <a:fillRect/>
          </a:stretch>
        </p:blipFill>
        <p:spPr>
          <a:xfrm>
            <a:off x="6347684" y="2658126"/>
            <a:ext cx="5618480" cy="394311"/>
          </a:xfrm>
          <a:prstGeom prst="rect">
            <a:avLst/>
          </a:prstGeom>
        </p:spPr>
      </p:pic>
      <p:pic>
        <p:nvPicPr>
          <p:cNvPr id="15" name="Рисунок 14">
            <a:extLst>
              <a:ext uri="{FF2B5EF4-FFF2-40B4-BE49-F238E27FC236}">
                <a16:creationId xmlns:a16="http://schemas.microsoft.com/office/drawing/2014/main" id="{E4DBC719-D39B-5C65-4889-00A4142CBE85}"/>
              </a:ext>
            </a:extLst>
          </p:cNvPr>
          <p:cNvPicPr>
            <a:picLocks noChangeAspect="1"/>
          </p:cNvPicPr>
          <p:nvPr/>
        </p:nvPicPr>
        <p:blipFill>
          <a:blip r:embed="rId7"/>
          <a:srcRect t="26087" r="690" b="5551"/>
          <a:stretch/>
        </p:blipFill>
        <p:spPr>
          <a:xfrm>
            <a:off x="3043458" y="4856769"/>
            <a:ext cx="2032358" cy="255433"/>
          </a:xfrm>
          <a:prstGeom prst="rect">
            <a:avLst/>
          </a:prstGeom>
        </p:spPr>
      </p:pic>
      <p:pic>
        <p:nvPicPr>
          <p:cNvPr id="16" name="Рисунок 15" descr="Изображение выглядит как Шрифт, линия, текст, число&#10;&#10;Содержимое, созданное ИИ, может быть неверным.">
            <a:extLst>
              <a:ext uri="{FF2B5EF4-FFF2-40B4-BE49-F238E27FC236}">
                <a16:creationId xmlns:a16="http://schemas.microsoft.com/office/drawing/2014/main" id="{DDA5DD7D-3E6E-95D1-4050-890B90F482CB}"/>
              </a:ext>
            </a:extLst>
          </p:cNvPr>
          <p:cNvPicPr>
            <a:picLocks noChangeAspect="1"/>
          </p:cNvPicPr>
          <p:nvPr/>
        </p:nvPicPr>
        <p:blipFill>
          <a:blip r:embed="rId8"/>
          <a:stretch>
            <a:fillRect/>
          </a:stretch>
        </p:blipFill>
        <p:spPr>
          <a:xfrm>
            <a:off x="5934863" y="5643880"/>
            <a:ext cx="1240790" cy="284480"/>
          </a:xfrm>
          <a:prstGeom prst="rect">
            <a:avLst/>
          </a:prstGeom>
        </p:spPr>
      </p:pic>
      <p:pic>
        <p:nvPicPr>
          <p:cNvPr id="17" name="Рисунок 16">
            <a:extLst>
              <a:ext uri="{FF2B5EF4-FFF2-40B4-BE49-F238E27FC236}">
                <a16:creationId xmlns:a16="http://schemas.microsoft.com/office/drawing/2014/main" id="{928B0827-2C60-7407-B19F-8681AA60CAF1}"/>
              </a:ext>
            </a:extLst>
          </p:cNvPr>
          <p:cNvPicPr>
            <a:picLocks noChangeAspect="1"/>
          </p:cNvPicPr>
          <p:nvPr/>
        </p:nvPicPr>
        <p:blipFill>
          <a:blip r:embed="rId9"/>
          <a:stretch>
            <a:fillRect/>
          </a:stretch>
        </p:blipFill>
        <p:spPr>
          <a:xfrm>
            <a:off x="5929838" y="5934869"/>
            <a:ext cx="6050215" cy="188769"/>
          </a:xfrm>
          <a:prstGeom prst="rect">
            <a:avLst/>
          </a:prstGeom>
        </p:spPr>
      </p:pic>
      <p:pic>
        <p:nvPicPr>
          <p:cNvPr id="18" name="Рисунок 17">
            <a:extLst>
              <a:ext uri="{FF2B5EF4-FFF2-40B4-BE49-F238E27FC236}">
                <a16:creationId xmlns:a16="http://schemas.microsoft.com/office/drawing/2014/main" id="{A5CDAA7E-304E-F548-6A8A-B791690B9554}"/>
              </a:ext>
            </a:extLst>
          </p:cNvPr>
          <p:cNvPicPr>
            <a:picLocks noChangeAspect="1"/>
          </p:cNvPicPr>
          <p:nvPr/>
        </p:nvPicPr>
        <p:blipFill>
          <a:blip r:embed="rId10"/>
          <a:stretch>
            <a:fillRect/>
          </a:stretch>
        </p:blipFill>
        <p:spPr>
          <a:xfrm>
            <a:off x="11293354" y="5664160"/>
            <a:ext cx="467360" cy="247650"/>
          </a:xfrm>
          <a:prstGeom prst="rect">
            <a:avLst/>
          </a:prstGeom>
        </p:spPr>
      </p:pic>
      <p:pic>
        <p:nvPicPr>
          <p:cNvPr id="19" name="Рисунок 18">
            <a:extLst>
              <a:ext uri="{FF2B5EF4-FFF2-40B4-BE49-F238E27FC236}">
                <a16:creationId xmlns:a16="http://schemas.microsoft.com/office/drawing/2014/main" id="{DD49F069-CB2B-6FDF-D8BF-07ABDB0DDF4B}"/>
              </a:ext>
            </a:extLst>
          </p:cNvPr>
          <p:cNvPicPr>
            <a:picLocks noChangeAspect="1"/>
          </p:cNvPicPr>
          <p:nvPr/>
        </p:nvPicPr>
        <p:blipFill>
          <a:blip r:embed="rId11"/>
          <a:stretch>
            <a:fillRect/>
          </a:stretch>
        </p:blipFill>
        <p:spPr>
          <a:xfrm>
            <a:off x="3657267" y="6334624"/>
            <a:ext cx="1674495" cy="181610"/>
          </a:xfrm>
          <a:prstGeom prst="rect">
            <a:avLst/>
          </a:prstGeom>
        </p:spPr>
      </p:pic>
      <p:pic>
        <p:nvPicPr>
          <p:cNvPr id="20" name="Рисунок 19">
            <a:extLst>
              <a:ext uri="{FF2B5EF4-FFF2-40B4-BE49-F238E27FC236}">
                <a16:creationId xmlns:a16="http://schemas.microsoft.com/office/drawing/2014/main" id="{5B1EECCA-811C-7FB4-DF07-252D1D9FCEA2}"/>
              </a:ext>
            </a:extLst>
          </p:cNvPr>
          <p:cNvPicPr>
            <a:picLocks noChangeAspect="1"/>
          </p:cNvPicPr>
          <p:nvPr/>
        </p:nvPicPr>
        <p:blipFill>
          <a:blip r:embed="rId12"/>
          <a:stretch>
            <a:fillRect/>
          </a:stretch>
        </p:blipFill>
        <p:spPr>
          <a:xfrm>
            <a:off x="5526127" y="4857871"/>
            <a:ext cx="1834226" cy="199904"/>
          </a:xfrm>
          <a:prstGeom prst="rect">
            <a:avLst/>
          </a:prstGeom>
        </p:spPr>
      </p:pic>
      <p:pic>
        <p:nvPicPr>
          <p:cNvPr id="14" name="Рисунок 13" descr="Изображение выглядит как текст, Шрифт, снимок экрана, число&#10;&#10;Содержимое, созданное ИИ, может быть неверным.">
            <a:extLst>
              <a:ext uri="{FF2B5EF4-FFF2-40B4-BE49-F238E27FC236}">
                <a16:creationId xmlns:a16="http://schemas.microsoft.com/office/drawing/2014/main" id="{AF0D2E90-F7B8-8C6B-4F41-B048525133F1}"/>
              </a:ext>
            </a:extLst>
          </p:cNvPr>
          <p:cNvPicPr>
            <a:picLocks noChangeAspect="1"/>
          </p:cNvPicPr>
          <p:nvPr/>
        </p:nvPicPr>
        <p:blipFill>
          <a:blip r:embed="rId13"/>
          <a:srcRect l="32230" r="221"/>
          <a:stretch/>
        </p:blipFill>
        <p:spPr>
          <a:xfrm>
            <a:off x="6660586" y="4650060"/>
            <a:ext cx="5323926" cy="404867"/>
          </a:xfrm>
          <a:prstGeom prst="rect">
            <a:avLst/>
          </a:prstGeom>
        </p:spPr>
      </p:pic>
    </p:spTree>
    <p:extLst>
      <p:ext uri="{BB962C8B-B14F-4D97-AF65-F5344CB8AC3E}">
        <p14:creationId xmlns:p14="http://schemas.microsoft.com/office/powerpoint/2010/main" val="363343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7324C-CDE4-2F1D-6D52-3C8943D45AD8}"/>
            </a:ext>
          </a:extLst>
        </p:cNvPr>
        <p:cNvGrpSpPr/>
        <p:nvPr/>
      </p:nvGrpSpPr>
      <p:grpSpPr>
        <a:xfrm>
          <a:off x="0" y="0"/>
          <a:ext cx="0" cy="0"/>
          <a:chOff x="0" y="0"/>
          <a:chExt cx="0" cy="0"/>
        </a:xfrm>
      </p:grpSpPr>
      <p:sp>
        <p:nvSpPr>
          <p:cNvPr id="3" name="Заголовок 2">
            <a:extLst>
              <a:ext uri="{FF2B5EF4-FFF2-40B4-BE49-F238E27FC236}">
                <a16:creationId xmlns:a16="http://schemas.microsoft.com/office/drawing/2014/main" id="{619AEC6C-9FFD-FA3B-A571-F44CA03FC867}"/>
              </a:ext>
            </a:extLst>
          </p:cNvPr>
          <p:cNvSpPr>
            <a:spLocks noGrp="1"/>
          </p:cNvSpPr>
          <p:nvPr>
            <p:ph type="title"/>
          </p:nvPr>
        </p:nvSpPr>
        <p:spPr>
          <a:xfrm>
            <a:off x="6947751" y="1330526"/>
            <a:ext cx="6431766" cy="777025"/>
          </a:xfrm>
        </p:spPr>
        <p:txBody>
          <a:bodyPr/>
          <a:lstStyle/>
          <a:p>
            <a:r>
              <a:rPr lang="ru-RU"/>
              <a:t>FCFE-DM: </a:t>
            </a:r>
            <a:r>
              <a:rPr lang="af-ZA" sz="2000" err="1">
                <a:solidFill>
                  <a:srgbClr val="0E2D69"/>
                </a:solidFill>
                <a:latin typeface="HSE Sans"/>
              </a:rPr>
              <a:t>Line</a:t>
            </a:r>
            <a:r>
              <a:rPr lang="af-ZA" sz="2000">
                <a:solidFill>
                  <a:srgbClr val="0E2D69"/>
                </a:solidFill>
                <a:latin typeface="HSE Sans"/>
              </a:rPr>
              <a:t> </a:t>
            </a:r>
            <a:r>
              <a:rPr lang="af-ZA" sz="2000" err="1">
                <a:solidFill>
                  <a:srgbClr val="0E2D69"/>
                </a:solidFill>
                <a:latin typeface="HSE Sans"/>
              </a:rPr>
              <a:t>graph</a:t>
            </a:r>
            <a:r>
              <a:rPr lang="af-ZA" sz="2000">
                <a:solidFill>
                  <a:srgbClr val="0E2D69"/>
                </a:solidFill>
                <a:latin typeface="HSE Sans"/>
              </a:rPr>
              <a:t> </a:t>
            </a:r>
            <a:r>
              <a:rPr lang="af-ZA" sz="2000" err="1">
                <a:solidFill>
                  <a:srgbClr val="0E2D69"/>
                </a:solidFill>
                <a:latin typeface="HSE Sans"/>
              </a:rPr>
              <a:t>analysis</a:t>
            </a:r>
            <a:endParaRPr lang="af-ZA" sz="2000" err="1">
              <a:solidFill>
                <a:srgbClr val="0E2D69"/>
              </a:solidFill>
              <a:latin typeface="HSE Sans"/>
              <a:ea typeface="Calibri"/>
              <a:cs typeface="Calibri"/>
            </a:endParaRPr>
          </a:p>
        </p:txBody>
      </p:sp>
      <p:sp>
        <p:nvSpPr>
          <p:cNvPr id="5" name="Текст 4">
            <a:extLst>
              <a:ext uri="{FF2B5EF4-FFF2-40B4-BE49-F238E27FC236}">
                <a16:creationId xmlns:a16="http://schemas.microsoft.com/office/drawing/2014/main" id="{23250A81-27CE-E2BB-4B4C-85601077ADED}"/>
              </a:ext>
            </a:extLst>
          </p:cNvPr>
          <p:cNvSpPr>
            <a:spLocks noGrp="1"/>
          </p:cNvSpPr>
          <p:nvPr>
            <p:ph type="body" sz="quarter" idx="13"/>
          </p:nvPr>
        </p:nvSpPr>
        <p:spPr/>
        <p:txBody>
          <a:bodyPr lIns="0" tIns="0" rIns="0" bIns="0" anchor="t">
            <a:noAutofit/>
          </a:bodyPr>
          <a:lstStyle/>
          <a:p>
            <a:r>
              <a:rPr lang="ru-RU"/>
              <a:t>School </a:t>
            </a:r>
            <a:r>
              <a:rPr lang="ru-RU" err="1"/>
              <a:t>of</a:t>
            </a:r>
            <a:r>
              <a:rPr lang="ru-RU"/>
              <a:t> Economics </a:t>
            </a:r>
            <a:r>
              <a:rPr lang="ru-RU" err="1"/>
              <a:t>and</a:t>
            </a:r>
            <a:r>
              <a:rPr lang="ru-RU"/>
              <a:t> Management</a:t>
            </a:r>
          </a:p>
        </p:txBody>
      </p:sp>
      <p:sp>
        <p:nvSpPr>
          <p:cNvPr id="6" name="Текст 5">
            <a:extLst>
              <a:ext uri="{FF2B5EF4-FFF2-40B4-BE49-F238E27FC236}">
                <a16:creationId xmlns:a16="http://schemas.microsoft.com/office/drawing/2014/main" id="{91D8A236-CC0B-E026-8A1B-F470BFCE3505}"/>
              </a:ext>
            </a:extLst>
          </p:cNvPr>
          <p:cNvSpPr>
            <a:spLocks noGrp="1"/>
          </p:cNvSpPr>
          <p:nvPr>
            <p:ph type="body" sz="quarter" idx="14"/>
          </p:nvPr>
        </p:nvSpPr>
        <p:spPr/>
        <p:txBody>
          <a:bodyPr lIns="0" tIns="0" rIns="0" bIns="0" anchor="t">
            <a:noAutofit/>
          </a:bodyPr>
          <a:lstStyle/>
          <a:p>
            <a:r>
              <a:rPr lang="ru-RU"/>
              <a:t>International </a:t>
            </a:r>
            <a:r>
              <a:rPr lang="ru-RU" err="1"/>
              <a:t>Bachelor</a:t>
            </a:r>
            <a:r>
              <a:rPr lang="ru-RU"/>
              <a:t> </a:t>
            </a:r>
            <a:r>
              <a:rPr lang="ru-RU" err="1"/>
              <a:t>in</a:t>
            </a:r>
            <a:r>
              <a:rPr lang="ru-RU"/>
              <a:t> Business </a:t>
            </a:r>
            <a:r>
              <a:rPr lang="ru-RU" err="1"/>
              <a:t>and</a:t>
            </a:r>
            <a:r>
              <a:rPr lang="ru-RU"/>
              <a:t> Economics</a:t>
            </a:r>
          </a:p>
        </p:txBody>
      </p:sp>
      <p:sp>
        <p:nvSpPr>
          <p:cNvPr id="7" name="Текст 6">
            <a:extLst>
              <a:ext uri="{FF2B5EF4-FFF2-40B4-BE49-F238E27FC236}">
                <a16:creationId xmlns:a16="http://schemas.microsoft.com/office/drawing/2014/main" id="{4035D663-5E3F-6F48-40C4-9ECD2E362C4F}"/>
              </a:ext>
            </a:extLst>
          </p:cNvPr>
          <p:cNvSpPr>
            <a:spLocks noGrp="1"/>
          </p:cNvSpPr>
          <p:nvPr>
            <p:ph type="body" sz="quarter" idx="15"/>
          </p:nvPr>
        </p:nvSpPr>
        <p:spPr/>
        <p:txBody>
          <a:bodyPr lIns="0" tIns="0" rIns="0" bIns="0" anchor="t">
            <a:noAutofit/>
          </a:bodyPr>
          <a:lstStyle/>
          <a:p>
            <a:r>
              <a:rPr lang="ru-RU"/>
              <a:t>Saint-</a:t>
            </a:r>
            <a:r>
              <a:rPr lang="ru-RU" err="1"/>
              <a:t>Petersburg</a:t>
            </a:r>
            <a:r>
              <a:rPr lang="ru-RU"/>
              <a:t> 2025</a:t>
            </a:r>
          </a:p>
        </p:txBody>
      </p:sp>
      <p:pic>
        <p:nvPicPr>
          <p:cNvPr id="2" name="Рисунок 1" descr="Изображение выглядит как текст, Шрифт, График, линия&#10;&#10;Содержимое, созданное ИИ, может быть неверным.">
            <a:extLst>
              <a:ext uri="{FF2B5EF4-FFF2-40B4-BE49-F238E27FC236}">
                <a16:creationId xmlns:a16="http://schemas.microsoft.com/office/drawing/2014/main" id="{9CD57052-33DA-663E-EDD7-0E5399FCDD34}"/>
              </a:ext>
            </a:extLst>
          </p:cNvPr>
          <p:cNvPicPr>
            <a:picLocks noChangeAspect="1"/>
          </p:cNvPicPr>
          <p:nvPr/>
        </p:nvPicPr>
        <p:blipFill>
          <a:blip r:embed="rId2"/>
          <a:stretch>
            <a:fillRect/>
          </a:stretch>
        </p:blipFill>
        <p:spPr>
          <a:xfrm>
            <a:off x="529908" y="1010814"/>
            <a:ext cx="5275368" cy="2847128"/>
          </a:xfrm>
          <a:prstGeom prst="rect">
            <a:avLst/>
          </a:prstGeom>
        </p:spPr>
      </p:pic>
      <p:pic>
        <p:nvPicPr>
          <p:cNvPr id="8" name="Рисунок 7" descr="Изображение выглядит как текст, снимок экрана, линия, График&#10;&#10;Содержимое, созданное ИИ, может быть неверным.">
            <a:extLst>
              <a:ext uri="{FF2B5EF4-FFF2-40B4-BE49-F238E27FC236}">
                <a16:creationId xmlns:a16="http://schemas.microsoft.com/office/drawing/2014/main" id="{F2751FDF-CF81-8FA3-725D-6DCE1526B5AC}"/>
              </a:ext>
            </a:extLst>
          </p:cNvPr>
          <p:cNvPicPr>
            <a:picLocks noChangeAspect="1"/>
          </p:cNvPicPr>
          <p:nvPr/>
        </p:nvPicPr>
        <p:blipFill>
          <a:blip r:embed="rId3"/>
          <a:stretch>
            <a:fillRect/>
          </a:stretch>
        </p:blipFill>
        <p:spPr>
          <a:xfrm>
            <a:off x="527685" y="3864080"/>
            <a:ext cx="5279813" cy="2857288"/>
          </a:xfrm>
          <a:prstGeom prst="rect">
            <a:avLst/>
          </a:prstGeom>
        </p:spPr>
      </p:pic>
      <p:sp>
        <p:nvSpPr>
          <p:cNvPr id="24" name="TextBox 23">
            <a:extLst>
              <a:ext uri="{FF2B5EF4-FFF2-40B4-BE49-F238E27FC236}">
                <a16:creationId xmlns:a16="http://schemas.microsoft.com/office/drawing/2014/main" id="{C61BBA21-D7B7-E65C-CDA5-265BE8F885A9}"/>
              </a:ext>
            </a:extLst>
          </p:cNvPr>
          <p:cNvSpPr txBox="1"/>
          <p:nvPr/>
        </p:nvSpPr>
        <p:spPr>
          <a:xfrm>
            <a:off x="6491365" y="2294015"/>
            <a:ext cx="5031306"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af-ZA" err="1">
                <a:solidFill>
                  <a:srgbClr val="0E2D69"/>
                </a:solidFill>
                <a:ea typeface="+mn-lt"/>
                <a:cs typeface="+mn-lt"/>
              </a:rPr>
              <a:t>On</a:t>
            </a:r>
            <a:r>
              <a:rPr lang="af-ZA">
                <a:solidFill>
                  <a:srgbClr val="0E2D69"/>
                </a:solidFill>
                <a:ea typeface="+mn-lt"/>
                <a:cs typeface="+mn-lt"/>
              </a:rPr>
              <a:t> </a:t>
            </a:r>
            <a:r>
              <a:rPr lang="af-ZA" err="1">
                <a:solidFill>
                  <a:srgbClr val="0E2D69"/>
                </a:solidFill>
                <a:ea typeface="+mn-lt"/>
                <a:cs typeface="+mn-lt"/>
              </a:rPr>
              <a:t>the</a:t>
            </a:r>
            <a:r>
              <a:rPr lang="af-ZA">
                <a:solidFill>
                  <a:srgbClr val="0E2D69"/>
                </a:solidFill>
                <a:ea typeface="+mn-lt"/>
                <a:cs typeface="+mn-lt"/>
              </a:rPr>
              <a:t> </a:t>
            </a:r>
            <a:r>
              <a:rPr lang="af-ZA" err="1">
                <a:solidFill>
                  <a:srgbClr val="0E2D69"/>
                </a:solidFill>
                <a:ea typeface="+mn-lt"/>
                <a:cs typeface="+mn-lt"/>
              </a:rPr>
              <a:t>left</a:t>
            </a:r>
            <a:r>
              <a:rPr lang="af-ZA">
                <a:solidFill>
                  <a:srgbClr val="0E2D69"/>
                </a:solidFill>
                <a:ea typeface="+mn-lt"/>
                <a:cs typeface="+mn-lt"/>
              </a:rPr>
              <a:t> are </a:t>
            </a:r>
            <a:r>
              <a:rPr lang="af-ZA" err="1">
                <a:solidFill>
                  <a:srgbClr val="0E2D69"/>
                </a:solidFill>
                <a:ea typeface="+mn-lt"/>
                <a:cs typeface="+mn-lt"/>
              </a:rPr>
              <a:t>graphs</a:t>
            </a:r>
            <a:r>
              <a:rPr lang="af-ZA">
                <a:solidFill>
                  <a:srgbClr val="0E2D69"/>
                </a:solidFill>
                <a:ea typeface="+mn-lt"/>
                <a:cs typeface="+mn-lt"/>
              </a:rPr>
              <a:t> of </a:t>
            </a:r>
            <a:r>
              <a:rPr lang="af-ZA" err="1">
                <a:solidFill>
                  <a:srgbClr val="0E2D69"/>
                </a:solidFill>
                <a:ea typeface="+mn-lt"/>
                <a:cs typeface="+mn-lt"/>
              </a:rPr>
              <a:t>the</a:t>
            </a:r>
            <a:r>
              <a:rPr lang="af-ZA">
                <a:solidFill>
                  <a:srgbClr val="0E2D69"/>
                </a:solidFill>
                <a:ea typeface="+mn-lt"/>
                <a:cs typeface="+mn-lt"/>
              </a:rPr>
              <a:t> </a:t>
            </a:r>
            <a:r>
              <a:rPr lang="af-ZA" err="1">
                <a:solidFill>
                  <a:srgbClr val="0E2D69"/>
                </a:solidFill>
                <a:ea typeface="+mn-lt"/>
                <a:cs typeface="+mn-lt"/>
              </a:rPr>
              <a:t>dynamics</a:t>
            </a:r>
            <a:r>
              <a:rPr lang="af-ZA">
                <a:solidFill>
                  <a:srgbClr val="0E2D69"/>
                </a:solidFill>
                <a:ea typeface="+mn-lt"/>
                <a:cs typeface="+mn-lt"/>
              </a:rPr>
              <a:t> of FCFE </a:t>
            </a:r>
            <a:r>
              <a:rPr lang="af-ZA" err="1">
                <a:solidFill>
                  <a:srgbClr val="0E2D69"/>
                </a:solidFill>
                <a:ea typeface="+mn-lt"/>
                <a:cs typeface="+mn-lt"/>
              </a:rPr>
              <a:t>margins</a:t>
            </a:r>
            <a:r>
              <a:rPr lang="af-ZA">
                <a:solidFill>
                  <a:srgbClr val="0E2D69"/>
                </a:solidFill>
                <a:ea typeface="+mn-lt"/>
                <a:cs typeface="+mn-lt"/>
              </a:rPr>
              <a:t> by </a:t>
            </a:r>
            <a:r>
              <a:rPr lang="af-ZA" err="1">
                <a:solidFill>
                  <a:srgbClr val="0E2D69"/>
                </a:solidFill>
                <a:ea typeface="+mn-lt"/>
                <a:cs typeface="+mn-lt"/>
              </a:rPr>
              <a:t>year</a:t>
            </a:r>
            <a:r>
              <a:rPr lang="af-ZA">
                <a:solidFill>
                  <a:srgbClr val="0E2D69"/>
                </a:solidFill>
                <a:ea typeface="+mn-lt"/>
                <a:cs typeface="+mn-lt"/>
              </a:rPr>
              <a:t>. </a:t>
            </a:r>
            <a:r>
              <a:rPr lang="af-ZA" err="1">
                <a:solidFill>
                  <a:srgbClr val="0E2D69"/>
                </a:solidFill>
                <a:ea typeface="+mn-lt"/>
                <a:cs typeface="+mn-lt"/>
              </a:rPr>
              <a:t>The</a:t>
            </a:r>
            <a:r>
              <a:rPr lang="af-ZA">
                <a:solidFill>
                  <a:srgbClr val="0E2D69"/>
                </a:solidFill>
                <a:ea typeface="+mn-lt"/>
                <a:cs typeface="+mn-lt"/>
              </a:rPr>
              <a:t> lower </a:t>
            </a:r>
            <a:r>
              <a:rPr lang="af-ZA" err="1">
                <a:solidFill>
                  <a:srgbClr val="0E2D69"/>
                </a:solidFill>
                <a:ea typeface="+mn-lt"/>
                <a:cs typeface="+mn-lt"/>
              </a:rPr>
              <a:t>graph</a:t>
            </a:r>
            <a:r>
              <a:rPr lang="af-ZA">
                <a:solidFill>
                  <a:srgbClr val="0E2D69"/>
                </a:solidFill>
                <a:ea typeface="+mn-lt"/>
                <a:cs typeface="+mn-lt"/>
              </a:rPr>
              <a:t> also </a:t>
            </a:r>
            <a:r>
              <a:rPr lang="af-ZA" err="1">
                <a:solidFill>
                  <a:srgbClr val="0E2D69"/>
                </a:solidFill>
                <a:ea typeface="+mn-lt"/>
                <a:cs typeface="+mn-lt"/>
              </a:rPr>
              <a:t>shows</a:t>
            </a:r>
            <a:r>
              <a:rPr lang="af-ZA">
                <a:solidFill>
                  <a:srgbClr val="0E2D69"/>
                </a:solidFill>
                <a:ea typeface="+mn-lt"/>
                <a:cs typeface="+mn-lt"/>
              </a:rPr>
              <a:t> </a:t>
            </a:r>
            <a:r>
              <a:rPr lang="af-ZA" err="1">
                <a:solidFill>
                  <a:srgbClr val="0E2D69"/>
                </a:solidFill>
                <a:ea typeface="+mn-lt"/>
                <a:cs typeface="+mn-lt"/>
              </a:rPr>
              <a:t>the</a:t>
            </a:r>
            <a:r>
              <a:rPr lang="af-ZA">
                <a:solidFill>
                  <a:srgbClr val="0E2D69"/>
                </a:solidFill>
                <a:ea typeface="+mn-lt"/>
                <a:cs typeface="+mn-lt"/>
              </a:rPr>
              <a:t> </a:t>
            </a:r>
            <a:r>
              <a:rPr lang="af-ZA" err="1">
                <a:solidFill>
                  <a:srgbClr val="0E2D69"/>
                </a:solidFill>
                <a:ea typeface="+mn-lt"/>
                <a:cs typeface="+mn-lt"/>
              </a:rPr>
              <a:t>predicted</a:t>
            </a:r>
            <a:r>
              <a:rPr lang="af-ZA">
                <a:solidFill>
                  <a:srgbClr val="0E2D69"/>
                </a:solidFill>
                <a:ea typeface="+mn-lt"/>
                <a:cs typeface="+mn-lt"/>
              </a:rPr>
              <a:t> </a:t>
            </a:r>
            <a:r>
              <a:rPr lang="af-ZA" err="1">
                <a:solidFill>
                  <a:srgbClr val="0E2D69"/>
                </a:solidFill>
                <a:ea typeface="+mn-lt"/>
                <a:cs typeface="+mn-lt"/>
              </a:rPr>
              <a:t>values</a:t>
            </a:r>
            <a:r>
              <a:rPr lang="af-ZA">
                <a:solidFill>
                  <a:srgbClr val="0E2D69"/>
                </a:solidFill>
                <a:ea typeface="+mn-lt"/>
                <a:cs typeface="+mn-lt"/>
              </a:rPr>
              <a:t>. </a:t>
            </a:r>
            <a:r>
              <a:rPr lang="af-ZA" err="1">
                <a:solidFill>
                  <a:srgbClr val="0E2D69"/>
                </a:solidFill>
                <a:ea typeface="+mn-lt"/>
                <a:cs typeface="+mn-lt"/>
              </a:rPr>
              <a:t>The</a:t>
            </a:r>
            <a:r>
              <a:rPr lang="af-ZA">
                <a:solidFill>
                  <a:srgbClr val="0E2D69"/>
                </a:solidFill>
                <a:ea typeface="+mn-lt"/>
                <a:cs typeface="+mn-lt"/>
              </a:rPr>
              <a:t> </a:t>
            </a:r>
            <a:r>
              <a:rPr lang="af-ZA" err="1">
                <a:solidFill>
                  <a:srgbClr val="0E2D69"/>
                </a:solidFill>
                <a:ea typeface="+mn-lt"/>
                <a:cs typeface="+mn-lt"/>
              </a:rPr>
              <a:t>values</a:t>
            </a:r>
            <a:r>
              <a:rPr lang="af-ZA">
                <a:solidFill>
                  <a:srgbClr val="0E2D69"/>
                </a:solidFill>
                <a:ea typeface="+mn-lt"/>
                <a:cs typeface="+mn-lt"/>
              </a:rPr>
              <a:t> in </a:t>
            </a:r>
            <a:r>
              <a:rPr lang="af-ZA" err="1">
                <a:solidFill>
                  <a:srgbClr val="0E2D69"/>
                </a:solidFill>
                <a:ea typeface="+mn-lt"/>
                <a:cs typeface="+mn-lt"/>
              </a:rPr>
              <a:t>the</a:t>
            </a:r>
            <a:r>
              <a:rPr lang="af-ZA">
                <a:solidFill>
                  <a:srgbClr val="0E2D69"/>
                </a:solidFill>
                <a:ea typeface="+mn-lt"/>
                <a:cs typeface="+mn-lt"/>
              </a:rPr>
              <a:t> </a:t>
            </a:r>
            <a:r>
              <a:rPr lang="af-ZA" err="1">
                <a:solidFill>
                  <a:srgbClr val="0E2D69"/>
                </a:solidFill>
                <a:ea typeface="+mn-lt"/>
                <a:cs typeface="+mn-lt"/>
              </a:rPr>
              <a:t>first</a:t>
            </a:r>
            <a:r>
              <a:rPr lang="af-ZA">
                <a:solidFill>
                  <a:srgbClr val="0E2D69"/>
                </a:solidFill>
                <a:ea typeface="+mn-lt"/>
                <a:cs typeface="+mn-lt"/>
              </a:rPr>
              <a:t> </a:t>
            </a:r>
            <a:r>
              <a:rPr lang="af-ZA" err="1">
                <a:solidFill>
                  <a:srgbClr val="0E2D69"/>
                </a:solidFill>
                <a:ea typeface="+mn-lt"/>
                <a:cs typeface="+mn-lt"/>
              </a:rPr>
              <a:t>years</a:t>
            </a:r>
            <a:r>
              <a:rPr lang="af-ZA">
                <a:solidFill>
                  <a:srgbClr val="0E2D69"/>
                </a:solidFill>
                <a:ea typeface="+mn-lt"/>
                <a:cs typeface="+mn-lt"/>
              </a:rPr>
              <a:t> </a:t>
            </a:r>
            <a:r>
              <a:rPr lang="af-ZA" err="1">
                <a:solidFill>
                  <a:srgbClr val="0E2D69"/>
                </a:solidFill>
                <a:ea typeface="+mn-lt"/>
                <a:cs typeface="+mn-lt"/>
              </a:rPr>
              <a:t>up</a:t>
            </a:r>
            <a:r>
              <a:rPr lang="af-ZA">
                <a:solidFill>
                  <a:srgbClr val="0E2D69"/>
                </a:solidFill>
                <a:ea typeface="+mn-lt"/>
                <a:cs typeface="+mn-lt"/>
              </a:rPr>
              <a:t> </a:t>
            </a:r>
            <a:r>
              <a:rPr lang="af-ZA" err="1">
                <a:solidFill>
                  <a:srgbClr val="0E2D69"/>
                </a:solidFill>
                <a:ea typeface="+mn-lt"/>
                <a:cs typeface="+mn-lt"/>
              </a:rPr>
              <a:t>to</a:t>
            </a:r>
            <a:r>
              <a:rPr lang="af-ZA">
                <a:solidFill>
                  <a:srgbClr val="0E2D69"/>
                </a:solidFill>
                <a:ea typeface="+mn-lt"/>
                <a:cs typeface="+mn-lt"/>
              </a:rPr>
              <a:t> </a:t>
            </a:r>
            <a:r>
              <a:rPr lang="af-ZA" b="1">
                <a:solidFill>
                  <a:srgbClr val="0E2D69"/>
                </a:solidFill>
                <a:ea typeface="+mn-lt"/>
                <a:cs typeface="+mn-lt"/>
              </a:rPr>
              <a:t>2008</a:t>
            </a:r>
            <a:r>
              <a:rPr lang="af-ZA">
                <a:solidFill>
                  <a:srgbClr val="0E2D69"/>
                </a:solidFill>
                <a:ea typeface="+mn-lt"/>
                <a:cs typeface="+mn-lt"/>
              </a:rPr>
              <a:t> </a:t>
            </a:r>
            <a:r>
              <a:rPr lang="af-ZA" err="1">
                <a:solidFill>
                  <a:srgbClr val="0E2D69"/>
                </a:solidFill>
                <a:ea typeface="+mn-lt"/>
                <a:cs typeface="+mn-lt"/>
              </a:rPr>
              <a:t>constantly</a:t>
            </a:r>
            <a:r>
              <a:rPr lang="af-ZA">
                <a:solidFill>
                  <a:srgbClr val="0E2D69"/>
                </a:solidFill>
                <a:ea typeface="+mn-lt"/>
                <a:cs typeface="+mn-lt"/>
              </a:rPr>
              <a:t> </a:t>
            </a:r>
            <a:r>
              <a:rPr lang="af-ZA" err="1">
                <a:solidFill>
                  <a:srgbClr val="0E2D69"/>
                </a:solidFill>
                <a:ea typeface="+mn-lt"/>
                <a:cs typeface="+mn-lt"/>
              </a:rPr>
              <a:t>jumped</a:t>
            </a:r>
            <a:r>
              <a:rPr lang="af-ZA">
                <a:solidFill>
                  <a:srgbClr val="0E2D69"/>
                </a:solidFill>
                <a:ea typeface="+mn-lt"/>
                <a:cs typeface="+mn-lt"/>
              </a:rPr>
              <a:t> </a:t>
            </a:r>
            <a:r>
              <a:rPr lang="af-ZA" err="1">
                <a:solidFill>
                  <a:srgbClr val="0E2D69"/>
                </a:solidFill>
                <a:ea typeface="+mn-lt"/>
                <a:cs typeface="+mn-lt"/>
              </a:rPr>
              <a:t>up</a:t>
            </a:r>
            <a:r>
              <a:rPr lang="af-ZA">
                <a:solidFill>
                  <a:srgbClr val="0E2D69"/>
                </a:solidFill>
                <a:ea typeface="+mn-lt"/>
                <a:cs typeface="+mn-lt"/>
              </a:rPr>
              <a:t> </a:t>
            </a:r>
            <a:r>
              <a:rPr lang="af-ZA" err="1">
                <a:solidFill>
                  <a:srgbClr val="0E2D69"/>
                </a:solidFill>
                <a:ea typeface="+mn-lt"/>
                <a:cs typeface="+mn-lt"/>
              </a:rPr>
              <a:t>and</a:t>
            </a:r>
            <a:r>
              <a:rPr lang="af-ZA">
                <a:solidFill>
                  <a:srgbClr val="0E2D69"/>
                </a:solidFill>
                <a:ea typeface="+mn-lt"/>
                <a:cs typeface="+mn-lt"/>
              </a:rPr>
              <a:t> </a:t>
            </a:r>
            <a:r>
              <a:rPr lang="af-ZA" err="1">
                <a:solidFill>
                  <a:srgbClr val="0E2D69"/>
                </a:solidFill>
                <a:ea typeface="+mn-lt"/>
                <a:cs typeface="+mn-lt"/>
              </a:rPr>
              <a:t>down</a:t>
            </a:r>
            <a:r>
              <a:rPr lang="af-ZA">
                <a:solidFill>
                  <a:srgbClr val="0E2D69"/>
                </a:solidFill>
                <a:ea typeface="+mn-lt"/>
                <a:cs typeface="+mn-lt"/>
              </a:rPr>
              <a:t> </a:t>
            </a:r>
            <a:r>
              <a:rPr lang="af-ZA" err="1">
                <a:solidFill>
                  <a:srgbClr val="0E2D69"/>
                </a:solidFill>
                <a:ea typeface="+mn-lt"/>
                <a:cs typeface="+mn-lt"/>
              </a:rPr>
              <a:t>and</a:t>
            </a:r>
            <a:r>
              <a:rPr lang="af-ZA">
                <a:solidFill>
                  <a:srgbClr val="0E2D69"/>
                </a:solidFill>
                <a:ea typeface="+mn-lt"/>
                <a:cs typeface="+mn-lt"/>
              </a:rPr>
              <a:t> </a:t>
            </a:r>
            <a:r>
              <a:rPr lang="af-ZA" err="1">
                <a:solidFill>
                  <a:srgbClr val="0E2D69"/>
                </a:solidFill>
                <a:ea typeface="+mn-lt"/>
                <a:cs typeface="+mn-lt"/>
              </a:rPr>
              <a:t>remained</a:t>
            </a:r>
            <a:r>
              <a:rPr lang="af-ZA">
                <a:solidFill>
                  <a:srgbClr val="0E2D69"/>
                </a:solidFill>
                <a:ea typeface="+mn-lt"/>
                <a:cs typeface="+mn-lt"/>
              </a:rPr>
              <a:t> </a:t>
            </a:r>
            <a:r>
              <a:rPr lang="af-ZA" err="1">
                <a:solidFill>
                  <a:srgbClr val="0E2D69"/>
                </a:solidFill>
                <a:ea typeface="+mn-lt"/>
                <a:cs typeface="+mn-lt"/>
              </a:rPr>
              <a:t>on</a:t>
            </a:r>
            <a:r>
              <a:rPr lang="af-ZA">
                <a:solidFill>
                  <a:srgbClr val="0E2D69"/>
                </a:solidFill>
                <a:ea typeface="+mn-lt"/>
                <a:cs typeface="+mn-lt"/>
              </a:rPr>
              <a:t> </a:t>
            </a:r>
            <a:r>
              <a:rPr lang="af-ZA" err="1">
                <a:solidFill>
                  <a:srgbClr val="0E2D69"/>
                </a:solidFill>
                <a:ea typeface="+mn-lt"/>
                <a:cs typeface="+mn-lt"/>
              </a:rPr>
              <a:t>average</a:t>
            </a:r>
            <a:r>
              <a:rPr lang="af-ZA">
                <a:solidFill>
                  <a:srgbClr val="0E2D69"/>
                </a:solidFill>
                <a:ea typeface="+mn-lt"/>
                <a:cs typeface="+mn-lt"/>
              </a:rPr>
              <a:t> </a:t>
            </a:r>
            <a:r>
              <a:rPr lang="af-ZA" err="1">
                <a:solidFill>
                  <a:srgbClr val="0E2D69"/>
                </a:solidFill>
                <a:ea typeface="+mn-lt"/>
                <a:cs typeface="+mn-lt"/>
              </a:rPr>
              <a:t>at</a:t>
            </a:r>
            <a:r>
              <a:rPr lang="af-ZA">
                <a:solidFill>
                  <a:srgbClr val="0E2D69"/>
                </a:solidFill>
                <a:ea typeface="+mn-lt"/>
                <a:cs typeface="+mn-lt"/>
              </a:rPr>
              <a:t> a </a:t>
            </a:r>
            <a:r>
              <a:rPr lang="af-ZA" err="1">
                <a:solidFill>
                  <a:srgbClr val="0E2D69"/>
                </a:solidFill>
                <a:ea typeface="+mn-lt"/>
                <a:cs typeface="+mn-lt"/>
              </a:rPr>
              <a:t>low</a:t>
            </a:r>
            <a:r>
              <a:rPr lang="af-ZA">
                <a:solidFill>
                  <a:srgbClr val="0E2D69"/>
                </a:solidFill>
                <a:ea typeface="+mn-lt"/>
                <a:cs typeface="+mn-lt"/>
              </a:rPr>
              <a:t> </a:t>
            </a:r>
            <a:r>
              <a:rPr lang="af-ZA" err="1">
                <a:solidFill>
                  <a:srgbClr val="0E2D69"/>
                </a:solidFill>
                <a:ea typeface="+mn-lt"/>
                <a:cs typeface="+mn-lt"/>
              </a:rPr>
              <a:t>level</a:t>
            </a:r>
            <a:r>
              <a:rPr lang="af-ZA">
                <a:solidFill>
                  <a:srgbClr val="0E2D69"/>
                </a:solidFill>
                <a:ea typeface="+mn-lt"/>
                <a:cs typeface="+mn-lt"/>
              </a:rPr>
              <a:t> (</a:t>
            </a:r>
            <a:r>
              <a:rPr lang="af-ZA" err="1">
                <a:solidFill>
                  <a:srgbClr val="0E2D69"/>
                </a:solidFill>
                <a:ea typeface="+mn-lt"/>
                <a:cs typeface="+mn-lt"/>
              </a:rPr>
              <a:t>about</a:t>
            </a:r>
            <a:r>
              <a:rPr lang="af-ZA">
                <a:solidFill>
                  <a:srgbClr val="0E2D69"/>
                </a:solidFill>
                <a:ea typeface="+mn-lt"/>
                <a:cs typeface="+mn-lt"/>
              </a:rPr>
              <a:t> </a:t>
            </a:r>
            <a:r>
              <a:rPr lang="af-ZA" b="1">
                <a:solidFill>
                  <a:srgbClr val="0E2D69"/>
                </a:solidFill>
                <a:ea typeface="+mn-lt"/>
                <a:cs typeface="+mn-lt"/>
              </a:rPr>
              <a:t>0.05</a:t>
            </a:r>
            <a:r>
              <a:rPr lang="af-ZA">
                <a:solidFill>
                  <a:srgbClr val="0E2D69"/>
                </a:solidFill>
                <a:ea typeface="+mn-lt"/>
                <a:cs typeface="+mn-lt"/>
              </a:rPr>
              <a:t>). </a:t>
            </a:r>
            <a:r>
              <a:rPr lang="af-ZA" err="1">
                <a:solidFill>
                  <a:srgbClr val="0E2D69"/>
                </a:solidFill>
                <a:ea typeface="+mn-lt"/>
                <a:cs typeface="+mn-lt"/>
              </a:rPr>
              <a:t>Since</a:t>
            </a:r>
            <a:r>
              <a:rPr lang="af-ZA">
                <a:solidFill>
                  <a:srgbClr val="0E2D69"/>
                </a:solidFill>
                <a:ea typeface="+mn-lt"/>
                <a:cs typeface="+mn-lt"/>
              </a:rPr>
              <a:t> </a:t>
            </a:r>
            <a:r>
              <a:rPr lang="af-ZA" b="1">
                <a:solidFill>
                  <a:srgbClr val="0E2D69"/>
                </a:solidFill>
                <a:ea typeface="+mn-lt"/>
                <a:cs typeface="+mn-lt"/>
              </a:rPr>
              <a:t>2008</a:t>
            </a:r>
            <a:r>
              <a:rPr lang="af-ZA">
                <a:solidFill>
                  <a:srgbClr val="0E2D69"/>
                </a:solidFill>
                <a:ea typeface="+mn-lt"/>
                <a:cs typeface="+mn-lt"/>
              </a:rPr>
              <a:t> (</a:t>
            </a:r>
            <a:r>
              <a:rPr lang="af-ZA" err="1">
                <a:solidFill>
                  <a:srgbClr val="0E2D69"/>
                </a:solidFill>
                <a:ea typeface="+mn-lt"/>
                <a:cs typeface="+mn-lt"/>
              </a:rPr>
              <a:t>after</a:t>
            </a:r>
            <a:r>
              <a:rPr lang="af-ZA">
                <a:solidFill>
                  <a:srgbClr val="0E2D69"/>
                </a:solidFill>
                <a:ea typeface="+mn-lt"/>
                <a:cs typeface="+mn-lt"/>
              </a:rPr>
              <a:t> </a:t>
            </a:r>
            <a:r>
              <a:rPr lang="af-ZA" err="1">
                <a:solidFill>
                  <a:srgbClr val="0E2D69"/>
                </a:solidFill>
                <a:ea typeface="+mn-lt"/>
                <a:cs typeface="+mn-lt"/>
              </a:rPr>
              <a:t>the</a:t>
            </a:r>
            <a:r>
              <a:rPr lang="af-ZA">
                <a:solidFill>
                  <a:srgbClr val="0E2D69"/>
                </a:solidFill>
                <a:ea typeface="+mn-lt"/>
                <a:cs typeface="+mn-lt"/>
              </a:rPr>
              <a:t> </a:t>
            </a:r>
            <a:r>
              <a:rPr lang="af-ZA" err="1">
                <a:solidFill>
                  <a:srgbClr val="0E2D69"/>
                </a:solidFill>
                <a:ea typeface="+mn-lt"/>
                <a:cs typeface="+mn-lt"/>
              </a:rPr>
              <a:t>mortgage</a:t>
            </a:r>
            <a:r>
              <a:rPr lang="af-ZA">
                <a:solidFill>
                  <a:srgbClr val="0E2D69"/>
                </a:solidFill>
                <a:ea typeface="+mn-lt"/>
                <a:cs typeface="+mn-lt"/>
              </a:rPr>
              <a:t> </a:t>
            </a:r>
            <a:r>
              <a:rPr lang="af-ZA" err="1">
                <a:solidFill>
                  <a:srgbClr val="0E2D69"/>
                </a:solidFill>
                <a:ea typeface="+mn-lt"/>
                <a:cs typeface="+mn-lt"/>
              </a:rPr>
              <a:t>crisis</a:t>
            </a:r>
            <a:r>
              <a:rPr lang="af-ZA">
                <a:solidFill>
                  <a:srgbClr val="0E2D69"/>
                </a:solidFill>
                <a:ea typeface="+mn-lt"/>
                <a:cs typeface="+mn-lt"/>
              </a:rPr>
              <a:t>), </a:t>
            </a:r>
            <a:r>
              <a:rPr lang="af-ZA" err="1">
                <a:solidFill>
                  <a:srgbClr val="0E2D69"/>
                </a:solidFill>
                <a:ea typeface="+mn-lt"/>
                <a:cs typeface="+mn-lt"/>
              </a:rPr>
              <a:t>the</a:t>
            </a:r>
            <a:r>
              <a:rPr lang="af-ZA">
                <a:solidFill>
                  <a:srgbClr val="0E2D69"/>
                </a:solidFill>
                <a:ea typeface="+mn-lt"/>
                <a:cs typeface="+mn-lt"/>
              </a:rPr>
              <a:t> </a:t>
            </a:r>
            <a:r>
              <a:rPr lang="af-ZA" err="1">
                <a:solidFill>
                  <a:srgbClr val="0E2D69"/>
                </a:solidFill>
                <a:ea typeface="+mn-lt"/>
                <a:cs typeface="+mn-lt"/>
              </a:rPr>
              <a:t>growth</a:t>
            </a:r>
            <a:r>
              <a:rPr lang="af-ZA">
                <a:solidFill>
                  <a:srgbClr val="0E2D69"/>
                </a:solidFill>
                <a:ea typeface="+mn-lt"/>
                <a:cs typeface="+mn-lt"/>
              </a:rPr>
              <a:t> </a:t>
            </a:r>
            <a:r>
              <a:rPr lang="af-ZA" err="1">
                <a:solidFill>
                  <a:srgbClr val="0E2D69"/>
                </a:solidFill>
                <a:ea typeface="+mn-lt"/>
                <a:cs typeface="+mn-lt"/>
              </a:rPr>
              <a:t>values</a:t>
            </a:r>
            <a:r>
              <a:rPr lang="af-ZA">
                <a:solidFill>
                  <a:srgbClr val="0E2D69"/>
                </a:solidFill>
                <a:ea typeface="+mn-lt"/>
                <a:cs typeface="+mn-lt"/>
              </a:rPr>
              <a:t> begin </a:t>
            </a:r>
            <a:r>
              <a:rPr lang="af-ZA" err="1">
                <a:solidFill>
                  <a:srgbClr val="0E2D69"/>
                </a:solidFill>
                <a:ea typeface="+mn-lt"/>
                <a:cs typeface="+mn-lt"/>
              </a:rPr>
              <a:t>to</a:t>
            </a:r>
            <a:r>
              <a:rPr lang="af-ZA">
                <a:solidFill>
                  <a:srgbClr val="0E2D69"/>
                </a:solidFill>
                <a:ea typeface="+mn-lt"/>
                <a:cs typeface="+mn-lt"/>
              </a:rPr>
              <a:t> </a:t>
            </a:r>
            <a:r>
              <a:rPr lang="af-ZA" err="1">
                <a:solidFill>
                  <a:srgbClr val="0E2D69"/>
                </a:solidFill>
                <a:ea typeface="+mn-lt"/>
                <a:cs typeface="+mn-lt"/>
              </a:rPr>
              <a:t>increase</a:t>
            </a:r>
            <a:r>
              <a:rPr lang="af-ZA">
                <a:solidFill>
                  <a:srgbClr val="0E2D69"/>
                </a:solidFill>
                <a:ea typeface="+mn-lt"/>
                <a:cs typeface="+mn-lt"/>
              </a:rPr>
              <a:t> </a:t>
            </a:r>
            <a:r>
              <a:rPr lang="af-ZA" err="1">
                <a:solidFill>
                  <a:srgbClr val="0E2D69"/>
                </a:solidFill>
                <a:ea typeface="+mn-lt"/>
                <a:cs typeface="+mn-lt"/>
              </a:rPr>
              <a:t>and</a:t>
            </a:r>
            <a:r>
              <a:rPr lang="af-ZA">
                <a:solidFill>
                  <a:srgbClr val="0E2D69"/>
                </a:solidFill>
                <a:ea typeface="+mn-lt"/>
                <a:cs typeface="+mn-lt"/>
              </a:rPr>
              <a:t> </a:t>
            </a:r>
            <a:r>
              <a:rPr lang="af-ZA" err="1">
                <a:solidFill>
                  <a:srgbClr val="0E2D69"/>
                </a:solidFill>
                <a:ea typeface="+mn-lt"/>
                <a:cs typeface="+mn-lt"/>
              </a:rPr>
              <a:t>remain</a:t>
            </a:r>
            <a:r>
              <a:rPr lang="af-ZA">
                <a:solidFill>
                  <a:srgbClr val="0E2D69"/>
                </a:solidFill>
                <a:ea typeface="+mn-lt"/>
                <a:cs typeface="+mn-lt"/>
              </a:rPr>
              <a:t> </a:t>
            </a:r>
            <a:r>
              <a:rPr lang="af-ZA" err="1">
                <a:solidFill>
                  <a:srgbClr val="0E2D69"/>
                </a:solidFill>
                <a:ea typeface="+mn-lt"/>
                <a:cs typeface="+mn-lt"/>
              </a:rPr>
              <a:t>at</a:t>
            </a:r>
            <a:r>
              <a:rPr lang="af-ZA">
                <a:solidFill>
                  <a:srgbClr val="0E2D69"/>
                </a:solidFill>
                <a:ea typeface="+mn-lt"/>
                <a:cs typeface="+mn-lt"/>
              </a:rPr>
              <a:t> a </a:t>
            </a:r>
            <a:r>
              <a:rPr lang="af-ZA" err="1">
                <a:solidFill>
                  <a:srgbClr val="0E2D69"/>
                </a:solidFill>
                <a:ea typeface="+mn-lt"/>
                <a:cs typeface="+mn-lt"/>
              </a:rPr>
              <a:t>high</a:t>
            </a:r>
            <a:r>
              <a:rPr lang="af-ZA">
                <a:solidFill>
                  <a:srgbClr val="0E2D69"/>
                </a:solidFill>
                <a:ea typeface="+mn-lt"/>
                <a:cs typeface="+mn-lt"/>
              </a:rPr>
              <a:t> </a:t>
            </a:r>
            <a:r>
              <a:rPr lang="af-ZA" err="1">
                <a:solidFill>
                  <a:srgbClr val="0E2D69"/>
                </a:solidFill>
                <a:ea typeface="+mn-lt"/>
                <a:cs typeface="+mn-lt"/>
              </a:rPr>
              <a:t>level</a:t>
            </a:r>
            <a:r>
              <a:rPr lang="af-ZA">
                <a:solidFill>
                  <a:srgbClr val="0E2D69"/>
                </a:solidFill>
                <a:ea typeface="+mn-lt"/>
                <a:cs typeface="+mn-lt"/>
              </a:rPr>
              <a:t> </a:t>
            </a:r>
            <a:r>
              <a:rPr lang="af-ZA" err="1">
                <a:solidFill>
                  <a:srgbClr val="0E2D69"/>
                </a:solidFill>
                <a:ea typeface="+mn-lt"/>
                <a:cs typeface="+mn-lt"/>
              </a:rPr>
              <a:t>until</a:t>
            </a:r>
            <a:r>
              <a:rPr lang="af-ZA">
                <a:solidFill>
                  <a:srgbClr val="0E2D69"/>
                </a:solidFill>
                <a:ea typeface="+mn-lt"/>
                <a:cs typeface="+mn-lt"/>
              </a:rPr>
              <a:t> </a:t>
            </a:r>
            <a:r>
              <a:rPr lang="af-ZA" b="1">
                <a:solidFill>
                  <a:srgbClr val="0E2D69"/>
                </a:solidFill>
                <a:ea typeface="+mn-lt"/>
                <a:cs typeface="+mn-lt"/>
              </a:rPr>
              <a:t>2020</a:t>
            </a:r>
            <a:r>
              <a:rPr lang="af-ZA">
                <a:solidFill>
                  <a:srgbClr val="0E2D69"/>
                </a:solidFill>
                <a:ea typeface="+mn-lt"/>
                <a:cs typeface="+mn-lt"/>
              </a:rPr>
              <a:t> (</a:t>
            </a:r>
            <a:r>
              <a:rPr lang="af-ZA" err="1">
                <a:solidFill>
                  <a:srgbClr val="0E2D69"/>
                </a:solidFill>
                <a:ea typeface="+mn-lt"/>
                <a:cs typeface="+mn-lt"/>
              </a:rPr>
              <a:t>about</a:t>
            </a:r>
            <a:r>
              <a:rPr lang="af-ZA">
                <a:solidFill>
                  <a:srgbClr val="0E2D69"/>
                </a:solidFill>
                <a:ea typeface="+mn-lt"/>
                <a:cs typeface="+mn-lt"/>
              </a:rPr>
              <a:t> </a:t>
            </a:r>
            <a:r>
              <a:rPr lang="af-ZA" b="1">
                <a:solidFill>
                  <a:srgbClr val="0E2D69"/>
                </a:solidFill>
                <a:ea typeface="+mn-lt"/>
                <a:cs typeface="+mn-lt"/>
              </a:rPr>
              <a:t>0.35</a:t>
            </a:r>
            <a:r>
              <a:rPr lang="af-ZA">
                <a:solidFill>
                  <a:srgbClr val="0E2D69"/>
                </a:solidFill>
                <a:ea typeface="+mn-lt"/>
                <a:cs typeface="+mn-lt"/>
              </a:rPr>
              <a:t>). </a:t>
            </a:r>
            <a:r>
              <a:rPr lang="af-ZA" err="1">
                <a:solidFill>
                  <a:srgbClr val="0E2D69"/>
                </a:solidFill>
                <a:ea typeface="+mn-lt"/>
                <a:cs typeface="+mn-lt"/>
              </a:rPr>
              <a:t>After</a:t>
            </a:r>
            <a:r>
              <a:rPr lang="af-ZA">
                <a:solidFill>
                  <a:srgbClr val="0E2D69"/>
                </a:solidFill>
                <a:ea typeface="+mn-lt"/>
                <a:cs typeface="+mn-lt"/>
              </a:rPr>
              <a:t> </a:t>
            </a:r>
            <a:r>
              <a:rPr lang="af-ZA" b="1">
                <a:solidFill>
                  <a:srgbClr val="0E2D69"/>
                </a:solidFill>
                <a:ea typeface="+mn-lt"/>
                <a:cs typeface="+mn-lt"/>
              </a:rPr>
              <a:t>2020</a:t>
            </a:r>
            <a:r>
              <a:rPr lang="af-ZA">
                <a:solidFill>
                  <a:srgbClr val="0E2D69"/>
                </a:solidFill>
                <a:ea typeface="+mn-lt"/>
                <a:cs typeface="+mn-lt"/>
              </a:rPr>
              <a:t> (</a:t>
            </a:r>
            <a:r>
              <a:rPr lang="af-ZA" err="1">
                <a:solidFill>
                  <a:srgbClr val="0E2D69"/>
                </a:solidFill>
                <a:ea typeface="+mn-lt"/>
                <a:cs typeface="+mn-lt"/>
              </a:rPr>
              <a:t>Covid</a:t>
            </a:r>
            <a:r>
              <a:rPr lang="af-ZA">
                <a:solidFill>
                  <a:srgbClr val="0E2D69"/>
                </a:solidFill>
                <a:ea typeface="+mn-lt"/>
                <a:cs typeface="+mn-lt"/>
              </a:rPr>
              <a:t> </a:t>
            </a:r>
            <a:r>
              <a:rPr lang="af-ZA" err="1">
                <a:solidFill>
                  <a:srgbClr val="0E2D69"/>
                </a:solidFill>
                <a:ea typeface="+mn-lt"/>
                <a:cs typeface="+mn-lt"/>
              </a:rPr>
              <a:t>epidemic</a:t>
            </a:r>
            <a:r>
              <a:rPr lang="af-ZA">
                <a:solidFill>
                  <a:srgbClr val="0E2D69"/>
                </a:solidFill>
                <a:ea typeface="+mn-lt"/>
                <a:cs typeface="+mn-lt"/>
              </a:rPr>
              <a:t>), </a:t>
            </a:r>
            <a:r>
              <a:rPr lang="af-ZA" err="1">
                <a:solidFill>
                  <a:srgbClr val="0E2D69"/>
                </a:solidFill>
                <a:ea typeface="+mn-lt"/>
                <a:cs typeface="+mn-lt"/>
              </a:rPr>
              <a:t>the</a:t>
            </a:r>
            <a:r>
              <a:rPr lang="af-ZA">
                <a:solidFill>
                  <a:srgbClr val="0E2D69"/>
                </a:solidFill>
                <a:ea typeface="+mn-lt"/>
                <a:cs typeface="+mn-lt"/>
              </a:rPr>
              <a:t> </a:t>
            </a:r>
            <a:r>
              <a:rPr lang="af-ZA" err="1">
                <a:solidFill>
                  <a:srgbClr val="0E2D69"/>
                </a:solidFill>
                <a:ea typeface="+mn-lt"/>
                <a:cs typeface="+mn-lt"/>
              </a:rPr>
              <a:t>growth</a:t>
            </a:r>
            <a:r>
              <a:rPr lang="af-ZA">
                <a:solidFill>
                  <a:srgbClr val="0E2D69"/>
                </a:solidFill>
                <a:ea typeface="+mn-lt"/>
                <a:cs typeface="+mn-lt"/>
              </a:rPr>
              <a:t> </a:t>
            </a:r>
            <a:r>
              <a:rPr lang="af-ZA" err="1">
                <a:solidFill>
                  <a:srgbClr val="0E2D69"/>
                </a:solidFill>
                <a:ea typeface="+mn-lt"/>
                <a:cs typeface="+mn-lt"/>
              </a:rPr>
              <a:t>values</a:t>
            </a:r>
            <a:r>
              <a:rPr lang="af-ZA">
                <a:solidFill>
                  <a:srgbClr val="0E2D69"/>
                </a:solidFill>
                <a:ea typeface="+mn-lt"/>
                <a:cs typeface="+mn-lt"/>
              </a:rPr>
              <a:t> are </a:t>
            </a:r>
            <a:r>
              <a:rPr lang="af-ZA" err="1">
                <a:solidFill>
                  <a:srgbClr val="0E2D69"/>
                </a:solidFill>
                <a:ea typeface="+mn-lt"/>
                <a:cs typeface="+mn-lt"/>
              </a:rPr>
              <a:t>gradually</a:t>
            </a:r>
            <a:r>
              <a:rPr lang="af-ZA">
                <a:solidFill>
                  <a:srgbClr val="0E2D69"/>
                </a:solidFill>
                <a:ea typeface="+mn-lt"/>
                <a:cs typeface="+mn-lt"/>
              </a:rPr>
              <a:t> </a:t>
            </a:r>
            <a:r>
              <a:rPr lang="af-ZA" err="1">
                <a:solidFill>
                  <a:srgbClr val="0E2D69"/>
                </a:solidFill>
                <a:ea typeface="+mn-lt"/>
                <a:cs typeface="+mn-lt"/>
              </a:rPr>
              <a:t>decreasing</a:t>
            </a:r>
            <a:r>
              <a:rPr lang="af-ZA">
                <a:solidFill>
                  <a:srgbClr val="0E2D69"/>
                </a:solidFill>
                <a:ea typeface="+mn-lt"/>
                <a:cs typeface="+mn-lt"/>
              </a:rPr>
              <a:t>, </a:t>
            </a:r>
            <a:r>
              <a:rPr lang="af-ZA" err="1">
                <a:solidFill>
                  <a:srgbClr val="0E2D69"/>
                </a:solidFill>
                <a:ea typeface="+mn-lt"/>
                <a:cs typeface="+mn-lt"/>
              </a:rPr>
              <a:t>which</a:t>
            </a:r>
            <a:r>
              <a:rPr lang="af-ZA">
                <a:solidFill>
                  <a:srgbClr val="0E2D69"/>
                </a:solidFill>
                <a:ea typeface="+mn-lt"/>
                <a:cs typeface="+mn-lt"/>
              </a:rPr>
              <a:t> is </a:t>
            </a:r>
            <a:r>
              <a:rPr lang="af-ZA" err="1">
                <a:solidFill>
                  <a:srgbClr val="0E2D69"/>
                </a:solidFill>
                <a:ea typeface="+mn-lt"/>
                <a:cs typeface="+mn-lt"/>
              </a:rPr>
              <a:t>why</a:t>
            </a:r>
            <a:r>
              <a:rPr lang="af-ZA">
                <a:solidFill>
                  <a:srgbClr val="0E2D69"/>
                </a:solidFill>
                <a:ea typeface="+mn-lt"/>
                <a:cs typeface="+mn-lt"/>
              </a:rPr>
              <a:t> </a:t>
            </a:r>
            <a:r>
              <a:rPr lang="af-ZA" err="1">
                <a:solidFill>
                  <a:srgbClr val="0E2D69"/>
                </a:solidFill>
                <a:ea typeface="+mn-lt"/>
                <a:cs typeface="+mn-lt"/>
              </a:rPr>
              <a:t>the</a:t>
            </a:r>
            <a:r>
              <a:rPr lang="af-ZA">
                <a:solidFill>
                  <a:srgbClr val="0E2D69"/>
                </a:solidFill>
                <a:ea typeface="+mn-lt"/>
                <a:cs typeface="+mn-lt"/>
              </a:rPr>
              <a:t> </a:t>
            </a:r>
            <a:r>
              <a:rPr lang="af-ZA" err="1">
                <a:solidFill>
                  <a:srgbClr val="0E2D69"/>
                </a:solidFill>
                <a:ea typeface="+mn-lt"/>
                <a:cs typeface="+mn-lt"/>
              </a:rPr>
              <a:t>projected</a:t>
            </a:r>
            <a:r>
              <a:rPr lang="af-ZA">
                <a:solidFill>
                  <a:srgbClr val="0E2D69"/>
                </a:solidFill>
                <a:ea typeface="+mn-lt"/>
                <a:cs typeface="+mn-lt"/>
              </a:rPr>
              <a:t> </a:t>
            </a:r>
            <a:r>
              <a:rPr lang="af-ZA" err="1">
                <a:solidFill>
                  <a:srgbClr val="0E2D69"/>
                </a:solidFill>
                <a:ea typeface="+mn-lt"/>
                <a:cs typeface="+mn-lt"/>
              </a:rPr>
              <a:t>values</a:t>
            </a:r>
            <a:r>
              <a:rPr lang="af-ZA">
                <a:solidFill>
                  <a:srgbClr val="0E2D69"/>
                </a:solidFill>
                <a:ea typeface="+mn-lt"/>
                <a:cs typeface="+mn-lt"/>
              </a:rPr>
              <a:t> are </a:t>
            </a:r>
            <a:r>
              <a:rPr lang="af-ZA" err="1">
                <a:solidFill>
                  <a:srgbClr val="0E2D69"/>
                </a:solidFill>
                <a:ea typeface="+mn-lt"/>
                <a:cs typeface="+mn-lt"/>
              </a:rPr>
              <a:t>kept</a:t>
            </a:r>
            <a:r>
              <a:rPr lang="af-ZA">
                <a:solidFill>
                  <a:srgbClr val="0E2D69"/>
                </a:solidFill>
                <a:ea typeface="+mn-lt"/>
                <a:cs typeface="+mn-lt"/>
              </a:rPr>
              <a:t> </a:t>
            </a:r>
            <a:r>
              <a:rPr lang="af-ZA" err="1">
                <a:solidFill>
                  <a:srgbClr val="0E2D69"/>
                </a:solidFill>
                <a:ea typeface="+mn-lt"/>
                <a:cs typeface="+mn-lt"/>
              </a:rPr>
              <a:t>at</a:t>
            </a:r>
            <a:r>
              <a:rPr lang="af-ZA">
                <a:solidFill>
                  <a:srgbClr val="0E2D69"/>
                </a:solidFill>
                <a:ea typeface="+mn-lt"/>
                <a:cs typeface="+mn-lt"/>
              </a:rPr>
              <a:t> </a:t>
            </a:r>
            <a:r>
              <a:rPr lang="af-ZA" err="1">
                <a:solidFill>
                  <a:srgbClr val="0E2D69"/>
                </a:solidFill>
                <a:ea typeface="+mn-lt"/>
                <a:cs typeface="+mn-lt"/>
              </a:rPr>
              <a:t>an</a:t>
            </a:r>
            <a:r>
              <a:rPr lang="af-ZA">
                <a:solidFill>
                  <a:srgbClr val="0E2D69"/>
                </a:solidFill>
                <a:ea typeface="+mn-lt"/>
                <a:cs typeface="+mn-lt"/>
              </a:rPr>
              <a:t> </a:t>
            </a:r>
            <a:r>
              <a:rPr lang="af-ZA" err="1">
                <a:solidFill>
                  <a:srgbClr val="0E2D69"/>
                </a:solidFill>
                <a:ea typeface="+mn-lt"/>
                <a:cs typeface="+mn-lt"/>
              </a:rPr>
              <a:t>average</a:t>
            </a:r>
            <a:r>
              <a:rPr lang="af-ZA">
                <a:solidFill>
                  <a:srgbClr val="0E2D69"/>
                </a:solidFill>
                <a:ea typeface="+mn-lt"/>
                <a:cs typeface="+mn-lt"/>
              </a:rPr>
              <a:t> </a:t>
            </a:r>
            <a:r>
              <a:rPr lang="af-ZA" err="1">
                <a:solidFill>
                  <a:srgbClr val="0E2D69"/>
                </a:solidFill>
                <a:ea typeface="+mn-lt"/>
                <a:cs typeface="+mn-lt"/>
              </a:rPr>
              <a:t>level</a:t>
            </a:r>
            <a:r>
              <a:rPr lang="af-ZA">
                <a:solidFill>
                  <a:srgbClr val="0E2D69"/>
                </a:solidFill>
                <a:ea typeface="+mn-lt"/>
                <a:cs typeface="+mn-lt"/>
              </a:rPr>
              <a:t> of </a:t>
            </a:r>
            <a:r>
              <a:rPr lang="af-ZA" err="1">
                <a:solidFill>
                  <a:srgbClr val="0E2D69"/>
                </a:solidFill>
                <a:ea typeface="+mn-lt"/>
                <a:cs typeface="+mn-lt"/>
              </a:rPr>
              <a:t>about</a:t>
            </a:r>
            <a:r>
              <a:rPr lang="af-ZA">
                <a:solidFill>
                  <a:srgbClr val="0E2D69"/>
                </a:solidFill>
                <a:ea typeface="+mn-lt"/>
                <a:cs typeface="+mn-lt"/>
              </a:rPr>
              <a:t> </a:t>
            </a:r>
            <a:r>
              <a:rPr lang="af-ZA" b="1">
                <a:solidFill>
                  <a:srgbClr val="0E2D69"/>
                </a:solidFill>
                <a:ea typeface="+mn-lt"/>
                <a:cs typeface="+mn-lt"/>
              </a:rPr>
              <a:t>0.275</a:t>
            </a:r>
            <a:r>
              <a:rPr lang="af-ZA">
                <a:solidFill>
                  <a:srgbClr val="0E2D69"/>
                </a:solidFill>
                <a:ea typeface="+mn-lt"/>
                <a:cs typeface="+mn-lt"/>
              </a:rPr>
              <a:t>.</a:t>
            </a:r>
            <a:endParaRPr lang="ru-RU"/>
          </a:p>
        </p:txBody>
      </p:sp>
      <p:cxnSp>
        <p:nvCxnSpPr>
          <p:cNvPr id="25" name="Прямая со стрелкой 24">
            <a:extLst>
              <a:ext uri="{FF2B5EF4-FFF2-40B4-BE49-F238E27FC236}">
                <a16:creationId xmlns:a16="http://schemas.microsoft.com/office/drawing/2014/main" id="{BFCEE483-6443-228C-2C8E-323728949EA6}"/>
              </a:ext>
            </a:extLst>
          </p:cNvPr>
          <p:cNvCxnSpPr/>
          <p:nvPr/>
        </p:nvCxnSpPr>
        <p:spPr>
          <a:xfrm>
            <a:off x="3394712" y="4202376"/>
            <a:ext cx="13262" cy="1615327"/>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D056F639-1085-0785-12F9-C6A91D597997}"/>
              </a:ext>
            </a:extLst>
          </p:cNvPr>
          <p:cNvSpPr txBox="1"/>
          <p:nvPr/>
        </p:nvSpPr>
        <p:spPr>
          <a:xfrm>
            <a:off x="3454400" y="4205817"/>
            <a:ext cx="143086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The forecast period</a:t>
            </a:r>
          </a:p>
        </p:txBody>
      </p:sp>
    </p:spTree>
    <p:extLst>
      <p:ext uri="{BB962C8B-B14F-4D97-AF65-F5344CB8AC3E}">
        <p14:creationId xmlns:p14="http://schemas.microsoft.com/office/powerpoint/2010/main" val="4267874481"/>
      </p:ext>
    </p:extLst>
  </p:cSld>
  <p:clrMapOvr>
    <a:masterClrMapping/>
  </p:clrMapOvr>
</p:sld>
</file>

<file path=ppt/theme/theme1.xml><?xml version="1.0" encoding="utf-8"?>
<a:theme xmlns:a="http://schemas.openxmlformats.org/drawingml/2006/main" name="Office Theme">
  <a:themeElements>
    <a:clrScheme name="Пользовательские 1">
      <a:dk1>
        <a:srgbClr val="0F2C68"/>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000" dirty="0">
            <a:latin typeface="HSE Sans" panose="02000000000000000000"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2A9C74E6E830D74E9B0FDDB4017A5417" ma:contentTypeVersion="13" ma:contentTypeDescription="Создание документа." ma:contentTypeScope="" ma:versionID="d4e423622451d608a8a05f4da7a1e1a2">
  <xsd:schema xmlns:xsd="http://www.w3.org/2001/XMLSchema" xmlns:xs="http://www.w3.org/2001/XMLSchema" xmlns:p="http://schemas.microsoft.com/office/2006/metadata/properties" xmlns:ns2="9875bd71-cde8-496c-a136-433f55d5e6d0" xmlns:ns3="e96afe77-3acb-4328-97fc-408e1bde3ecd" targetNamespace="http://schemas.microsoft.com/office/2006/metadata/properties" ma:root="true" ma:fieldsID="4831203c63c08b9f52ea6d3ee0d7a96e" ns2:_="" ns3:_="">
    <xsd:import namespace="9875bd71-cde8-496c-a136-433f55d5e6d0"/>
    <xsd:import namespace="e96afe77-3acb-4328-97fc-408e1bde3ec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75bd71-cde8-496c-a136-433f55d5e6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6afe77-3acb-4328-97fc-408e1bde3ecd" elementFormDefault="qualified">
    <xsd:import namespace="http://schemas.microsoft.com/office/2006/documentManagement/types"/>
    <xsd:import namespace="http://schemas.microsoft.com/office/infopath/2007/PartnerControls"/>
    <xsd:element name="SharedWithUsers" ma:index="18" nillable="true" ma:displayName="Общий доступ с использованием"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Совместно с подробностями"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33DAF31-D8A6-49A0-9A5D-8B2EA5B1C511}">
  <ds:schemaRefs>
    <ds:schemaRef ds:uri="9875bd71-cde8-496c-a136-433f55d5e6d0"/>
    <ds:schemaRef ds:uri="e96afe77-3acb-4328-97fc-408e1bde3ec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D4651DD-DCCC-4759-B2F6-7F520BDCC2B9}">
  <ds:schemaRefs>
    <ds:schemaRef ds:uri="9875bd71-cde8-496c-a136-433f55d5e6d0"/>
    <ds:schemaRef ds:uri="e96afe77-3acb-4328-97fc-408e1bde3ec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34386AA-1848-4C75-B336-1053927CB0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1726</Words>
  <Application>Microsoft Office PowerPoint</Application>
  <PresentationFormat>Widescreen</PresentationFormat>
  <Paragraphs>118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HSE Sans</vt:lpstr>
      <vt:lpstr>Segoe UI</vt:lpstr>
      <vt:lpstr>Office Theme</vt:lpstr>
      <vt:lpstr>Apple's Analysis (AAPL) </vt:lpstr>
      <vt:lpstr>Summary about the company</vt:lpstr>
      <vt:lpstr>DDM-DM model – is used to value stocks by estimating the present value of expected future dividends.</vt:lpstr>
      <vt:lpstr>DDM-DM model – is used to value stocks by estimating the present value of expected future dividends. </vt:lpstr>
      <vt:lpstr>DDM-DM model – is used to value stocks by estimating the present value of expected future dividends.   </vt:lpstr>
      <vt:lpstr>EPS-DM model – is used to value stocks by estimating projected earnings per share</vt:lpstr>
      <vt:lpstr>Structure of the lines</vt:lpstr>
      <vt:lpstr>FCFE-DM - is used to generate cash flows to shareholders</vt:lpstr>
      <vt:lpstr>FCFE-DM: Line graph analysis</vt:lpstr>
      <vt:lpstr>FCFF-DM - to generate cash flows to the firm as a whole, i.e. to shareholders plus creditors</vt:lpstr>
      <vt:lpstr>FCFE-DM and FCFF-DM Line graph analysis</vt:lpstr>
      <vt:lpstr>Comparison of model values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Кутьков Юрий Юрьевич</dc:creator>
  <cp:lastModifiedBy>Кристина Бегитова</cp:lastModifiedBy>
  <cp:revision>76</cp:revision>
  <cp:lastPrinted>2021-11-11T13:08:42Z</cp:lastPrinted>
  <dcterms:created xsi:type="dcterms:W3CDTF">2021-11-11T08:52:47Z</dcterms:created>
  <dcterms:modified xsi:type="dcterms:W3CDTF">2025-03-09T15:59:32Z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0x0101002A9C74E6E830D74E9B0FDDB4017A5417</vt:lpwstr>
  </property>
</Properties>
</file>