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8" r:id="rId3"/>
    <p:sldId id="264" r:id="rId4"/>
    <p:sldId id="259" r:id="rId5"/>
    <p:sldId id="260" r:id="rId6"/>
    <p:sldId id="261" r:id="rId7"/>
    <p:sldId id="262" r:id="rId8"/>
    <p:sldId id="265"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c0408c298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c0408c298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c0408c298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c0408c298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5766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c0408c298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c0408c298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c0408c2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c0408c2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c0408c298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c0408c298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c0408c298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c0408c298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Part II - Prosper Loan</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by Kristina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Investigation Overview</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US" dirty="0"/>
              <a:t>The Prosper Loan Dataset contains information on thousands of loans issued by Prosper, a peer-to-peer lending marketplace that connects borrowers with investors.</a:t>
            </a:r>
          </a:p>
          <a:p>
            <a:pPr marL="114300" indent="0">
              <a:buNone/>
            </a:pPr>
            <a:endParaRPr lang="en-US" dirty="0"/>
          </a:p>
          <a:p>
            <a:pPr marL="114300" indent="0">
              <a:buNone/>
            </a:pPr>
            <a:r>
              <a:rPr lang="en-US" dirty="0"/>
              <a:t>Our goal is to identify key factors that contribute to loan success or failure and to develop a predictive model that can be used to estimate the likelihood of loan default or other negative outcomes. By analyzing the Prosper loan dataset, we can gain valuable insights into the dynamics of peer-to-peer lending and develop strategies for improving loan performance and minimizing risk.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US" dirty="0"/>
              <a:t>The aim </a:t>
            </a:r>
            <a:endParaRPr dirty="0"/>
          </a:p>
          <a:p>
            <a:pPr marL="0" lvl="0" indent="0" algn="l" rtl="0">
              <a:spcBef>
                <a:spcPts val="0"/>
              </a:spcBef>
              <a:spcAft>
                <a:spcPts val="0"/>
              </a:spcAft>
              <a:buClr>
                <a:schemeClr val="dk1"/>
              </a:buClr>
              <a:buSzPct val="39285"/>
              <a:buFont typeface="Arial"/>
              <a:buNone/>
            </a:pPr>
            <a:endParaRPr dirty="0"/>
          </a:p>
          <a:p>
            <a:pPr marL="0" lvl="0" indent="0" algn="l" rtl="0">
              <a:spcBef>
                <a:spcPts val="0"/>
              </a:spcBef>
              <a:spcAft>
                <a:spcPts val="0"/>
              </a:spcAft>
              <a:buNone/>
            </a:pPr>
            <a:endParaRPr dirty="0"/>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0"/>
              </a:spcAft>
              <a:buFontTx/>
              <a:buChar char="-"/>
            </a:pPr>
            <a:r>
              <a:rPr lang="en-US" dirty="0"/>
              <a:t>examine the features of loans that could serve as predictors for the borrower APR. </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65037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Dataset Overview</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spcAft>
                <a:spcPts val="1200"/>
              </a:spcAft>
              <a:buNone/>
            </a:pPr>
            <a:r>
              <a:rPr lang="en-US" dirty="0"/>
              <a:t>Dataset contains the informational variables such as the initial loan amount, the borrower's Prosper rating, credit grade, the loan duration, the borrower's monthly income as stated by them, their employment status, the term of the loan, their occupation and how it spread among different states.</a:t>
            </a:r>
            <a:endParaRPr lang="en-US" i="1" dirty="0"/>
          </a:p>
          <a:p>
            <a:pPr marL="0" lvl="0" indent="0" algn="l" rtl="0">
              <a:spcBef>
                <a:spcPts val="0"/>
              </a:spcBef>
              <a:spcAft>
                <a:spcPts val="1200"/>
              </a:spcAft>
              <a:buNone/>
            </a:pPr>
            <a:r>
              <a:rPr lang="en-US" i="1" dirty="0"/>
              <a:t>Resulting </a:t>
            </a:r>
            <a:r>
              <a:rPr lang="en-US" i="1" dirty="0" err="1"/>
              <a:t>dataFrame</a:t>
            </a:r>
            <a:r>
              <a:rPr lang="en-US" i="1" dirty="0"/>
              <a:t> consists of 113066 row and 25 columns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699" y="445024"/>
            <a:ext cx="8682281" cy="86942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US" dirty="0"/>
              <a:t>The dependence distribution between "Borrower APR" and "Loan Amount" in the Prosper loan dataset</a:t>
            </a:r>
          </a:p>
          <a:p>
            <a:pPr marL="0" lvl="0" indent="0" algn="l" rtl="0">
              <a:spcBef>
                <a:spcPts val="0"/>
              </a:spcBef>
              <a:spcAft>
                <a:spcPts val="0"/>
              </a:spcAft>
              <a:buClr>
                <a:schemeClr val="dk1"/>
              </a:buClr>
              <a:buSzPct val="39285"/>
              <a:buFont typeface="Arial"/>
              <a:buNone/>
            </a:pPr>
            <a:endParaRPr dirty="0"/>
          </a:p>
          <a:p>
            <a:pPr marL="0" lvl="0" indent="0" algn="l" rtl="0">
              <a:spcBef>
                <a:spcPts val="0"/>
              </a:spcBef>
              <a:spcAft>
                <a:spcPts val="0"/>
              </a:spcAft>
              <a:buNone/>
            </a:pPr>
            <a:endParaRPr dirty="0"/>
          </a:p>
        </p:txBody>
      </p:sp>
      <p:sp>
        <p:nvSpPr>
          <p:cNvPr id="3" name="Текст 2">
            <a:extLst>
              <a:ext uri="{FF2B5EF4-FFF2-40B4-BE49-F238E27FC236}">
                <a16:creationId xmlns:a16="http://schemas.microsoft.com/office/drawing/2014/main" id="{DA653664-C346-C299-284B-01225ED8D0B6}"/>
              </a:ext>
            </a:extLst>
          </p:cNvPr>
          <p:cNvSpPr>
            <a:spLocks noGrp="1"/>
          </p:cNvSpPr>
          <p:nvPr>
            <p:ph type="body" idx="1"/>
          </p:nvPr>
        </p:nvSpPr>
        <p:spPr>
          <a:xfrm>
            <a:off x="4914900" y="1743074"/>
            <a:ext cx="3750469" cy="2414589"/>
          </a:xfrm>
        </p:spPr>
        <p:txBody>
          <a:bodyPr>
            <a:normAutofit fontScale="92500" lnSpcReduction="10000"/>
          </a:bodyPr>
          <a:lstStyle/>
          <a:p>
            <a:pPr algn="l">
              <a:buFont typeface="Arial" panose="020B0604020202020204" pitchFamily="34" charset="0"/>
              <a:buChar char="•"/>
            </a:pPr>
            <a:r>
              <a:rPr lang="en-US" b="0" i="0" dirty="0">
                <a:solidFill>
                  <a:srgbClr val="374151"/>
                </a:solidFill>
                <a:effectLst/>
                <a:latin typeface="Söhne"/>
              </a:rPr>
              <a:t>Analysis of Prosper Loan Dataset reveals negative correlation between </a:t>
            </a:r>
            <a:r>
              <a:rPr lang="en-US" b="0" i="0" dirty="0" err="1">
                <a:solidFill>
                  <a:srgbClr val="374151"/>
                </a:solidFill>
                <a:effectLst/>
                <a:latin typeface="Söhne"/>
              </a:rPr>
              <a:t>LoanOriginalAmount</a:t>
            </a:r>
            <a:r>
              <a:rPr lang="en-US" b="0" i="0" dirty="0">
                <a:solidFill>
                  <a:srgbClr val="374151"/>
                </a:solidFill>
                <a:effectLst/>
                <a:latin typeface="Söhne"/>
              </a:rPr>
              <a:t> and </a:t>
            </a:r>
            <a:r>
              <a:rPr lang="en-US" b="0" i="0" dirty="0" err="1">
                <a:solidFill>
                  <a:srgbClr val="374151"/>
                </a:solidFill>
                <a:effectLst/>
                <a:latin typeface="Söhne"/>
              </a:rPr>
              <a:t>BorrowerAPR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Smaller loans have higher interest rates due to fixed costs associated with loan processing and origination.</a:t>
            </a:r>
          </a:p>
        </p:txBody>
      </p:sp>
      <p:pic>
        <p:nvPicPr>
          <p:cNvPr id="5" name="Рисунок 4">
            <a:extLst>
              <a:ext uri="{FF2B5EF4-FFF2-40B4-BE49-F238E27FC236}">
                <a16:creationId xmlns:a16="http://schemas.microsoft.com/office/drawing/2014/main" id="{4E8461DB-FBE8-BF2F-1F67-82321C2EA11A}"/>
              </a:ext>
            </a:extLst>
          </p:cNvPr>
          <p:cNvPicPr>
            <a:picLocks noChangeAspect="1"/>
          </p:cNvPicPr>
          <p:nvPr/>
        </p:nvPicPr>
        <p:blipFill>
          <a:blip r:embed="rId3"/>
          <a:stretch>
            <a:fillRect/>
          </a:stretch>
        </p:blipFill>
        <p:spPr>
          <a:xfrm>
            <a:off x="311699" y="1535906"/>
            <a:ext cx="4126312" cy="2971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What is the average loan amount for each income range?</a:t>
            </a:r>
            <a:endParaRPr dirty="0"/>
          </a:p>
        </p:txBody>
      </p:sp>
      <p:sp>
        <p:nvSpPr>
          <p:cNvPr id="85" name="Google Shape;85;p18"/>
          <p:cNvSpPr txBox="1">
            <a:spLocks noGrp="1"/>
          </p:cNvSpPr>
          <p:nvPr>
            <p:ph type="body" idx="1"/>
          </p:nvPr>
        </p:nvSpPr>
        <p:spPr>
          <a:xfrm>
            <a:off x="6450806" y="1234181"/>
            <a:ext cx="2381494" cy="3194943"/>
          </a:xfrm>
          <a:prstGeom prst="rect">
            <a:avLst/>
          </a:prstGeom>
        </p:spPr>
        <p:txBody>
          <a:bodyPr spcFirstLastPara="1" wrap="square" lIns="91425" tIns="91425" rIns="91425" bIns="91425" anchor="t" anchorCtr="0">
            <a:normAutofit fontScale="77500" lnSpcReduction="20000"/>
          </a:bodyPr>
          <a:lstStyle/>
          <a:p>
            <a:pPr algn="l">
              <a:buFont typeface="Arial" panose="020B0604020202020204" pitchFamily="34" charset="0"/>
              <a:buChar char="•"/>
            </a:pPr>
            <a:r>
              <a:rPr lang="en-US" b="0" i="0" dirty="0">
                <a:solidFill>
                  <a:srgbClr val="374151"/>
                </a:solidFill>
                <a:effectLst/>
                <a:latin typeface="Söhne"/>
              </a:rPr>
              <a:t>The income range from 50K to 75K stands out as the leader in terms of loan amount.</a:t>
            </a:r>
          </a:p>
          <a:p>
            <a:pPr algn="l">
              <a:buFont typeface="Arial" panose="020B0604020202020204" pitchFamily="34" charset="0"/>
              <a:buChar char="•"/>
            </a:pPr>
            <a:r>
              <a:rPr lang="en-US" b="0" i="0" dirty="0">
                <a:solidFill>
                  <a:srgbClr val="374151"/>
                </a:solidFill>
                <a:effectLst/>
                <a:latin typeface="Söhne"/>
              </a:rPr>
              <a:t>Small differences in loan amounts were observed between three other income ranges.</a:t>
            </a:r>
          </a:p>
          <a:p>
            <a:pPr algn="l">
              <a:buFont typeface="Arial" panose="020B0604020202020204" pitchFamily="34" charset="0"/>
              <a:buChar char="•"/>
            </a:pPr>
            <a:r>
              <a:rPr lang="en-US" b="0" i="0" dirty="0">
                <a:solidFill>
                  <a:srgbClr val="374151"/>
                </a:solidFill>
                <a:effectLst/>
                <a:latin typeface="Söhne"/>
              </a:rPr>
              <a:t>The lowest proportion of loan amounts are associated with the income range of 0 and 1-25K.</a:t>
            </a:r>
          </a:p>
        </p:txBody>
      </p:sp>
      <p:pic>
        <p:nvPicPr>
          <p:cNvPr id="3" name="Рисунок 2">
            <a:extLst>
              <a:ext uri="{FF2B5EF4-FFF2-40B4-BE49-F238E27FC236}">
                <a16:creationId xmlns:a16="http://schemas.microsoft.com/office/drawing/2014/main" id="{4CE926C4-831E-9590-01C0-8EDC57ECFD97}"/>
              </a:ext>
            </a:extLst>
          </p:cNvPr>
          <p:cNvPicPr>
            <a:picLocks noChangeAspect="1"/>
          </p:cNvPicPr>
          <p:nvPr/>
        </p:nvPicPr>
        <p:blipFill>
          <a:blip r:embed="rId3"/>
          <a:stretch>
            <a:fillRect/>
          </a:stretch>
        </p:blipFill>
        <p:spPr>
          <a:xfrm>
            <a:off x="311699" y="1162743"/>
            <a:ext cx="6208915" cy="353573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404567" y="273575"/>
            <a:ext cx="8589413" cy="962294"/>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What is the most common '</a:t>
            </a:r>
            <a:r>
              <a:rPr lang="en-US" dirty="0" err="1"/>
              <a:t>LoanStatus</a:t>
            </a:r>
            <a:r>
              <a:rPr lang="en-US" dirty="0"/>
              <a:t>' and '</a:t>
            </a:r>
            <a:r>
              <a:rPr lang="en-US" dirty="0" err="1"/>
              <a:t>ListingCategory</a:t>
            </a:r>
            <a:r>
              <a:rPr lang="en-US" dirty="0"/>
              <a:t>'</a:t>
            </a: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1" name="Google Shape;91;p19"/>
          <p:cNvSpPr txBox="1">
            <a:spLocks noGrp="1"/>
          </p:cNvSpPr>
          <p:nvPr>
            <p:ph type="body" idx="1"/>
          </p:nvPr>
        </p:nvSpPr>
        <p:spPr>
          <a:xfrm>
            <a:off x="6407943" y="1407318"/>
            <a:ext cx="2539679" cy="3393281"/>
          </a:xfrm>
          <a:prstGeom prst="rect">
            <a:avLst/>
          </a:prstGeom>
        </p:spPr>
        <p:txBody>
          <a:bodyPr spcFirstLastPara="1" wrap="square" lIns="91425" tIns="91425" rIns="91425" bIns="91425" anchor="t" anchorCtr="0">
            <a:normAutofit fontScale="55000" lnSpcReduction="20000"/>
          </a:bodyPr>
          <a:lstStyle/>
          <a:p>
            <a:pPr algn="l">
              <a:buFont typeface="Arial" panose="020B0604020202020204" pitchFamily="34" charset="0"/>
              <a:buChar char="•"/>
            </a:pPr>
            <a:r>
              <a:rPr lang="en-US" b="0" i="0" dirty="0">
                <a:solidFill>
                  <a:srgbClr val="374151"/>
                </a:solidFill>
                <a:effectLst/>
                <a:latin typeface="Söhne"/>
              </a:rPr>
              <a:t>Debt Consolidation is the most frequent listing category, with a loan amount of approximately 60000</a:t>
            </a:r>
          </a:p>
          <a:p>
            <a:pPr algn="l">
              <a:buFont typeface="Arial" panose="020B0604020202020204" pitchFamily="34" charset="0"/>
              <a:buChar char="•"/>
            </a:pPr>
            <a:r>
              <a:rPr lang="en-US" b="0" i="0" dirty="0">
                <a:solidFill>
                  <a:srgbClr val="374151"/>
                </a:solidFill>
                <a:effectLst/>
                <a:latin typeface="Söhne"/>
              </a:rPr>
              <a:t>RV is the least common listing category</a:t>
            </a:r>
          </a:p>
          <a:p>
            <a:pPr algn="l">
              <a:buFont typeface="Arial" panose="020B0604020202020204" pitchFamily="34" charset="0"/>
              <a:buChar char="•"/>
            </a:pPr>
            <a:r>
              <a:rPr lang="en-US" b="0" i="0" dirty="0">
                <a:solidFill>
                  <a:srgbClr val="374151"/>
                </a:solidFill>
                <a:effectLst/>
                <a:latin typeface="Söhne"/>
              </a:rPr>
              <a:t>Debt Consolidation had a higher proportion of loans across all years, with current loan status being the most common and defaulted status being the least frequent</a:t>
            </a:r>
          </a:p>
          <a:p>
            <a:pPr algn="l">
              <a:buFont typeface="Arial" panose="020B0604020202020204" pitchFamily="34" charset="0"/>
              <a:buChar char="•"/>
            </a:pPr>
            <a:r>
              <a:rPr lang="en-US" b="0" i="0" dirty="0">
                <a:solidFill>
                  <a:srgbClr val="374151"/>
                </a:solidFill>
                <a:effectLst/>
                <a:latin typeface="Söhne"/>
              </a:rPr>
              <a:t>Cancelled status in the Unknown category was the most frequently visualized, and loan statuses with past due from 15 days were less distributed</a:t>
            </a:r>
          </a:p>
          <a:p>
            <a:pPr algn="l">
              <a:buFont typeface="Arial" panose="020B0604020202020204" pitchFamily="34" charset="0"/>
              <a:buChar char="•"/>
            </a:pPr>
            <a:r>
              <a:rPr lang="en-US" b="0" i="0" dirty="0">
                <a:solidFill>
                  <a:srgbClr val="374151"/>
                </a:solidFill>
                <a:effectLst/>
                <a:latin typeface="Söhne"/>
              </a:rPr>
              <a:t>Student, Baby, Boat, and RV categories did not experience significant shifts in the distribution of loan statuses over the years</a:t>
            </a:r>
          </a:p>
        </p:txBody>
      </p:sp>
      <p:pic>
        <p:nvPicPr>
          <p:cNvPr id="3" name="Рисунок 2">
            <a:extLst>
              <a:ext uri="{FF2B5EF4-FFF2-40B4-BE49-F238E27FC236}">
                <a16:creationId xmlns:a16="http://schemas.microsoft.com/office/drawing/2014/main" id="{BCF15AD0-71DA-CCD1-48EE-D6091694DCA0}"/>
              </a:ext>
            </a:extLst>
          </p:cNvPr>
          <p:cNvPicPr>
            <a:picLocks noChangeAspect="1"/>
          </p:cNvPicPr>
          <p:nvPr/>
        </p:nvPicPr>
        <p:blipFill>
          <a:blip r:embed="rId3"/>
          <a:stretch>
            <a:fillRect/>
          </a:stretch>
        </p:blipFill>
        <p:spPr>
          <a:xfrm>
            <a:off x="196377" y="1328738"/>
            <a:ext cx="6211567" cy="372161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8439FC-BCE9-782B-D27E-325030AFCF87}"/>
              </a:ext>
            </a:extLst>
          </p:cNvPr>
          <p:cNvSpPr>
            <a:spLocks noGrp="1"/>
          </p:cNvSpPr>
          <p:nvPr>
            <p:ph type="title"/>
          </p:nvPr>
        </p:nvSpPr>
        <p:spPr>
          <a:xfrm>
            <a:off x="311699" y="273575"/>
            <a:ext cx="8520600" cy="572700"/>
          </a:xfrm>
        </p:spPr>
        <p:txBody>
          <a:bodyPr>
            <a:normAutofit fontScale="90000"/>
          </a:bodyPr>
          <a:lstStyle/>
          <a:p>
            <a:r>
              <a:rPr lang="en-US" dirty="0"/>
              <a:t>Analysis conclusions</a:t>
            </a:r>
            <a:endParaRPr lang="ru-RU" dirty="0"/>
          </a:p>
        </p:txBody>
      </p:sp>
      <p:sp>
        <p:nvSpPr>
          <p:cNvPr id="3" name="Прямоугольник 2">
            <a:extLst>
              <a:ext uri="{FF2B5EF4-FFF2-40B4-BE49-F238E27FC236}">
                <a16:creationId xmlns:a16="http://schemas.microsoft.com/office/drawing/2014/main" id="{9415BAF7-B9C0-C1F0-89D7-C514C07DED33}"/>
              </a:ext>
            </a:extLst>
          </p:cNvPr>
          <p:cNvSpPr/>
          <p:nvPr/>
        </p:nvSpPr>
        <p:spPr>
          <a:xfrm>
            <a:off x="185739" y="846275"/>
            <a:ext cx="8772524" cy="4082913"/>
          </a:xfrm>
          <a:prstGeom prst="rect">
            <a:avLst/>
          </a:prstGeom>
        </p:spPr>
        <p:txBody>
          <a:bodyPr/>
          <a:lstStyle/>
          <a:p>
            <a:pPr lvl="0">
              <a:buChar char="•"/>
            </a:pPr>
            <a:r>
              <a:rPr lang="en-US" sz="1000" b="0" i="0" dirty="0"/>
              <a:t>California has the highest loan amount, followed by Texas and New York, while North Dakota has the lowest loan amount.</a:t>
            </a:r>
            <a:endParaRPr lang="ru-RU" sz="1000" b="0" i="0" dirty="0"/>
          </a:p>
          <a:p>
            <a:pPr lvl="0">
              <a:buChar char="•"/>
            </a:pPr>
            <a:endParaRPr lang="ru-RU" sz="1000" dirty="0"/>
          </a:p>
          <a:p>
            <a:pPr lvl="0">
              <a:buChar char="•"/>
            </a:pPr>
            <a:r>
              <a:rPr lang="en-US" sz="1000" b="0" i="0" dirty="0"/>
              <a:t>Borrower APR has a multimodal distribution, indicating that several factors affect APR, with a sharp peak around 0.35 indicating a threshold effect for certain borrower characteristics.</a:t>
            </a:r>
            <a:endParaRPr lang="ru-RU" sz="1000" b="0" i="0" dirty="0"/>
          </a:p>
          <a:p>
            <a:pPr lvl="0">
              <a:buChar char="•"/>
            </a:pPr>
            <a:endParaRPr lang="ru-RU" sz="1000" dirty="0"/>
          </a:p>
          <a:p>
            <a:pPr lvl="0">
              <a:buChar char="•"/>
            </a:pPr>
            <a:r>
              <a:rPr lang="en-US" sz="1000" b="0" i="0" dirty="0"/>
              <a:t>Higher ratings result in higher loan amounts across all three terms, and lenders prefer to lend to borrowers with better creditworthiness. HR proper rating only has 36-month terms, while others have all three terms.</a:t>
            </a:r>
            <a:endParaRPr lang="ru-RU" sz="1000" b="0" i="0" dirty="0"/>
          </a:p>
          <a:p>
            <a:pPr lvl="0">
              <a:buChar char="•"/>
            </a:pPr>
            <a:endParaRPr lang="ru-RU" sz="1000" dirty="0"/>
          </a:p>
          <a:p>
            <a:pPr lvl="0">
              <a:buChar char="•"/>
            </a:pPr>
            <a:r>
              <a:rPr lang="en-US" sz="1000" b="0" i="0" dirty="0"/>
              <a:t>Shorter loan terms may result in lower monthly payments but require more payments overall, and lenders may offer longer terms to borrowers with better creditworthiness.</a:t>
            </a:r>
            <a:endParaRPr lang="ru-RU" sz="1000" b="0" i="0" dirty="0"/>
          </a:p>
          <a:p>
            <a:pPr lvl="0">
              <a:buChar char="•"/>
            </a:pPr>
            <a:endParaRPr lang="ru-RU" sz="1000" dirty="0"/>
          </a:p>
          <a:p>
            <a:pPr lvl="0">
              <a:buChar char="•"/>
            </a:pPr>
            <a:r>
              <a:rPr lang="en-US" sz="1000" b="0" i="0" dirty="0"/>
              <a:t>'Debt Consolidation' had a higher proportion of loans across all years, with current loan status being the most common and defaulted status being the least frequent.</a:t>
            </a:r>
            <a:endParaRPr lang="ru-RU" sz="1000" b="0" i="0" dirty="0"/>
          </a:p>
          <a:p>
            <a:pPr lvl="0">
              <a:buChar char="•"/>
            </a:pPr>
            <a:endParaRPr lang="ru-RU" sz="1000" dirty="0"/>
          </a:p>
          <a:p>
            <a:pPr lvl="0">
              <a:buChar char="•"/>
            </a:pPr>
            <a:r>
              <a:rPr lang="en-US" sz="1000" b="0" i="0" dirty="0"/>
              <a:t>The income range from 50K to 75K is the leader in loan amounts, indicating that income range is a significant factor in determining loan amounts.</a:t>
            </a:r>
            <a:endParaRPr lang="ru-RU" sz="1000" b="0" i="0" dirty="0"/>
          </a:p>
          <a:p>
            <a:pPr lvl="0">
              <a:buChar char="•"/>
            </a:pPr>
            <a:endParaRPr lang="ru-RU" sz="1000" dirty="0"/>
          </a:p>
          <a:p>
            <a:pPr lvl="0">
              <a:buChar char="•"/>
            </a:pPr>
            <a:r>
              <a:rPr lang="en-US" sz="1000" b="0" i="0" dirty="0"/>
              <a:t>Different loan statuses have different distributions of loan amounts. 'Cancelled' status indicates a decrease in the range of loan amounts, while 'current' status displays an unsymmetrical structure with three peaks at 5000, 10000, and 15000. These insights could be used by lenders to develop more targeted lending policies based on loan status.</a:t>
            </a:r>
            <a:endParaRPr lang="ru-RU" sz="1000" dirty="0"/>
          </a:p>
        </p:txBody>
      </p:sp>
    </p:spTree>
    <p:extLst>
      <p:ext uri="{BB962C8B-B14F-4D97-AF65-F5344CB8AC3E}">
        <p14:creationId xmlns:p14="http://schemas.microsoft.com/office/powerpoint/2010/main" val="274576850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628</Words>
  <Application>Microsoft Office PowerPoint</Application>
  <PresentationFormat>Экран (16:9)</PresentationFormat>
  <Paragraphs>38</Paragraphs>
  <Slides>8</Slides>
  <Notes>7</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8</vt:i4>
      </vt:variant>
    </vt:vector>
  </HeadingPairs>
  <TitlesOfParts>
    <vt:vector size="11" baseType="lpstr">
      <vt:lpstr>Arial</vt:lpstr>
      <vt:lpstr>Söhne</vt:lpstr>
      <vt:lpstr>Simple Light</vt:lpstr>
      <vt:lpstr>Part II - Prosper Loan</vt:lpstr>
      <vt:lpstr>Investigation Overview  </vt:lpstr>
      <vt:lpstr>The aim   </vt:lpstr>
      <vt:lpstr>Dataset Overview  </vt:lpstr>
      <vt:lpstr>The dependence distribution between "Borrower APR" and "Loan Amount" in the Prosper loan dataset  </vt:lpstr>
      <vt:lpstr>What is the average loan amount for each income range?</vt:lpstr>
      <vt:lpstr>What is the most common 'LoanStatus' and 'ListingCategory'  </vt:lpstr>
      <vt:lpstr>Analysis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II - Prosper Loan</dc:title>
  <cp:lastModifiedBy>Кристина Маклакова</cp:lastModifiedBy>
  <cp:revision>4</cp:revision>
  <dcterms:modified xsi:type="dcterms:W3CDTF">2023-02-27T23:04:53Z</dcterms:modified>
</cp:coreProperties>
</file>