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2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  <p:embeddedFont>
      <p:font typeface="Roboto Slab" panose="020B0604020202020204" charset="0"/>
      <p:regular r:id="rId2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8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95F06-ED52-4BDF-88F4-02A9B6E9E9C9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F99CF-8BA2-4799-A16E-029225489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18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0E06-5A83-4907-924B-CCA8D8A71266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33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больших скринах можно использовать тень.</a:t>
            </a:r>
            <a:r>
              <a:rPr lang="ru-RU" baseline="0" dirty="0"/>
              <a:t> Параметры можно взять из «Формата рисунка» -</a:t>
            </a:r>
            <a:r>
              <a:rPr lang="en-US" baseline="0" dirty="0"/>
              <a:t>&gt;</a:t>
            </a:r>
            <a:r>
              <a:rPr lang="ru-RU" baseline="0" dirty="0"/>
              <a:t> «Тень».</a:t>
            </a:r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0E06-5A83-4907-924B-CCA8D8A71266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72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Длинные строки текста воспринимаются хуже коротких. Если есть возможность, текстовые блоки лучше разбивать на колонки.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0E06-5A83-4907-924B-CCA8D8A71266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809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больших скринах можно использовать тень.</a:t>
            </a:r>
            <a:r>
              <a:rPr lang="ru-RU" baseline="0" dirty="0"/>
              <a:t> Параметры можно взять из «Формата рисунка» -</a:t>
            </a:r>
            <a:r>
              <a:rPr lang="en-US" baseline="0" dirty="0"/>
              <a:t>&gt;</a:t>
            </a:r>
            <a:r>
              <a:rPr lang="ru-RU" baseline="0" dirty="0"/>
              <a:t> «Тень».</a:t>
            </a:r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0E06-5A83-4907-924B-CCA8D8A71266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342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больших скринах можно использовать тень.</a:t>
            </a:r>
            <a:r>
              <a:rPr lang="ru-RU" baseline="0" dirty="0"/>
              <a:t> Параметры можно взять из «Формата рисунка» -</a:t>
            </a:r>
            <a:r>
              <a:rPr lang="en-US" baseline="0" dirty="0"/>
              <a:t>&gt;</a:t>
            </a:r>
            <a:r>
              <a:rPr lang="ru-RU" baseline="0" dirty="0"/>
              <a:t> «Тень».</a:t>
            </a:r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0E06-5A83-4907-924B-CCA8D8A71266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269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больших скринах можно использовать тень.</a:t>
            </a:r>
            <a:r>
              <a:rPr lang="ru-RU" baseline="0" dirty="0"/>
              <a:t> Параметры можно взять из «Формата рисунка» -</a:t>
            </a:r>
            <a:r>
              <a:rPr lang="en-US" baseline="0" dirty="0"/>
              <a:t>&gt;</a:t>
            </a:r>
            <a:r>
              <a:rPr lang="ru-RU" baseline="0" dirty="0"/>
              <a:t> «Тень».</a:t>
            </a:r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0E06-5A83-4907-924B-CCA8D8A71266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866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больших скринах можно использовать тень.</a:t>
            </a:r>
            <a:r>
              <a:rPr lang="ru-RU" baseline="0" dirty="0"/>
              <a:t> Параметры можно взять из «Формата рисунка» -</a:t>
            </a:r>
            <a:r>
              <a:rPr lang="en-US" baseline="0" dirty="0"/>
              <a:t>&gt;</a:t>
            </a:r>
            <a:r>
              <a:rPr lang="ru-RU" baseline="0" dirty="0"/>
              <a:t> «Тень».</a:t>
            </a:r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0E06-5A83-4907-924B-CCA8D8A71266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78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больших скринах можно использовать тень.</a:t>
            </a:r>
            <a:r>
              <a:rPr lang="ru-RU" baseline="0" dirty="0"/>
              <a:t> Параметры можно взять из «Формата рисунка» -</a:t>
            </a:r>
            <a:r>
              <a:rPr lang="en-US" baseline="0" dirty="0"/>
              <a:t>&gt;</a:t>
            </a:r>
            <a:r>
              <a:rPr lang="ru-RU" baseline="0" dirty="0"/>
              <a:t> «Тень».</a:t>
            </a:r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0E06-5A83-4907-924B-CCA8D8A71266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72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больших скринах можно использовать тень.</a:t>
            </a:r>
            <a:r>
              <a:rPr lang="ru-RU" baseline="0" dirty="0"/>
              <a:t> Параметры можно взять из «Формата рисунка» -</a:t>
            </a:r>
            <a:r>
              <a:rPr lang="en-US" baseline="0" dirty="0"/>
              <a:t>&gt;</a:t>
            </a:r>
            <a:r>
              <a:rPr lang="ru-RU" baseline="0" dirty="0"/>
              <a:t> «Тень».</a:t>
            </a:r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0E06-5A83-4907-924B-CCA8D8A71266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791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больших скринах можно использовать тень.</a:t>
            </a:r>
            <a:r>
              <a:rPr lang="ru-RU" baseline="0" dirty="0"/>
              <a:t> Параметры можно взять из «Формата рисунка» -</a:t>
            </a:r>
            <a:r>
              <a:rPr lang="en-US" baseline="0" dirty="0"/>
              <a:t>&gt;</a:t>
            </a:r>
            <a:r>
              <a:rPr lang="ru-RU" baseline="0" dirty="0"/>
              <a:t> «Тень».</a:t>
            </a:r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E0E06-5A83-4907-924B-CCA8D8A71266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91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71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3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805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6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304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33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908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978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498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77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46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110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226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8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55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8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94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7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3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59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14377"/>
              <a:t>19.09.2024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92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1983A9A6-A7C6-4281-A39F-5DC6615D86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14377"/>
              <a:t>19.09.2024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416F8C33-7088-481A-939B-C850E0D4CDC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6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73" y="6474000"/>
            <a:ext cx="1755428" cy="38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8367" y="6000541"/>
            <a:ext cx="5378451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77"/>
            <a:r>
              <a:rPr lang="ru-RU" sz="2133" dirty="0">
                <a:solidFill>
                  <a:prstClr val="white">
                    <a:alpha val="80000"/>
                  </a:prstClr>
                </a:solidFill>
                <a:latin typeface="Roboto Slab"/>
              </a:rPr>
              <a:t>Структурные типы данных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367" y="3059349"/>
            <a:ext cx="5568949" cy="61555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914377"/>
            <a:r>
              <a:rPr lang="ru-RU" sz="4000" dirty="0">
                <a:solidFill>
                  <a:prstClr val="white"/>
                </a:solidFill>
                <a:latin typeface="Roboto Slab"/>
              </a:rPr>
              <a:t>Работа с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230410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73" y="6474000"/>
            <a:ext cx="1755428" cy="3840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452745" y="989686"/>
            <a:ext cx="5309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ru-RU" sz="3200" dirty="0">
                <a:solidFill>
                  <a:srgbClr val="0066B0"/>
                </a:solidFill>
                <a:latin typeface="Roboto Slab"/>
              </a:rPr>
              <a:t>Работа с файлами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483" y="1947334"/>
            <a:ext cx="3934883" cy="127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lnSpc>
                <a:spcPct val="125000"/>
              </a:lnSpc>
            </a:pPr>
            <a:r>
              <a:rPr lang="ru-RU" sz="2400" dirty="0">
                <a:solidFill>
                  <a:srgbClr val="0066B0"/>
                </a:solidFill>
                <a:latin typeface="Roboto Slab"/>
              </a:rPr>
              <a:t>Типы файлов:</a:t>
            </a:r>
          </a:p>
          <a:p>
            <a:pPr marL="380990" indent="-380990" defTabSz="914377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ru-RU" sz="1867" dirty="0">
                <a:solidFill>
                  <a:prstClr val="black"/>
                </a:solidFill>
              </a:rPr>
              <a:t>текстовые;</a:t>
            </a:r>
          </a:p>
          <a:p>
            <a:pPr marL="380990" indent="-380990" defTabSz="914377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ru-RU" sz="1867" dirty="0">
                <a:solidFill>
                  <a:prstClr val="black"/>
                </a:solidFill>
              </a:rPr>
              <a:t>двоичные.</a:t>
            </a:r>
            <a:endParaRPr lang="ru-RU" sz="1467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483" y="4220519"/>
            <a:ext cx="4167784" cy="163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lnSpc>
                <a:spcPct val="125000"/>
              </a:lnSpc>
            </a:pPr>
            <a:r>
              <a:rPr lang="ru-RU" sz="2400" dirty="0">
                <a:solidFill>
                  <a:srgbClr val="0066B0"/>
                </a:solidFill>
                <a:latin typeface="Roboto Slab"/>
              </a:rPr>
              <a:t>Этапы обработки файла:</a:t>
            </a:r>
          </a:p>
          <a:p>
            <a:pPr marL="380990" indent="-380990" defTabSz="914377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ru-RU" sz="1867" dirty="0">
                <a:solidFill>
                  <a:prstClr val="black"/>
                </a:solidFill>
              </a:rPr>
              <a:t>открытие файла;</a:t>
            </a:r>
          </a:p>
          <a:p>
            <a:pPr marL="380990" indent="-380990" defTabSz="914377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ru-RU" sz="1867" dirty="0">
                <a:solidFill>
                  <a:prstClr val="black"/>
                </a:solidFill>
              </a:rPr>
              <a:t>ввод/вывод данных;</a:t>
            </a:r>
          </a:p>
          <a:p>
            <a:pPr marL="380990" indent="-380990" defTabSz="914377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ru-RU" sz="1867" dirty="0">
                <a:solidFill>
                  <a:prstClr val="black"/>
                </a:solidFill>
              </a:rPr>
              <a:t>закрытие файла.</a:t>
            </a:r>
            <a:endParaRPr lang="ru-RU" sz="1467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1914" y="1947334"/>
            <a:ext cx="4411133" cy="163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lnSpc>
                <a:spcPct val="125000"/>
              </a:lnSpc>
            </a:pPr>
            <a:r>
              <a:rPr lang="ru-RU" sz="2400" dirty="0">
                <a:solidFill>
                  <a:srgbClr val="0066B0"/>
                </a:solidFill>
                <a:latin typeface="Roboto Slab"/>
              </a:rPr>
              <a:t>Режимы открытия файла:</a:t>
            </a:r>
          </a:p>
          <a:p>
            <a:pPr marL="380990" indent="-380990" defTabSz="914377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ru-RU" sz="1867" dirty="0">
                <a:solidFill>
                  <a:prstClr val="black"/>
                </a:solidFill>
              </a:rPr>
              <a:t>для чтения данных;</a:t>
            </a:r>
          </a:p>
          <a:p>
            <a:pPr marL="380990" indent="-380990" defTabSz="914377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ru-RU" sz="1867" dirty="0">
                <a:solidFill>
                  <a:prstClr val="black"/>
                </a:solidFill>
              </a:rPr>
              <a:t>для записи данных;</a:t>
            </a:r>
          </a:p>
          <a:p>
            <a:pPr marL="380990" indent="-380990" defTabSz="914377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ru-RU" sz="1867" dirty="0">
                <a:solidFill>
                  <a:prstClr val="black"/>
                </a:solidFill>
              </a:rPr>
              <a:t>для добавления данных.</a:t>
            </a:r>
            <a:endParaRPr lang="ru-RU" sz="1467" dirty="0">
              <a:solidFill>
                <a:prstClr val="black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136" y="3883136"/>
            <a:ext cx="3235531" cy="242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6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73" y="6474000"/>
            <a:ext cx="1755428" cy="384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94" y="1214776"/>
            <a:ext cx="3962593" cy="471908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958852" y="2263139"/>
            <a:ext cx="1695449" cy="2527300"/>
          </a:xfrm>
          <a:prstGeom prst="rect">
            <a:avLst/>
          </a:prstGeom>
          <a:solidFill>
            <a:srgbClr val="006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ru-RU" sz="2400" dirty="0">
                <a:solidFill>
                  <a:prstClr val="white"/>
                </a:solidFill>
                <a:latin typeface="Roboto Slab"/>
              </a:rPr>
              <a:t>Файлы</a:t>
            </a:r>
          </a:p>
          <a:p>
            <a:pPr algn="ctr" defTabSz="914377"/>
            <a:endParaRPr lang="ru-RU" sz="2400" dirty="0">
              <a:solidFill>
                <a:prstClr val="white"/>
              </a:solidFill>
              <a:latin typeface="Roboto Slab"/>
            </a:endParaRPr>
          </a:p>
          <a:p>
            <a:pPr algn="ctr" defTabSz="914377"/>
            <a:endParaRPr lang="ru-RU" sz="2400" dirty="0">
              <a:solidFill>
                <a:prstClr val="white"/>
              </a:solidFill>
              <a:latin typeface="Roboto Slab"/>
            </a:endParaRPr>
          </a:p>
          <a:p>
            <a:pPr algn="ctr" defTabSz="914377"/>
            <a:endParaRPr lang="ru-RU" sz="2400" dirty="0">
              <a:solidFill>
                <a:prstClr val="white"/>
              </a:solidFill>
              <a:latin typeface="Roboto Slab"/>
            </a:endParaRPr>
          </a:p>
          <a:p>
            <a:pPr algn="ctr" defTabSz="914377"/>
            <a:endParaRPr lang="ru-RU" sz="2400" dirty="0">
              <a:solidFill>
                <a:prstClr val="white"/>
              </a:solidFill>
              <a:latin typeface="Roboto Slab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06" y="3335561"/>
            <a:ext cx="1088141" cy="125675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469218" y="1123952"/>
            <a:ext cx="2626783" cy="1733549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lnSpc>
                <a:spcPct val="125000"/>
              </a:lnSpc>
            </a:pPr>
            <a:r>
              <a:rPr lang="ru-RU" sz="2400" dirty="0">
                <a:solidFill>
                  <a:prstClr val="black"/>
                </a:solidFill>
                <a:latin typeface="Roboto Slab"/>
              </a:rPr>
              <a:t>Текстовые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содержат только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текст, разделённый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на строки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469218" y="4144435"/>
            <a:ext cx="2626783" cy="1733549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lnSpc>
                <a:spcPct val="125000"/>
              </a:lnSpc>
            </a:pPr>
            <a:r>
              <a:rPr lang="ru-RU" sz="2400" dirty="0">
                <a:solidFill>
                  <a:prstClr val="black"/>
                </a:solidFill>
                <a:latin typeface="Roboto Slab"/>
              </a:rPr>
              <a:t>Двоичные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содержат разную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информацию в виде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двоичного кода</a:t>
            </a:r>
            <a:endParaRPr lang="ru-RU" sz="2400" b="1" dirty="0">
              <a:solidFill>
                <a:prstClr val="black"/>
              </a:solidFill>
              <a:latin typeface="Roboto Slab"/>
            </a:endParaRPr>
          </a:p>
        </p:txBody>
      </p:sp>
      <p:cxnSp>
        <p:nvCxnSpPr>
          <p:cNvPr id="19" name="Прямая соединительная линия 18"/>
          <p:cNvCxnSpPr>
            <a:stCxn id="3" idx="3"/>
          </p:cNvCxnSpPr>
          <p:nvPr/>
        </p:nvCxnSpPr>
        <p:spPr>
          <a:xfrm flipV="1">
            <a:off x="2654300" y="3526789"/>
            <a:ext cx="407459" cy="1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3061759" y="1982260"/>
            <a:ext cx="0" cy="3033600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8" idx="1"/>
          </p:cNvCxnSpPr>
          <p:nvPr/>
        </p:nvCxnSpPr>
        <p:spPr>
          <a:xfrm>
            <a:off x="3061759" y="1990727"/>
            <a:ext cx="407459" cy="0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9" idx="1"/>
          </p:cNvCxnSpPr>
          <p:nvPr/>
        </p:nvCxnSpPr>
        <p:spPr>
          <a:xfrm>
            <a:off x="3061759" y="5011209"/>
            <a:ext cx="407459" cy="0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50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73" y="6474000"/>
            <a:ext cx="1755428" cy="384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2887" y="1440882"/>
            <a:ext cx="4113260" cy="127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При программировании файлы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представляются через</a:t>
            </a:r>
          </a:p>
          <a:p>
            <a:pPr defTabSz="914377">
              <a:lnSpc>
                <a:spcPct val="125000"/>
              </a:lnSpc>
            </a:pPr>
            <a:r>
              <a:rPr lang="ru-RU" sz="2400" dirty="0">
                <a:solidFill>
                  <a:srgbClr val="0066B0"/>
                </a:solidFill>
                <a:latin typeface="Roboto Slab"/>
              </a:rPr>
              <a:t>файловые переменные.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84668" y="704465"/>
            <a:ext cx="5629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ru-RU" sz="3200" dirty="0">
                <a:solidFill>
                  <a:srgbClr val="0066B0"/>
                </a:solidFill>
                <a:latin typeface="Roboto Slab"/>
              </a:rPr>
              <a:t>Этапы обработки файла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873752" y="1527079"/>
            <a:ext cx="5215467" cy="1366981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lnSpc>
                <a:spcPct val="125000"/>
              </a:lnSpc>
            </a:pPr>
            <a:r>
              <a:rPr lang="ru-RU" sz="2400" dirty="0">
                <a:solidFill>
                  <a:prstClr val="black"/>
                </a:solidFill>
                <a:latin typeface="Roboto Slab"/>
              </a:rPr>
              <a:t>Открытие файла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Создаётся файловая переменная, которой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назначается нужный файл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5873753" y="3226724"/>
            <a:ext cx="5215465" cy="1366981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lnSpc>
                <a:spcPct val="125000"/>
              </a:lnSpc>
            </a:pPr>
            <a:r>
              <a:rPr lang="ru-RU" sz="2400" dirty="0">
                <a:solidFill>
                  <a:prstClr val="black"/>
                </a:solidFill>
                <a:latin typeface="Roboto Slab"/>
              </a:rPr>
              <a:t>Ввод/вывод данных</a:t>
            </a:r>
            <a:endParaRPr lang="ru-RU" sz="1867" dirty="0">
              <a:solidFill>
                <a:prstClr val="black"/>
              </a:solidFill>
              <a:latin typeface="Roboto Slab"/>
            </a:endParaRP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Данные считываются из файла или же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записываются в файл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5873753" y="4926370"/>
            <a:ext cx="5215465" cy="1366981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lnSpc>
                <a:spcPct val="125000"/>
              </a:lnSpc>
            </a:pPr>
            <a:r>
              <a:rPr lang="ru-RU" sz="2400" dirty="0">
                <a:solidFill>
                  <a:prstClr val="black"/>
                </a:solidFill>
                <a:latin typeface="Roboto Slab"/>
              </a:rPr>
              <a:t>Закрытие файла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В файле сохраняются изменения,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внесённые программой</a:t>
            </a:r>
          </a:p>
        </p:txBody>
      </p:sp>
      <p:sp>
        <p:nvSpPr>
          <p:cNvPr id="30" name="Стрелка вправо 29"/>
          <p:cNvSpPr/>
          <p:nvPr/>
        </p:nvSpPr>
        <p:spPr>
          <a:xfrm rot="5400000">
            <a:off x="8330284" y="2751561"/>
            <a:ext cx="302400" cy="609600"/>
          </a:xfrm>
          <a:prstGeom prst="rightArrow">
            <a:avLst/>
          </a:prstGeom>
          <a:solidFill>
            <a:srgbClr val="0066B0"/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ru-RU">
              <a:solidFill>
                <a:prstClr val="white"/>
              </a:solidFill>
            </a:endParaRPr>
          </a:p>
        </p:txBody>
      </p:sp>
      <p:sp>
        <p:nvSpPr>
          <p:cNvPr id="31" name="Стрелка вправо 30"/>
          <p:cNvSpPr/>
          <p:nvPr/>
        </p:nvSpPr>
        <p:spPr>
          <a:xfrm rot="5400000">
            <a:off x="8330284" y="4452063"/>
            <a:ext cx="302400" cy="609600"/>
          </a:xfrm>
          <a:prstGeom prst="rightArrow">
            <a:avLst/>
          </a:prstGeom>
          <a:solidFill>
            <a:srgbClr val="0066B0"/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ru-RU">
              <a:solidFill>
                <a:prstClr val="white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11" y="3079800"/>
            <a:ext cx="4306645" cy="322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6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25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 animBg="1"/>
      <p:bldP spid="23" grpId="0" animBg="1"/>
      <p:bldP spid="24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73" y="6474000"/>
            <a:ext cx="1755428" cy="384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93060" y="704465"/>
            <a:ext cx="840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ru-RU" sz="3200" dirty="0">
                <a:solidFill>
                  <a:srgbClr val="0066B0"/>
                </a:solidFill>
                <a:latin typeface="Roboto Slab"/>
              </a:rPr>
              <a:t>Программирование обработки файлов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11" y="3079800"/>
            <a:ext cx="4306645" cy="32299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0845" y="1955800"/>
            <a:ext cx="471488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ru-RU" sz="2133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67348" y="1950301"/>
            <a:ext cx="1329210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133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867" dirty="0">
              <a:solidFill>
                <a:prstClr val="black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407031" y="1948599"/>
            <a:ext cx="2146742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33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'input.txt'</a:t>
            </a:r>
            <a:endParaRPr lang="ru-RU" sz="1867" dirty="0">
              <a:solidFill>
                <a:prstClr val="black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362184" y="1947961"/>
            <a:ext cx="1165704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33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867" dirty="0">
              <a:solidFill>
                <a:prstClr val="black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873752" y="1527079"/>
            <a:ext cx="5215467" cy="1366981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lnSpc>
                <a:spcPct val="125000"/>
              </a:lnSpc>
            </a:pPr>
            <a:r>
              <a:rPr lang="ru-RU" sz="2400" dirty="0">
                <a:solidFill>
                  <a:prstClr val="black"/>
                </a:solidFill>
                <a:latin typeface="Roboto Slab"/>
              </a:rPr>
              <a:t>Открытие файла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Создаётся файловая переменная, которой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назначается нужный файл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5873753" y="3226724"/>
            <a:ext cx="5215465" cy="1366981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lnSpc>
                <a:spcPct val="125000"/>
              </a:lnSpc>
            </a:pPr>
            <a:r>
              <a:rPr lang="ru-RU" sz="2400" dirty="0">
                <a:solidFill>
                  <a:prstClr val="black"/>
                </a:solidFill>
                <a:latin typeface="Roboto Slab"/>
              </a:rPr>
              <a:t>Ввод/вывод данных</a:t>
            </a:r>
            <a:endParaRPr lang="ru-RU" sz="1867" dirty="0">
              <a:solidFill>
                <a:prstClr val="black"/>
              </a:solidFill>
              <a:latin typeface="Roboto Slab"/>
            </a:endParaRP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Данные считываются из файла или же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записываются в файл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5873753" y="4926370"/>
            <a:ext cx="5215465" cy="1366981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lnSpc>
                <a:spcPct val="125000"/>
              </a:lnSpc>
            </a:pPr>
            <a:r>
              <a:rPr lang="ru-RU" sz="2400" dirty="0">
                <a:solidFill>
                  <a:prstClr val="black"/>
                </a:solidFill>
                <a:latin typeface="Roboto Slab"/>
              </a:rPr>
              <a:t>Закрытие файла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В файле сохраняются изменения,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внесённые программой</a:t>
            </a:r>
          </a:p>
        </p:txBody>
      </p:sp>
      <p:sp>
        <p:nvSpPr>
          <p:cNvPr id="20" name="Стрелка вправо 19"/>
          <p:cNvSpPr/>
          <p:nvPr/>
        </p:nvSpPr>
        <p:spPr>
          <a:xfrm rot="5400000">
            <a:off x="8330284" y="2751561"/>
            <a:ext cx="302400" cy="609600"/>
          </a:xfrm>
          <a:prstGeom prst="rightArrow">
            <a:avLst/>
          </a:prstGeom>
          <a:solidFill>
            <a:srgbClr val="0066B0"/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ru-RU">
              <a:solidFill>
                <a:prstClr val="white"/>
              </a:solidFill>
            </a:endParaRPr>
          </a:p>
        </p:txBody>
      </p:sp>
      <p:sp>
        <p:nvSpPr>
          <p:cNvPr id="21" name="Стрелка вправо 20"/>
          <p:cNvSpPr/>
          <p:nvPr/>
        </p:nvSpPr>
        <p:spPr>
          <a:xfrm rot="5400000">
            <a:off x="8330284" y="4452063"/>
            <a:ext cx="302400" cy="609600"/>
          </a:xfrm>
          <a:prstGeom prst="rightArrow">
            <a:avLst/>
          </a:prstGeom>
          <a:solidFill>
            <a:srgbClr val="0066B0"/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10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4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73" y="6474000"/>
            <a:ext cx="1755428" cy="384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58851" y="2871894"/>
            <a:ext cx="1818216" cy="1258145"/>
          </a:xfrm>
          <a:prstGeom prst="rect">
            <a:avLst/>
          </a:prstGeom>
          <a:solidFill>
            <a:srgbClr val="006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ru-RU" sz="2400" dirty="0">
                <a:solidFill>
                  <a:prstClr val="white"/>
                </a:solidFill>
                <a:latin typeface="Roboto Slab"/>
              </a:rPr>
              <a:t>Режимы открытия файла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692" y="2429844"/>
            <a:ext cx="3343459" cy="274268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057" y="2579791"/>
            <a:ext cx="1355515" cy="1355515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373121" y="1123951"/>
            <a:ext cx="3059431" cy="835661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lnSpc>
                <a:spcPct val="125000"/>
              </a:lnSpc>
            </a:pPr>
            <a:endParaRPr lang="ru-RU" sz="1867" dirty="0">
              <a:solidFill>
                <a:prstClr val="black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373122" y="3083136"/>
            <a:ext cx="3059429" cy="835661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lnSpc>
                <a:spcPct val="125000"/>
              </a:lnSpc>
            </a:pPr>
            <a:endParaRPr lang="ru-RU" sz="1867" dirty="0">
              <a:solidFill>
                <a:prstClr val="black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373121" y="5042323"/>
            <a:ext cx="3059431" cy="835661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lnSpc>
                <a:spcPct val="125000"/>
              </a:lnSpc>
            </a:pPr>
            <a:endParaRPr lang="ru-RU" sz="1867" dirty="0">
              <a:solidFill>
                <a:prstClr val="black"/>
              </a:solidFill>
            </a:endParaRPr>
          </a:p>
        </p:txBody>
      </p:sp>
      <p:cxnSp>
        <p:nvCxnSpPr>
          <p:cNvPr id="22" name="Прямая соединительная линия 21"/>
          <p:cNvCxnSpPr>
            <a:stCxn id="7" idx="3"/>
          </p:cNvCxnSpPr>
          <p:nvPr/>
        </p:nvCxnSpPr>
        <p:spPr>
          <a:xfrm flipV="1">
            <a:off x="2777068" y="3499345"/>
            <a:ext cx="298025" cy="1623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3075093" y="1534372"/>
            <a:ext cx="0" cy="3931200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endCxn id="12" idx="1"/>
          </p:cNvCxnSpPr>
          <p:nvPr/>
        </p:nvCxnSpPr>
        <p:spPr>
          <a:xfrm>
            <a:off x="3075093" y="1541781"/>
            <a:ext cx="298027" cy="0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13" idx="1"/>
          </p:cNvCxnSpPr>
          <p:nvPr/>
        </p:nvCxnSpPr>
        <p:spPr>
          <a:xfrm>
            <a:off x="3075092" y="3499345"/>
            <a:ext cx="298029" cy="1623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14" idx="1"/>
          </p:cNvCxnSpPr>
          <p:nvPr/>
        </p:nvCxnSpPr>
        <p:spPr>
          <a:xfrm>
            <a:off x="3075093" y="5460153"/>
            <a:ext cx="298028" cy="0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3704167" y="1354587"/>
            <a:ext cx="155363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ru-RU" sz="1867" dirty="0">
                <a:solidFill>
                  <a:prstClr val="black"/>
                </a:solidFill>
              </a:rPr>
              <a:t>Для чтения</a:t>
            </a:r>
            <a:r>
              <a:rPr lang="en-US" sz="1867" dirty="0">
                <a:solidFill>
                  <a:prstClr val="black"/>
                </a:solidFill>
              </a:rPr>
              <a:t> </a:t>
            </a:r>
            <a:endParaRPr lang="ru-RU" sz="1867" dirty="0">
              <a:solidFill>
                <a:prstClr val="black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5077129" y="1346120"/>
            <a:ext cx="1039067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ru-RU" sz="1867" dirty="0">
                <a:solidFill>
                  <a:prstClr val="black"/>
                </a:solidFill>
              </a:rPr>
              <a:t>—</a:t>
            </a:r>
            <a:r>
              <a:rPr lang="en-US" sz="1867" dirty="0">
                <a:solidFill>
                  <a:prstClr val="black"/>
                </a:solidFill>
              </a:rPr>
              <a:t> </a:t>
            </a:r>
            <a:r>
              <a:rPr lang="en-US" sz="2133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lang="ru-RU" sz="1867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3704167" y="3311093"/>
            <a:ext cx="155363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ru-RU" sz="1867" dirty="0">
                <a:solidFill>
                  <a:prstClr val="black"/>
                </a:solidFill>
              </a:rPr>
              <a:t>Для записи</a:t>
            </a:r>
            <a:r>
              <a:rPr lang="en-US" sz="1867" dirty="0">
                <a:solidFill>
                  <a:prstClr val="black"/>
                </a:solidFill>
              </a:rPr>
              <a:t> </a:t>
            </a:r>
            <a:endParaRPr lang="ru-RU" sz="1867" dirty="0">
              <a:solidFill>
                <a:prstClr val="black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5065487" y="3298903"/>
            <a:ext cx="1039067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ru-RU" sz="1867" dirty="0">
                <a:solidFill>
                  <a:prstClr val="black"/>
                </a:solidFill>
              </a:rPr>
              <a:t>—</a:t>
            </a:r>
            <a:r>
              <a:rPr lang="en-US" sz="1867" dirty="0">
                <a:solidFill>
                  <a:prstClr val="black"/>
                </a:solidFill>
              </a:rPr>
              <a:t> </a:t>
            </a:r>
            <a:r>
              <a:rPr lang="en-US" sz="2133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ru-RU" sz="1867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3418403" y="5273255"/>
            <a:ext cx="2131484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ru-RU" sz="1867" dirty="0">
                <a:solidFill>
                  <a:prstClr val="black"/>
                </a:solidFill>
              </a:rPr>
              <a:t>Для добавления</a:t>
            </a:r>
            <a:r>
              <a:rPr lang="en-US" sz="1867" dirty="0">
                <a:solidFill>
                  <a:prstClr val="black"/>
                </a:solidFill>
              </a:rPr>
              <a:t> </a:t>
            </a:r>
            <a:endParaRPr lang="ru-RU" sz="1867" dirty="0">
              <a:solidFill>
                <a:prstClr val="black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5357687" y="5255911"/>
            <a:ext cx="1039067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ru-RU" sz="1867" dirty="0">
                <a:solidFill>
                  <a:prstClr val="black"/>
                </a:solidFill>
              </a:rPr>
              <a:t>—</a:t>
            </a:r>
            <a:r>
              <a:rPr lang="en-US" sz="1867" dirty="0">
                <a:solidFill>
                  <a:prstClr val="black"/>
                </a:solidFill>
              </a:rPr>
              <a:t> </a:t>
            </a:r>
            <a:r>
              <a:rPr lang="en-US" sz="2133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ru-RU" sz="1867" dirty="0">
                <a:solidFill>
                  <a:prstClr val="black"/>
                </a:solidFill>
              </a:rPr>
              <a:t> </a:t>
            </a:r>
          </a:p>
        </p:txBody>
      </p:sp>
      <p:pic>
        <p:nvPicPr>
          <p:cNvPr id="48" name="Рисунок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262" y="2779453"/>
            <a:ext cx="995023" cy="875827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236" y="2654717"/>
            <a:ext cx="869073" cy="106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5.55112E-17 C 0.01093 5.55112E-17 0.02083 0.01821 0.02083 0.04198 C 0.02083 0.06512 0.01093 0.08426 -0.00122 0.08426 C -0.0132 0.08426 -0.02275 0.06512 -0.02275 0.04198 C -0.02275 0.01821 -0.0132 5.55112E-17 -0.00122 5.55112E-17 Z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419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40" grpId="0"/>
      <p:bldP spid="42" grpId="0"/>
      <p:bldP spid="43" grpId="0"/>
      <p:bldP spid="44" grpId="0"/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73" y="6474000"/>
            <a:ext cx="1755428" cy="384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93060" y="704465"/>
            <a:ext cx="840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ru-RU" sz="3200" dirty="0">
                <a:solidFill>
                  <a:srgbClr val="0066B0"/>
                </a:solidFill>
                <a:latin typeface="Roboto Slab"/>
              </a:rPr>
              <a:t>Программирование обработки файлов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0845" y="1955800"/>
            <a:ext cx="471488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ru-RU" sz="2133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67348" y="1950301"/>
            <a:ext cx="1329210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133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867" dirty="0">
              <a:solidFill>
                <a:prstClr val="black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407031" y="1948599"/>
            <a:ext cx="2146742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33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'input.txt'</a:t>
            </a:r>
            <a:endParaRPr lang="ru-RU" sz="1867" dirty="0">
              <a:solidFill>
                <a:prstClr val="black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362184" y="1947961"/>
            <a:ext cx="1165704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33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867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8445" y="5384158"/>
            <a:ext cx="188095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2133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endParaRPr lang="ru-RU" sz="2133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8444" y="3710161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ru-RU" dirty="0">
                <a:solidFill>
                  <a:prstClr val="black"/>
                </a:solidFill>
              </a:rPr>
              <a:t>Инструкции считывания данных</a:t>
            </a:r>
            <a:r>
              <a:rPr lang="en-US" dirty="0">
                <a:solidFill>
                  <a:prstClr val="black"/>
                </a:solidFill>
              </a:rPr>
              <a:t>&gt;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873752" y="1527079"/>
            <a:ext cx="5215467" cy="1366981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lnSpc>
                <a:spcPct val="125000"/>
              </a:lnSpc>
            </a:pPr>
            <a:r>
              <a:rPr lang="ru-RU" sz="2400" dirty="0">
                <a:solidFill>
                  <a:prstClr val="black"/>
                </a:solidFill>
                <a:latin typeface="Roboto Slab"/>
              </a:rPr>
              <a:t>Открытие файла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Создаётся файловая переменная, которой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назначается нужный файл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5873753" y="3226724"/>
            <a:ext cx="5215465" cy="1366981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lnSpc>
                <a:spcPct val="125000"/>
              </a:lnSpc>
            </a:pPr>
            <a:r>
              <a:rPr lang="ru-RU" sz="2400" dirty="0">
                <a:solidFill>
                  <a:prstClr val="black"/>
                </a:solidFill>
                <a:latin typeface="Roboto Slab"/>
              </a:rPr>
              <a:t>Ввод/вывод данных</a:t>
            </a:r>
            <a:endParaRPr lang="ru-RU" sz="1867" dirty="0">
              <a:solidFill>
                <a:prstClr val="black"/>
              </a:solidFill>
              <a:latin typeface="Roboto Slab"/>
            </a:endParaRP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Данные считываются из файла или же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записываются в файл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5873753" y="4926370"/>
            <a:ext cx="5215465" cy="1366981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lnSpc>
                <a:spcPct val="125000"/>
              </a:lnSpc>
            </a:pPr>
            <a:r>
              <a:rPr lang="ru-RU" sz="2400" dirty="0">
                <a:solidFill>
                  <a:prstClr val="black"/>
                </a:solidFill>
                <a:latin typeface="Roboto Slab"/>
              </a:rPr>
              <a:t>Закрытие файла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В файле сохраняются изменения,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внесённые программой</a:t>
            </a:r>
          </a:p>
        </p:txBody>
      </p:sp>
      <p:sp>
        <p:nvSpPr>
          <p:cNvPr id="21" name="Стрелка вправо 20"/>
          <p:cNvSpPr/>
          <p:nvPr/>
        </p:nvSpPr>
        <p:spPr>
          <a:xfrm rot="5400000">
            <a:off x="8330284" y="2751561"/>
            <a:ext cx="302400" cy="609600"/>
          </a:xfrm>
          <a:prstGeom prst="rightArrow">
            <a:avLst/>
          </a:prstGeom>
          <a:solidFill>
            <a:srgbClr val="0066B0"/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ru-RU">
              <a:solidFill>
                <a:prstClr val="white"/>
              </a:solidFill>
            </a:endParaRPr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8330284" y="4452063"/>
            <a:ext cx="302400" cy="609600"/>
          </a:xfrm>
          <a:prstGeom prst="rightArrow">
            <a:avLst/>
          </a:prstGeom>
          <a:solidFill>
            <a:srgbClr val="0066B0"/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54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73" y="6474000"/>
            <a:ext cx="1755428" cy="384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93060" y="704465"/>
            <a:ext cx="840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ru-RU" sz="3200" dirty="0">
                <a:solidFill>
                  <a:srgbClr val="0066B0"/>
                </a:solidFill>
                <a:latin typeface="Roboto Slab"/>
              </a:rPr>
              <a:t>Программирование обработки файлов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0845" y="1955800"/>
            <a:ext cx="471488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sz="2133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67348" y="1950301"/>
            <a:ext cx="1329210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133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867" dirty="0">
              <a:solidFill>
                <a:prstClr val="black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407031" y="1948599"/>
            <a:ext cx="2310248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33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'output.txt'</a:t>
            </a:r>
            <a:endParaRPr lang="ru-RU" sz="1867" dirty="0">
              <a:solidFill>
                <a:prstClr val="black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527284" y="1947961"/>
            <a:ext cx="1165704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33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867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8445" y="5384158"/>
            <a:ext cx="188095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2133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g.close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endParaRPr lang="ru-RU" sz="2133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8444" y="3710161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dirty="0">
                <a:solidFill>
                  <a:prstClr val="black"/>
                </a:solidFill>
              </a:rPr>
              <a:t>&lt;</a:t>
            </a:r>
            <a:r>
              <a:rPr lang="ru-RU" dirty="0">
                <a:solidFill>
                  <a:prstClr val="black"/>
                </a:solidFill>
              </a:rPr>
              <a:t>Инструкции вывода данных</a:t>
            </a:r>
            <a:r>
              <a:rPr lang="en-US" dirty="0">
                <a:solidFill>
                  <a:prstClr val="black"/>
                </a:solidFill>
              </a:rPr>
              <a:t>&gt;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873752" y="1527079"/>
            <a:ext cx="5215467" cy="1366981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lnSpc>
                <a:spcPct val="125000"/>
              </a:lnSpc>
            </a:pPr>
            <a:r>
              <a:rPr lang="ru-RU" sz="2400" dirty="0">
                <a:solidFill>
                  <a:prstClr val="black"/>
                </a:solidFill>
                <a:latin typeface="Roboto Slab"/>
              </a:rPr>
              <a:t>Открытие файла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Создаётся файловая переменная, которой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назначается нужный файл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5873753" y="3226724"/>
            <a:ext cx="5215465" cy="1366981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lnSpc>
                <a:spcPct val="125000"/>
              </a:lnSpc>
            </a:pPr>
            <a:r>
              <a:rPr lang="ru-RU" sz="2400" dirty="0">
                <a:solidFill>
                  <a:prstClr val="black"/>
                </a:solidFill>
                <a:latin typeface="Roboto Slab"/>
              </a:rPr>
              <a:t>Ввод/вывод данных</a:t>
            </a:r>
            <a:endParaRPr lang="ru-RU" sz="1867" dirty="0">
              <a:solidFill>
                <a:prstClr val="black"/>
              </a:solidFill>
              <a:latin typeface="Roboto Slab"/>
            </a:endParaRP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Данные считываются из файла или же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записываются в файл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5873753" y="4926370"/>
            <a:ext cx="5215465" cy="1366981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lnSpc>
                <a:spcPct val="125000"/>
              </a:lnSpc>
            </a:pPr>
            <a:r>
              <a:rPr lang="ru-RU" sz="2400" dirty="0">
                <a:solidFill>
                  <a:prstClr val="black"/>
                </a:solidFill>
                <a:latin typeface="Roboto Slab"/>
              </a:rPr>
              <a:t>Закрытие файла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В файле сохраняются изменения,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</a:rPr>
              <a:t>внесённые программой</a:t>
            </a:r>
          </a:p>
        </p:txBody>
      </p:sp>
      <p:sp>
        <p:nvSpPr>
          <p:cNvPr id="21" name="Стрелка вправо 20"/>
          <p:cNvSpPr/>
          <p:nvPr/>
        </p:nvSpPr>
        <p:spPr>
          <a:xfrm rot="5400000">
            <a:off x="8330284" y="2751561"/>
            <a:ext cx="302400" cy="609600"/>
          </a:xfrm>
          <a:prstGeom prst="rightArrow">
            <a:avLst/>
          </a:prstGeom>
          <a:solidFill>
            <a:srgbClr val="0066B0"/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ru-RU">
              <a:solidFill>
                <a:prstClr val="white"/>
              </a:solidFill>
            </a:endParaRPr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8330284" y="4452063"/>
            <a:ext cx="302400" cy="609600"/>
          </a:xfrm>
          <a:prstGeom prst="rightArrow">
            <a:avLst/>
          </a:prstGeom>
          <a:solidFill>
            <a:srgbClr val="0066B0"/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35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4" grpId="0"/>
      <p:bldP spid="15" grpId="0"/>
      <p:bldP spid="17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73" y="6474000"/>
            <a:ext cx="1755428" cy="384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67318" y="2871894"/>
            <a:ext cx="3034029" cy="1258145"/>
          </a:xfrm>
          <a:prstGeom prst="rect">
            <a:avLst/>
          </a:prstGeom>
          <a:solidFill>
            <a:srgbClr val="006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ru-RU" sz="2400" dirty="0">
                <a:solidFill>
                  <a:prstClr val="white"/>
                </a:solidFill>
                <a:latin typeface="Roboto Slab"/>
              </a:rPr>
              <a:t>Методы считывания данных из файла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954271" y="1123950"/>
            <a:ext cx="3059431" cy="1339849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lnSpc>
                <a:spcPct val="125000"/>
              </a:lnSpc>
            </a:pPr>
            <a:r>
              <a:rPr lang="en-US" sz="2133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f.readline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  <a:cs typeface="Courier New" panose="02070309020205020404" pitchFamily="49" charset="0"/>
              </a:rPr>
              <a:t>считывает из файла 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ru-RU" sz="1867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  <a:cs typeface="Courier New" panose="02070309020205020404" pitchFamily="49" charset="0"/>
              </a:rPr>
              <a:t>одну строку текста</a:t>
            </a:r>
            <a:endParaRPr lang="en-US" sz="1867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954271" y="2831041"/>
            <a:ext cx="3059431" cy="1339849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lnSpc>
                <a:spcPct val="125000"/>
              </a:lnSpc>
            </a:pPr>
            <a:r>
              <a:rPr lang="en-US" sz="2133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  <a:cs typeface="Courier New" panose="02070309020205020404" pitchFamily="49" charset="0"/>
              </a:rPr>
              <a:t>считывает из файла 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ru-RU" sz="1867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  <a:cs typeface="Courier New" panose="02070309020205020404" pitchFamily="49" charset="0"/>
              </a:rPr>
              <a:t>все оставшиеся строки</a:t>
            </a:r>
            <a:endParaRPr lang="en-US" sz="1867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952154" y="4538136"/>
            <a:ext cx="3059431" cy="1339849"/>
          </a:xfrm>
          <a:prstGeom prst="rect">
            <a:avLst/>
          </a:prstGeom>
          <a:solidFill>
            <a:srgbClr val="0066B0">
              <a:alpha val="5000"/>
            </a:srgbClr>
          </a:solidFill>
          <a:ln>
            <a:solidFill>
              <a:srgbClr val="006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lnSpc>
                <a:spcPct val="125000"/>
              </a:lnSpc>
            </a:pPr>
            <a:r>
              <a:rPr lang="en-US" sz="2133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(n)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  <a:cs typeface="Courier New" panose="02070309020205020404" pitchFamily="49" charset="0"/>
              </a:rPr>
              <a:t>считывает из файла 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ru-RU" sz="1867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377">
              <a:lnSpc>
                <a:spcPct val="125000"/>
              </a:lnSpc>
            </a:pP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67" b="1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r>
              <a:rPr lang="ru-RU" sz="1867" dirty="0">
                <a:solidFill>
                  <a:prstClr val="black"/>
                </a:solidFill>
                <a:cs typeface="Courier New" panose="02070309020205020404" pitchFamily="49" charset="0"/>
              </a:rPr>
              <a:t>следующих символов</a:t>
            </a:r>
            <a:endParaRPr lang="en-US" sz="1867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Прямая соединительная линия 20"/>
          <p:cNvCxnSpPr>
            <a:stCxn id="7" idx="3"/>
          </p:cNvCxnSpPr>
          <p:nvPr/>
        </p:nvCxnSpPr>
        <p:spPr>
          <a:xfrm flipV="1">
            <a:off x="4001348" y="3500966"/>
            <a:ext cx="481753" cy="1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V="1">
            <a:off x="4483100" y="1787525"/>
            <a:ext cx="0" cy="1723200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10" idx="1"/>
          </p:cNvCxnSpPr>
          <p:nvPr/>
        </p:nvCxnSpPr>
        <p:spPr>
          <a:xfrm>
            <a:off x="4483100" y="1793875"/>
            <a:ext cx="471171" cy="0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13" idx="1"/>
          </p:cNvCxnSpPr>
          <p:nvPr/>
        </p:nvCxnSpPr>
        <p:spPr>
          <a:xfrm>
            <a:off x="4483100" y="3500965"/>
            <a:ext cx="471171" cy="0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4483100" y="3504141"/>
            <a:ext cx="0" cy="1707095"/>
          </a:xfrm>
          <a:prstGeom prst="line">
            <a:avLst/>
          </a:prstGeom>
          <a:ln w="12700">
            <a:solidFill>
              <a:srgbClr val="0066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4" idx="1"/>
          </p:cNvCxnSpPr>
          <p:nvPr/>
        </p:nvCxnSpPr>
        <p:spPr>
          <a:xfrm>
            <a:off x="4483100" y="5208060"/>
            <a:ext cx="469053" cy="0"/>
          </a:xfrm>
          <a:prstGeom prst="straightConnector1">
            <a:avLst/>
          </a:prstGeom>
          <a:ln w="12700">
            <a:solidFill>
              <a:srgbClr val="0066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Рисунок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71" y="2160481"/>
            <a:ext cx="2680967" cy="268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6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73" y="6474000"/>
            <a:ext cx="1755428" cy="384000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71" y="2160481"/>
            <a:ext cx="2680967" cy="26809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42011" y="1819124"/>
            <a:ext cx="4517389" cy="96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lnSpc>
                <a:spcPct val="125000"/>
              </a:lnSpc>
            </a:pPr>
            <a:r>
              <a:rPr lang="ru-RU" sz="2400" dirty="0">
                <a:solidFill>
                  <a:srgbClr val="0066B0"/>
                </a:solidFill>
                <a:latin typeface="Roboto Slab"/>
                <a:cs typeface="Courier New" panose="02070309020205020404" pitchFamily="49" charset="0"/>
              </a:rPr>
              <a:t>Вывод данных в файл:</a:t>
            </a:r>
          </a:p>
          <a:p>
            <a:pPr defTabSz="914377">
              <a:lnSpc>
                <a:spcPct val="125000"/>
              </a:lnSpc>
            </a:pPr>
            <a:r>
              <a:rPr lang="en-US" sz="2133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g.write</a:t>
            </a:r>
            <a:r>
              <a:rPr lang="en-US" sz="2133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67" dirty="0">
                <a:solidFill>
                  <a:prstClr val="black"/>
                </a:solidFill>
                <a:cs typeface="Courier New" panose="02070309020205020404" pitchFamily="49" charset="0"/>
              </a:rPr>
              <a:t>&lt;</a:t>
            </a:r>
            <a:r>
              <a:rPr lang="ru-RU" sz="1867" dirty="0">
                <a:solidFill>
                  <a:prstClr val="black"/>
                </a:solidFill>
                <a:cs typeface="Courier New" panose="02070309020205020404" pitchFamily="49" charset="0"/>
              </a:rPr>
              <a:t>текстовые данные</a:t>
            </a:r>
            <a:r>
              <a:rPr lang="en-US" sz="1867" dirty="0">
                <a:solidFill>
                  <a:prstClr val="black"/>
                </a:solidFill>
                <a:cs typeface="Courier New" panose="02070309020205020404" pitchFamily="49" charset="0"/>
              </a:rPr>
              <a:t>&gt;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133" dirty="0">
                <a:solidFill>
                  <a:srgbClr val="0066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133" dirty="0">
              <a:solidFill>
                <a:srgbClr val="0066B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2010" y="3990825"/>
            <a:ext cx="50888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lnSpc>
                <a:spcPct val="125000"/>
              </a:lnSpc>
            </a:pPr>
            <a:r>
              <a:rPr lang="ru-RU" sz="2400" dirty="0">
                <a:solidFill>
                  <a:srgbClr val="0066B0"/>
                </a:solidFill>
                <a:latin typeface="Roboto Slab"/>
                <a:cs typeface="Courier New" panose="02070309020205020404" pitchFamily="49" charset="0"/>
              </a:rPr>
              <a:t>При выводе числовых данных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  <a:cs typeface="Courier New" panose="02070309020205020404" pitchFamily="49" charset="0"/>
              </a:rPr>
              <a:t>из них формируется символьная строка с </a:t>
            </a:r>
          </a:p>
          <a:p>
            <a:pPr defTabSz="914377">
              <a:lnSpc>
                <a:spcPct val="125000"/>
              </a:lnSpc>
            </a:pPr>
            <a:r>
              <a:rPr lang="ru-RU" sz="1867" dirty="0">
                <a:solidFill>
                  <a:prstClr val="black"/>
                </a:solidFill>
                <a:cs typeface="Courier New" panose="02070309020205020404" pitchFamily="49" charset="0"/>
              </a:rPr>
              <a:t>помощью метода </a:t>
            </a:r>
            <a:r>
              <a:rPr lang="en-US" sz="2133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ru-RU" sz="1867" dirty="0">
                <a:solidFill>
                  <a:prstClr val="black"/>
                </a:solidFill>
                <a:cs typeface="Courier New" panose="02070309020205020404" pitchFamily="49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5164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ideouroki_fonts2">
      <a:majorFont>
        <a:latin typeface="Roboto Slab"/>
        <a:ea typeface=""/>
        <a:cs typeface=""/>
      </a:majorFont>
      <a:minorFont>
        <a:latin typeface="Open Sans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ideouroki_fonts2">
      <a:majorFont>
        <a:latin typeface="Roboto Slab"/>
        <a:ea typeface=""/>
        <a:cs typeface=""/>
      </a:majorFont>
      <a:minorFont>
        <a:latin typeface="Open Sans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535</Words>
  <Application>Microsoft Office PowerPoint</Application>
  <PresentationFormat>Широкоэкранный</PresentationFormat>
  <Paragraphs>125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Open Sans</vt:lpstr>
      <vt:lpstr>Wingdings</vt:lpstr>
      <vt:lpstr>Roboto Slab</vt:lpstr>
      <vt:lpstr>Arial</vt:lpstr>
      <vt:lpstr>Courier New</vt:lpstr>
      <vt:lpstr>Calibri</vt:lpstr>
      <vt:lpstr>1_Тема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Оноприйчук Дмитрий Александрович</cp:lastModifiedBy>
  <cp:revision>30</cp:revision>
  <dcterms:created xsi:type="dcterms:W3CDTF">2016-03-22T17:12:40Z</dcterms:created>
  <dcterms:modified xsi:type="dcterms:W3CDTF">2024-09-19T03:22:17Z</dcterms:modified>
</cp:coreProperties>
</file>