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5" r:id="rId2"/>
    <p:sldId id="266" r:id="rId3"/>
    <p:sldId id="267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6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45325-A834-427F-9DC7-D092B2BBAFF3}" type="datetimeFigureOut">
              <a:rPr lang="ru-RU" smtClean="0"/>
              <a:t>02.09.2022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5FFBB-8934-4211-A3AF-F17FE50281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903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434a7cbc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434a7cbc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1146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fd6f4e54b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fd6f4e54b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9363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fd6f4e54b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fd6f4e54b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53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fd6f4e54b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fd6f4e54b_3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37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fd6f4e54b_3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fd6f4e54b_3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423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4434a7cbc2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4434a7cbc2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1139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44a8a7f98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44a8a7f98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8533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51bf50f9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51bf50f9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5116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4434a7cbc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4434a7cbc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658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fd6f4e54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fd6f4e54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4013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fd6f4e54b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fd6f4e54b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5838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fd6f4e54b_3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fd6f4e54b_3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700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fd6f4e54b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fd6f4e54b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709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fd6f4e54b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fd6f4e54b_1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4729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fd6f4e54b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fd6f4e54b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3033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91D6-4674-44B1-A24C-44E9647E7353}" type="datetimeFigureOut">
              <a:rPr lang="ru-RU" smtClean="0"/>
              <a:t>02.09.2022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84A8-66D5-407A-B871-835E99184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94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91D6-4674-44B1-A24C-44E9647E7353}" type="datetimeFigureOut">
              <a:rPr lang="ru-RU" smtClean="0"/>
              <a:t>02.09.2022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84A8-66D5-407A-B871-835E99184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03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91D6-4674-44B1-A24C-44E9647E7353}" type="datetimeFigureOut">
              <a:rPr lang="ru-RU" smtClean="0"/>
              <a:t>02.09.2022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84A8-66D5-407A-B871-835E99184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347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553669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75504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91D6-4674-44B1-A24C-44E9647E7353}" type="datetimeFigureOut">
              <a:rPr lang="ru-RU" smtClean="0"/>
              <a:t>02.09.2022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84A8-66D5-407A-B871-835E99184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86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91D6-4674-44B1-A24C-44E9647E7353}" type="datetimeFigureOut">
              <a:rPr lang="ru-RU" smtClean="0"/>
              <a:t>02.09.2022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84A8-66D5-407A-B871-835E99184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09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91D6-4674-44B1-A24C-44E9647E7353}" type="datetimeFigureOut">
              <a:rPr lang="ru-RU" smtClean="0"/>
              <a:t>02.09.2022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84A8-66D5-407A-B871-835E99184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72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91D6-4674-44B1-A24C-44E9647E7353}" type="datetimeFigureOut">
              <a:rPr lang="ru-RU" smtClean="0"/>
              <a:t>02.09.2022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84A8-66D5-407A-B871-835E99184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05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91D6-4674-44B1-A24C-44E9647E7353}" type="datetimeFigureOut">
              <a:rPr lang="ru-RU" smtClean="0"/>
              <a:t>02.09.2022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84A8-66D5-407A-B871-835E99184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16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91D6-4674-44B1-A24C-44E9647E7353}" type="datetimeFigureOut">
              <a:rPr lang="ru-RU" smtClean="0"/>
              <a:t>02.09.2022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84A8-66D5-407A-B871-835E99184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07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91D6-4674-44B1-A24C-44E9647E7353}" type="datetimeFigureOut">
              <a:rPr lang="ru-RU" smtClean="0"/>
              <a:t>02.09.2022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84A8-66D5-407A-B871-835E99184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91D6-4674-44B1-A24C-44E9647E7353}" type="datetimeFigureOut">
              <a:rPr lang="ru-RU" smtClean="0"/>
              <a:t>02.09.2022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84A8-66D5-407A-B871-835E99184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10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091D6-4674-44B1-A24C-44E9647E7353}" type="datetimeFigureOut">
              <a:rPr lang="ru-RU" smtClean="0"/>
              <a:t>02.09.2022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584A8-66D5-407A-B871-835E99184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82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076449"/>
            <a:ext cx="9144000" cy="1433513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Roboto" panose="02000000000000000000" pitchFamily="2" charset="0"/>
                <a:ea typeface="Roboto" panose="02000000000000000000" pitchFamily="2" charset="0"/>
              </a:rPr>
              <a:t>Сайт – справочник тегов.</a:t>
            </a:r>
            <a:endParaRPr lang="ru-RU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103312"/>
          </a:xfrm>
        </p:spPr>
        <p:txBody>
          <a:bodyPr/>
          <a:lstStyle/>
          <a:p>
            <a:r>
              <a:rPr lang="ru-RU" dirty="0" smtClean="0"/>
              <a:t>Повторение пройденного материала. </a:t>
            </a:r>
            <a:r>
              <a:rPr lang="en-US" dirty="0" smtClean="0"/>
              <a:t>HTML, CSS, GIT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42" y="574547"/>
            <a:ext cx="2804166" cy="67970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912535" y="568623"/>
            <a:ext cx="30807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Группы</a:t>
            </a:r>
            <a:r>
              <a:rPr lang="en-US" sz="2400" b="1" dirty="0" smtClean="0"/>
              <a:t>: </a:t>
            </a:r>
            <a:r>
              <a:rPr lang="ru-RU" sz="2400" b="1" dirty="0" err="1" smtClean="0"/>
              <a:t>ИнфоСтарт</a:t>
            </a:r>
            <a:r>
              <a:rPr lang="ru-RU" sz="2400" b="1" dirty="0" smtClean="0"/>
              <a:t> </a:t>
            </a:r>
            <a:r>
              <a:rPr lang="en-US" sz="2400" b="1" dirty="0" smtClean="0"/>
              <a:t>2,</a:t>
            </a:r>
          </a:p>
          <a:p>
            <a:r>
              <a:rPr lang="ru-RU" sz="2400" b="1" dirty="0" err="1" smtClean="0"/>
              <a:t>ИнфоПрофи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42003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12136724" cy="6858000"/>
          </a:xfrm>
          <a:prstGeom prst="rect">
            <a:avLst/>
          </a:prstGeom>
          <a:noFill/>
          <a:ln w="31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30" name="Google Shape;130;p23"/>
          <p:cNvSpPr txBox="1"/>
          <p:nvPr/>
        </p:nvSpPr>
        <p:spPr>
          <a:xfrm>
            <a:off x="4695133" y="417434"/>
            <a:ext cx="28664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ru" sz="1600">
                <a:solidFill>
                  <a:srgbClr val="30303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Сообщает браузеру, что это HTML-документ</a:t>
            </a:r>
            <a:endParaRPr sz="2000"/>
          </a:p>
        </p:txBody>
      </p:sp>
      <p:sp>
        <p:nvSpPr>
          <p:cNvPr id="131" name="Google Shape;131;p23"/>
          <p:cNvSpPr txBox="1"/>
          <p:nvPr/>
        </p:nvSpPr>
        <p:spPr>
          <a:xfrm>
            <a:off x="-50300" y="2437800"/>
            <a:ext cx="21440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ru" sz="1600">
                <a:solidFill>
                  <a:srgbClr val="30303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“Тело” документа</a:t>
            </a:r>
            <a:endParaRPr sz="2000"/>
          </a:p>
        </p:txBody>
      </p:sp>
      <p:sp>
        <p:nvSpPr>
          <p:cNvPr id="132" name="Google Shape;132;p23"/>
          <p:cNvSpPr txBox="1"/>
          <p:nvPr/>
        </p:nvSpPr>
        <p:spPr>
          <a:xfrm>
            <a:off x="2579833" y="2212000"/>
            <a:ext cx="2987200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ru" sz="1600">
                <a:solidFill>
                  <a:srgbClr val="30303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“Голова” содержит машиночитаемую информацию (metadata) о документе</a:t>
            </a:r>
            <a:endParaRPr sz="2000"/>
          </a:p>
        </p:txBody>
      </p:sp>
      <p:sp>
        <p:nvSpPr>
          <p:cNvPr id="133" name="Google Shape;133;p23"/>
          <p:cNvSpPr/>
          <p:nvPr/>
        </p:nvSpPr>
        <p:spPr>
          <a:xfrm rot="-6473656">
            <a:off x="915272" y="1912221"/>
            <a:ext cx="1581715" cy="164824"/>
          </a:xfrm>
          <a:prstGeom prst="rightArrow">
            <a:avLst>
              <a:gd name="adj1" fmla="val 50000"/>
              <a:gd name="adj2" fmla="val 178738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4" name="Google Shape;134;p23"/>
          <p:cNvSpPr/>
          <p:nvPr/>
        </p:nvSpPr>
        <p:spPr>
          <a:xfrm rot="-7471154">
            <a:off x="1314314" y="1502549"/>
            <a:ext cx="1763244" cy="164768"/>
          </a:xfrm>
          <a:prstGeom prst="rightArrow">
            <a:avLst>
              <a:gd name="adj1" fmla="val 50000"/>
              <a:gd name="adj2" fmla="val 178738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5" name="Google Shape;135;p23"/>
          <p:cNvSpPr/>
          <p:nvPr/>
        </p:nvSpPr>
        <p:spPr>
          <a:xfrm rot="-10791298">
            <a:off x="1000097" y="567333"/>
            <a:ext cx="3634412" cy="164800"/>
          </a:xfrm>
          <a:prstGeom prst="rightArrow">
            <a:avLst>
              <a:gd name="adj1" fmla="val 50000"/>
              <a:gd name="adj2" fmla="val 178738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133" y="3396870"/>
            <a:ext cx="7096184" cy="311843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7" name="Google Shape;137;p2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ru"/>
              <a:p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5267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5880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SzPts val="990"/>
            </a:pPr>
            <a:r>
              <a:rPr lang="ru" sz="3600" b="1" dirty="0">
                <a:latin typeface="Roboto" panose="02000000000000000000" pitchFamily="2" charset="0"/>
                <a:ea typeface="Roboto" panose="02000000000000000000" pitchFamily="2" charset="0"/>
              </a:rPr>
              <a:t>Базовая структура файла</a:t>
            </a:r>
            <a:endParaRPr sz="3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552125" y="1241358"/>
            <a:ext cx="5880000" cy="570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20000"/>
          </a:bodyPr>
          <a:lstStyle/>
          <a:p>
            <a:pPr marL="0" indent="0">
              <a:buNone/>
            </a:pPr>
            <a:r>
              <a:rPr lang="ru" sz="3085" b="1" dirty="0">
                <a:solidFill>
                  <a:srgbClr val="999999"/>
                </a:solidFill>
                <a:highlight>
                  <a:srgbClr val="FFFFFF"/>
                </a:highlight>
              </a:rPr>
              <a:t>&lt;!DOCTYPE html&gt;</a:t>
            </a:r>
            <a:endParaRPr sz="3085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ru" sz="3085" dirty="0">
                <a:solidFill>
                  <a:srgbClr val="000080"/>
                </a:solidFill>
                <a:highlight>
                  <a:srgbClr val="FFFFFF"/>
                </a:highlight>
              </a:rPr>
              <a:t>&lt;html</a:t>
            </a:r>
            <a:r>
              <a:rPr lang="ru" sz="3085" dirty="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ru" sz="3085" dirty="0">
                <a:solidFill>
                  <a:srgbClr val="008080"/>
                </a:solidFill>
                <a:highlight>
                  <a:srgbClr val="FFFFFF"/>
                </a:highlight>
              </a:rPr>
              <a:t>lang=</a:t>
            </a:r>
            <a:r>
              <a:rPr lang="ru" sz="3085" dirty="0">
                <a:solidFill>
                  <a:srgbClr val="DD1144"/>
                </a:solidFill>
                <a:highlight>
                  <a:srgbClr val="FFFFFF"/>
                </a:highlight>
              </a:rPr>
              <a:t>"ru"</a:t>
            </a:r>
            <a:r>
              <a:rPr lang="ru" sz="3085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endParaRPr sz="3085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ru" sz="3085" dirty="0">
                <a:solidFill>
                  <a:srgbClr val="000080"/>
                </a:solidFill>
                <a:highlight>
                  <a:srgbClr val="FFFFFF"/>
                </a:highlight>
              </a:rPr>
              <a:t>&lt;head&gt;</a:t>
            </a:r>
            <a:endParaRPr sz="3085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ru" sz="3085" dirty="0">
                <a:solidFill>
                  <a:srgbClr val="24292E"/>
                </a:solidFill>
                <a:highlight>
                  <a:srgbClr val="FFFFFF"/>
                </a:highlight>
              </a:rPr>
              <a:t>      </a:t>
            </a:r>
            <a:r>
              <a:rPr lang="ru" sz="3085" dirty="0">
                <a:solidFill>
                  <a:srgbClr val="000080"/>
                </a:solidFill>
                <a:highlight>
                  <a:srgbClr val="FFFFFF"/>
                </a:highlight>
              </a:rPr>
              <a:t>&lt;meta</a:t>
            </a:r>
            <a:r>
              <a:rPr lang="ru" sz="3085" dirty="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ru" sz="3085" dirty="0">
                <a:solidFill>
                  <a:srgbClr val="008080"/>
                </a:solidFill>
                <a:highlight>
                  <a:srgbClr val="FFFFFF"/>
                </a:highlight>
              </a:rPr>
              <a:t>charset=</a:t>
            </a:r>
            <a:r>
              <a:rPr lang="ru" sz="3085" dirty="0">
                <a:solidFill>
                  <a:srgbClr val="DD1144"/>
                </a:solidFill>
                <a:highlight>
                  <a:srgbClr val="FFFFFF"/>
                </a:highlight>
              </a:rPr>
              <a:t>"UTF-8" </a:t>
            </a:r>
            <a:r>
              <a:rPr lang="ru" sz="3085" dirty="0">
                <a:solidFill>
                  <a:srgbClr val="000080"/>
                </a:solidFill>
                <a:highlight>
                  <a:srgbClr val="FFFFFF"/>
                </a:highlight>
              </a:rPr>
              <a:t>/&gt;</a:t>
            </a:r>
            <a:endParaRPr sz="3085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ru" sz="3085" dirty="0">
                <a:solidFill>
                  <a:srgbClr val="24292E"/>
                </a:solidFill>
                <a:highlight>
                  <a:srgbClr val="FFFFFF"/>
                </a:highlight>
              </a:rPr>
              <a:t>       </a:t>
            </a:r>
            <a:r>
              <a:rPr lang="ru" sz="3085" dirty="0">
                <a:solidFill>
                  <a:srgbClr val="000080"/>
                </a:solidFill>
                <a:highlight>
                  <a:srgbClr val="FFFFFF"/>
                </a:highlight>
              </a:rPr>
              <a:t>&lt;title&gt;</a:t>
            </a:r>
            <a:r>
              <a:rPr lang="ru" sz="3085" dirty="0">
                <a:solidFill>
                  <a:srgbClr val="24292E"/>
                </a:solidFill>
                <a:highlight>
                  <a:srgbClr val="FFFFFF"/>
                </a:highlight>
              </a:rPr>
              <a:t>Моя первая страница</a:t>
            </a:r>
            <a:r>
              <a:rPr lang="ru" sz="3085" dirty="0">
                <a:solidFill>
                  <a:srgbClr val="000080"/>
                </a:solidFill>
                <a:highlight>
                  <a:srgbClr val="FFFFFF"/>
                </a:highlight>
              </a:rPr>
              <a:t>&lt;/title&gt;</a:t>
            </a:r>
            <a:endParaRPr sz="3085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ru" sz="3085" dirty="0">
                <a:solidFill>
                  <a:srgbClr val="000080"/>
                </a:solidFill>
                <a:highlight>
                  <a:srgbClr val="FFFFFF"/>
                </a:highlight>
              </a:rPr>
              <a:t>&lt;/head&gt;</a:t>
            </a:r>
            <a:endParaRPr sz="3085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ru" sz="3085" dirty="0">
                <a:solidFill>
                  <a:srgbClr val="000080"/>
                </a:solidFill>
                <a:highlight>
                  <a:srgbClr val="FFFFFF"/>
                </a:highlight>
              </a:rPr>
              <a:t>&lt;body&gt;</a:t>
            </a:r>
            <a:endParaRPr sz="3085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1600"/>
              </a:spcBef>
              <a:buNone/>
            </a:pPr>
            <a:endParaRPr sz="3085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ru" sz="3085" dirty="0">
                <a:solidFill>
                  <a:srgbClr val="000080"/>
                </a:solidFill>
                <a:highlight>
                  <a:srgbClr val="FFFFFF"/>
                </a:highlight>
              </a:rPr>
              <a:t>&lt;/body&gt;</a:t>
            </a:r>
            <a:endParaRPr sz="3085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1600"/>
              </a:spcBef>
              <a:buClr>
                <a:schemeClr val="dk1"/>
              </a:buClr>
              <a:buSzPct val="47533"/>
              <a:buNone/>
            </a:pPr>
            <a:r>
              <a:rPr lang="ru" sz="3085" dirty="0">
                <a:solidFill>
                  <a:srgbClr val="000080"/>
                </a:solidFill>
                <a:highlight>
                  <a:srgbClr val="FFFFFF"/>
                </a:highlight>
              </a:rPr>
              <a:t>&lt;/html&gt;</a:t>
            </a:r>
            <a:endParaRPr sz="3085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44" name="Google Shape;144;p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ru"/>
              <a:p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4045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ru" sz="4800">
                <a:latin typeface="Press Start 2P"/>
                <a:ea typeface="Press Start 2P"/>
                <a:cs typeface="Press Start 2P"/>
                <a:sym typeface="Press Start 2P"/>
              </a:rPr>
              <a:t>Правила форматирования:)</a:t>
            </a:r>
            <a:endParaRPr sz="48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  <p:extLst>
      <p:ext uri="{BB962C8B-B14F-4D97-AF65-F5344CB8AC3E}">
        <p14:creationId xmlns:p14="http://schemas.microsoft.com/office/powerpoint/2010/main" val="795142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4272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ru" sz="3600" b="1" dirty="0">
                <a:latin typeface="Roboto" panose="02000000000000000000" pitchFamily="2" charset="0"/>
                <a:ea typeface="Roboto" panose="02000000000000000000" pitchFamily="2" charset="0"/>
              </a:rPr>
              <a:t>Все HTML теги и их атрибуты пишутся в нижнем регистре</a:t>
            </a:r>
            <a:endParaRPr sz="3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5" name="Google Shape;155;p26"/>
          <p:cNvSpPr txBox="1">
            <a:spLocks noGrp="1"/>
          </p:cNvSpPr>
          <p:nvPr>
            <p:ph type="body" idx="1"/>
          </p:nvPr>
        </p:nvSpPr>
        <p:spPr>
          <a:xfrm>
            <a:off x="415600" y="1943033"/>
            <a:ext cx="8991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1219170" indent="0">
              <a:buClr>
                <a:schemeClr val="dk1"/>
              </a:buClr>
              <a:buSzPts val="1100"/>
              <a:buNone/>
            </a:pPr>
            <a:r>
              <a:rPr lang="ru">
                <a:solidFill>
                  <a:schemeClr val="dk1"/>
                </a:solidFill>
              </a:rPr>
              <a:t>Хорошо</a:t>
            </a:r>
            <a:endParaRPr>
              <a:solidFill>
                <a:schemeClr val="dk1"/>
              </a:solidFill>
            </a:endParaRPr>
          </a:p>
          <a:p>
            <a:pPr marL="1219170" indent="0">
              <a:buClr>
                <a:schemeClr val="dk1"/>
              </a:buClr>
              <a:buSzPts val="1100"/>
              <a:buNone/>
            </a:pPr>
            <a:r>
              <a:rPr lang="ru">
                <a:solidFill>
                  <a:srgbClr val="00B050"/>
                </a:solidFill>
              </a:rPr>
              <a:t>&lt;meta charset=”UTF-8” /&gt;</a:t>
            </a:r>
            <a:endParaRPr>
              <a:solidFill>
                <a:srgbClr val="00B050"/>
              </a:solidFill>
            </a:endParaRPr>
          </a:p>
          <a:p>
            <a:pPr marL="1219170" indent="0">
              <a:buClr>
                <a:schemeClr val="dk1"/>
              </a:buClr>
              <a:buSzPts val="1100"/>
              <a:buNone/>
            </a:pPr>
            <a:r>
              <a:rPr lang="ru">
                <a:solidFill>
                  <a:srgbClr val="00B050"/>
                </a:solidFill>
              </a:rPr>
              <a:t>&lt;div&gt; … &lt;/div&gt;</a:t>
            </a:r>
            <a:endParaRPr>
              <a:solidFill>
                <a:srgbClr val="00B050"/>
              </a:solidFill>
            </a:endParaRPr>
          </a:p>
          <a:p>
            <a:pPr marL="1219170" indent="0">
              <a:buClr>
                <a:schemeClr val="dk1"/>
              </a:buClr>
              <a:buSzPts val="1100"/>
              <a:buNone/>
            </a:pPr>
            <a:r>
              <a:rPr lang="ru">
                <a:solidFill>
                  <a:schemeClr val="dk1"/>
                </a:solidFill>
              </a:rPr>
              <a:t>Плохо</a:t>
            </a:r>
            <a:endParaRPr>
              <a:solidFill>
                <a:schemeClr val="dk1"/>
              </a:solidFill>
            </a:endParaRPr>
          </a:p>
          <a:p>
            <a:pPr marL="1219170" indent="0">
              <a:buClr>
                <a:schemeClr val="dk1"/>
              </a:buClr>
              <a:buSzPts val="1100"/>
              <a:buNone/>
            </a:pPr>
            <a:r>
              <a:rPr lang="ru">
                <a:solidFill>
                  <a:srgbClr val="FF0000"/>
                </a:solidFill>
              </a:rPr>
              <a:t>&lt;</a:t>
            </a:r>
            <a:r>
              <a:rPr lang="ru">
                <a:solidFill>
                  <a:srgbClr val="FF0000"/>
                </a:solidFill>
                <a:highlight>
                  <a:srgbClr val="FFF2CC"/>
                </a:highlight>
              </a:rPr>
              <a:t>M</a:t>
            </a:r>
            <a:r>
              <a:rPr lang="ru">
                <a:solidFill>
                  <a:srgbClr val="FF0000"/>
                </a:solidFill>
              </a:rPr>
              <a:t>eta </a:t>
            </a:r>
            <a:r>
              <a:rPr lang="ru">
                <a:solidFill>
                  <a:srgbClr val="FF0000"/>
                </a:solidFill>
                <a:highlight>
                  <a:srgbClr val="FFF2CC"/>
                </a:highlight>
              </a:rPr>
              <a:t>C</a:t>
            </a:r>
            <a:r>
              <a:rPr lang="ru">
                <a:solidFill>
                  <a:srgbClr val="FF0000"/>
                </a:solidFill>
              </a:rPr>
              <a:t>harser=”UTF-8”&gt;</a:t>
            </a:r>
            <a:endParaRPr>
              <a:solidFill>
                <a:srgbClr val="FF0000"/>
              </a:solidFill>
            </a:endParaRPr>
          </a:p>
          <a:p>
            <a:pPr marL="1219170" indent="0">
              <a:buClr>
                <a:schemeClr val="dk1"/>
              </a:buClr>
              <a:buSzPts val="1100"/>
              <a:buNone/>
            </a:pPr>
            <a:r>
              <a:rPr lang="ru">
                <a:solidFill>
                  <a:srgbClr val="FF0000"/>
                </a:solidFill>
              </a:rPr>
              <a:t>&lt;</a:t>
            </a:r>
            <a:r>
              <a:rPr lang="ru">
                <a:solidFill>
                  <a:srgbClr val="FF0000"/>
                </a:solidFill>
                <a:highlight>
                  <a:srgbClr val="FFF2CC"/>
                </a:highlight>
              </a:rPr>
              <a:t>DIV</a:t>
            </a:r>
            <a:r>
              <a:rPr lang="ru">
                <a:solidFill>
                  <a:srgbClr val="FF0000"/>
                </a:solidFill>
              </a:rPr>
              <a:t>&gt;… &lt;/</a:t>
            </a:r>
            <a:r>
              <a:rPr lang="ru">
                <a:solidFill>
                  <a:srgbClr val="FF0000"/>
                </a:solidFill>
                <a:highlight>
                  <a:srgbClr val="FFF2CC"/>
                </a:highlight>
              </a:rPr>
              <a:t>DIV</a:t>
            </a:r>
            <a:r>
              <a:rPr lang="ru">
                <a:solidFill>
                  <a:srgbClr val="FF0000"/>
                </a:solidFill>
              </a:rPr>
              <a:t>&gt;</a:t>
            </a:r>
            <a:endParaRPr>
              <a:solidFill>
                <a:srgbClr val="FF0000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endParaRPr sz="3467"/>
          </a:p>
        </p:txBody>
      </p:sp>
      <p:sp>
        <p:nvSpPr>
          <p:cNvPr id="156" name="Google Shape;156;p2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ru"/>
              <a:pPr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9055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4272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ru" sz="3600" b="1" dirty="0">
                <a:latin typeface="Roboto" panose="02000000000000000000" pitchFamily="2" charset="0"/>
                <a:ea typeface="Roboto" panose="02000000000000000000" pitchFamily="2" charset="0"/>
              </a:rPr>
              <a:t>Одиночные теги закрываются</a:t>
            </a:r>
            <a:endParaRPr sz="3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2" name="Google Shape;162;p27"/>
          <p:cNvSpPr txBox="1">
            <a:spLocks noGrp="1"/>
          </p:cNvSpPr>
          <p:nvPr>
            <p:ph type="body" idx="1"/>
          </p:nvPr>
        </p:nvSpPr>
        <p:spPr>
          <a:xfrm>
            <a:off x="415600" y="1943033"/>
            <a:ext cx="8991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0">
              <a:buNone/>
            </a:pPr>
            <a:r>
              <a:rPr lang="ru" dirty="0">
                <a:solidFill>
                  <a:schemeClr val="dk1"/>
                </a:solidFill>
              </a:rPr>
              <a:t>Хорошо </a:t>
            </a:r>
            <a:r>
              <a:rPr lang="ru" dirty="0">
                <a:solidFill>
                  <a:srgbClr val="00B050"/>
                </a:solidFill>
              </a:rPr>
              <a:t>&lt;meta charset=”UTF-8” </a:t>
            </a:r>
            <a:r>
              <a:rPr lang="ru" dirty="0">
                <a:solidFill>
                  <a:srgbClr val="00B050"/>
                </a:solidFill>
                <a:highlight>
                  <a:srgbClr val="FFF2CC"/>
                </a:highlight>
              </a:rPr>
              <a:t>/&gt;</a:t>
            </a:r>
            <a:endParaRPr dirty="0">
              <a:solidFill>
                <a:srgbClr val="00B050"/>
              </a:solidFill>
              <a:highlight>
                <a:srgbClr val="FFF2CC"/>
              </a:highlight>
            </a:endParaRPr>
          </a:p>
          <a:p>
            <a:pPr indent="0">
              <a:buNone/>
            </a:pPr>
            <a:r>
              <a:rPr lang="ru" dirty="0">
                <a:solidFill>
                  <a:schemeClr val="dk1"/>
                </a:solidFill>
              </a:rPr>
              <a:t>Плохо </a:t>
            </a:r>
            <a:r>
              <a:rPr lang="ru" dirty="0">
                <a:solidFill>
                  <a:srgbClr val="FF0000"/>
                </a:solidFill>
              </a:rPr>
              <a:t>&lt;meta charset=”UTF-8” </a:t>
            </a:r>
            <a:r>
              <a:rPr lang="ru" dirty="0">
                <a:solidFill>
                  <a:srgbClr val="FF0000"/>
                </a:solidFill>
                <a:highlight>
                  <a:srgbClr val="FFF2CC"/>
                </a:highlight>
              </a:rPr>
              <a:t>&gt;</a:t>
            </a:r>
            <a:endParaRPr dirty="0">
              <a:solidFill>
                <a:srgbClr val="FF0000"/>
              </a:solidFill>
              <a:highlight>
                <a:srgbClr val="FFF2CC"/>
              </a:highlight>
            </a:endParaRPr>
          </a:p>
          <a:p>
            <a:pPr marL="1219170" indent="0">
              <a:buNone/>
            </a:pPr>
            <a:endParaRPr dirty="0">
              <a:solidFill>
                <a:schemeClr val="dk1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63" name="Google Shape;163;p2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ru"/>
              <a:p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146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 sz="3600" b="1" dirty="0">
                <a:latin typeface="Roboto" panose="02000000000000000000" pitchFamily="2" charset="0"/>
                <a:ea typeface="Roboto" panose="02000000000000000000" pitchFamily="2" charset="0"/>
              </a:rPr>
              <a:t>Оформление атрибутов </a:t>
            </a:r>
            <a:endParaRPr sz="3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9" name="Google Shape;169;p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140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ru" sz="2000" dirty="0">
                <a:solidFill>
                  <a:schemeClr val="dk1"/>
                </a:solidFill>
              </a:rPr>
              <a:t>Оформление любых атрибутов (class, src, type, href, charset и т.д.) без лишних пробелов.</a:t>
            </a:r>
            <a:endParaRPr sz="2000" dirty="0">
              <a:solidFill>
                <a:schemeClr val="dk1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endParaRPr sz="2000" dirty="0">
              <a:solidFill>
                <a:schemeClr val="dk1"/>
              </a:solidFill>
            </a:endParaRPr>
          </a:p>
          <a:p>
            <a:pPr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ru" dirty="0">
                <a:solidFill>
                  <a:schemeClr val="dk1"/>
                </a:solidFill>
              </a:rPr>
              <a:t>Хорошо                                                                 	</a:t>
            </a:r>
            <a:endParaRPr dirty="0">
              <a:solidFill>
                <a:schemeClr val="dk1"/>
              </a:solidFill>
            </a:endParaRPr>
          </a:p>
          <a:p>
            <a:pPr indent="0">
              <a:buClr>
                <a:schemeClr val="dk1"/>
              </a:buClr>
              <a:buSzPts val="1100"/>
              <a:buNone/>
            </a:pPr>
            <a:r>
              <a:rPr lang="ru" dirty="0">
                <a:solidFill>
                  <a:srgbClr val="00B050"/>
                </a:solidFill>
              </a:rPr>
              <a:t>&lt;img class=”profile-img” src=”images/profile-img.png” /&gt;</a:t>
            </a:r>
            <a:endParaRPr dirty="0">
              <a:solidFill>
                <a:srgbClr val="00B050"/>
              </a:solidFill>
            </a:endParaRPr>
          </a:p>
          <a:p>
            <a:pPr indent="0">
              <a:buClr>
                <a:schemeClr val="dk1"/>
              </a:buClr>
              <a:buSzPts val="1100"/>
              <a:buNone/>
            </a:pPr>
            <a:r>
              <a:rPr lang="ru" dirty="0">
                <a:solidFill>
                  <a:schemeClr val="dk1"/>
                </a:solidFill>
              </a:rPr>
              <a:t>Плохо</a:t>
            </a:r>
            <a:endParaRPr dirty="0">
              <a:solidFill>
                <a:schemeClr val="dk1"/>
              </a:solidFill>
            </a:endParaRPr>
          </a:p>
          <a:p>
            <a:pPr indent="0">
              <a:buNone/>
            </a:pPr>
            <a:r>
              <a:rPr lang="ru" dirty="0">
                <a:solidFill>
                  <a:srgbClr val="FF0000"/>
                </a:solidFill>
              </a:rPr>
              <a:t>&lt;img class</a:t>
            </a:r>
            <a:r>
              <a:rPr lang="ru" dirty="0">
                <a:solidFill>
                  <a:srgbClr val="FF0000"/>
                </a:solidFill>
                <a:highlight>
                  <a:srgbClr val="FFF2CC"/>
                </a:highlight>
              </a:rPr>
              <a:t>  =  ”  </a:t>
            </a:r>
            <a:r>
              <a:rPr lang="ru" dirty="0">
                <a:solidFill>
                  <a:srgbClr val="FF0000"/>
                </a:solidFill>
              </a:rPr>
              <a:t>profile-img” src</a:t>
            </a:r>
            <a:r>
              <a:rPr lang="ru" dirty="0">
                <a:solidFill>
                  <a:srgbClr val="FF0000"/>
                </a:solidFill>
                <a:highlight>
                  <a:srgbClr val="FFF2CC"/>
                </a:highlight>
              </a:rPr>
              <a:t>  =  ”   </a:t>
            </a:r>
            <a:r>
              <a:rPr lang="ru" dirty="0">
                <a:solidFill>
                  <a:srgbClr val="FF0000"/>
                </a:solidFill>
              </a:rPr>
              <a:t>images/profile-img.png</a:t>
            </a:r>
            <a:r>
              <a:rPr lang="ru" dirty="0">
                <a:solidFill>
                  <a:srgbClr val="FF0000"/>
                </a:solidFill>
                <a:highlight>
                  <a:srgbClr val="FFF2CC"/>
                </a:highlight>
              </a:rPr>
              <a:t>  ”   </a:t>
            </a:r>
            <a:r>
              <a:rPr lang="ru" dirty="0">
                <a:solidFill>
                  <a:srgbClr val="FF0000"/>
                </a:solidFill>
              </a:rPr>
              <a:t> /&gt;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ru"/>
              <a:pPr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9964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434650" y="326667"/>
            <a:ext cx="1175735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 sz="3600" b="1" dirty="0">
                <a:latin typeface="Roboto" panose="02000000000000000000" pitchFamily="2" charset="0"/>
                <a:ea typeface="Roboto" panose="02000000000000000000" pitchFamily="2" charset="0"/>
              </a:rPr>
              <a:t>Вложенные теги сдвигаются на 4 пробела или 1 Tab</a:t>
            </a:r>
            <a:endParaRPr sz="3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6" name="Google Shape;176;p29"/>
          <p:cNvSpPr txBox="1">
            <a:spLocks noGrp="1"/>
          </p:cNvSpPr>
          <p:nvPr>
            <p:ph type="body" idx="1"/>
          </p:nvPr>
        </p:nvSpPr>
        <p:spPr>
          <a:xfrm>
            <a:off x="-104900" y="1516167"/>
            <a:ext cx="75480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0">
              <a:buClr>
                <a:schemeClr val="dk1"/>
              </a:buClr>
              <a:buSzPts val="1100"/>
              <a:buNone/>
            </a:pPr>
            <a:r>
              <a:rPr lang="ru" sz="2133">
                <a:solidFill>
                  <a:schemeClr val="dk1"/>
                </a:solidFill>
              </a:rPr>
              <a:t>Хорошо</a:t>
            </a:r>
            <a:endParaRPr sz="2133">
              <a:solidFill>
                <a:schemeClr val="dk1"/>
              </a:solidFill>
            </a:endParaRPr>
          </a:p>
          <a:p>
            <a:pPr indent="0">
              <a:buClr>
                <a:schemeClr val="dk1"/>
              </a:buClr>
              <a:buSzPts val="1100"/>
              <a:buNone/>
            </a:pPr>
            <a:r>
              <a:rPr lang="ru" sz="2133">
                <a:solidFill>
                  <a:srgbClr val="00B050"/>
                </a:solidFill>
              </a:rPr>
              <a:t>&lt;div&gt;</a:t>
            </a:r>
            <a:endParaRPr sz="2133">
              <a:solidFill>
                <a:srgbClr val="00B050"/>
              </a:solidFill>
            </a:endParaRPr>
          </a:p>
          <a:p>
            <a:pPr indent="0">
              <a:buClr>
                <a:schemeClr val="dk1"/>
              </a:buClr>
              <a:buSzPts val="1100"/>
              <a:buNone/>
            </a:pPr>
            <a:r>
              <a:rPr lang="ru" sz="2133">
                <a:solidFill>
                  <a:srgbClr val="00B050"/>
                </a:solidFill>
              </a:rPr>
              <a:t>        	&lt;h1&gt; </a:t>
            </a:r>
            <a:r>
              <a:rPr lang="ru" sz="2133">
                <a:solidFill>
                  <a:srgbClr val="808080"/>
                </a:solidFill>
              </a:rPr>
              <a:t>Профессии в сфере IT</a:t>
            </a:r>
            <a:r>
              <a:rPr lang="ru" sz="2133">
                <a:solidFill>
                  <a:srgbClr val="00B050"/>
                </a:solidFill>
              </a:rPr>
              <a:t> &lt;/h1&gt;</a:t>
            </a:r>
            <a:endParaRPr sz="2133">
              <a:solidFill>
                <a:srgbClr val="00B050"/>
              </a:solidFill>
            </a:endParaRPr>
          </a:p>
          <a:p>
            <a:pPr indent="0">
              <a:buClr>
                <a:schemeClr val="dk1"/>
              </a:buClr>
              <a:buSzPts val="1100"/>
              <a:buNone/>
            </a:pPr>
            <a:r>
              <a:rPr lang="ru" sz="2133">
                <a:solidFill>
                  <a:srgbClr val="00B050"/>
                </a:solidFill>
              </a:rPr>
              <a:t>        	&lt;ul type=”circle”&gt;</a:t>
            </a:r>
            <a:endParaRPr sz="2133">
              <a:solidFill>
                <a:srgbClr val="00B050"/>
              </a:solidFill>
            </a:endParaRPr>
          </a:p>
          <a:p>
            <a:pPr indent="0">
              <a:buClr>
                <a:schemeClr val="dk1"/>
              </a:buClr>
              <a:buSzPts val="1100"/>
              <a:buNone/>
            </a:pPr>
            <a:r>
              <a:rPr lang="ru" sz="2133">
                <a:solidFill>
                  <a:srgbClr val="00B050"/>
                </a:solidFill>
              </a:rPr>
              <a:t>                    	&lt;li&gt; </a:t>
            </a:r>
            <a:r>
              <a:rPr lang="ru" sz="2133">
                <a:solidFill>
                  <a:srgbClr val="808080"/>
                </a:solidFill>
              </a:rPr>
              <a:t>Программист </a:t>
            </a:r>
            <a:r>
              <a:rPr lang="ru" sz="2133">
                <a:solidFill>
                  <a:srgbClr val="00B050"/>
                </a:solidFill>
              </a:rPr>
              <a:t>&lt;/li&gt;</a:t>
            </a:r>
            <a:endParaRPr sz="2133">
              <a:solidFill>
                <a:srgbClr val="00B050"/>
              </a:solidFill>
            </a:endParaRPr>
          </a:p>
          <a:p>
            <a:pPr indent="0">
              <a:buClr>
                <a:schemeClr val="dk1"/>
              </a:buClr>
              <a:buSzPts val="1100"/>
              <a:buNone/>
            </a:pPr>
            <a:r>
              <a:rPr lang="ru" sz="2133">
                <a:solidFill>
                  <a:srgbClr val="00B050"/>
                </a:solidFill>
              </a:rPr>
              <a:t>                    	&lt;li&gt; </a:t>
            </a:r>
            <a:r>
              <a:rPr lang="ru" sz="2133">
                <a:solidFill>
                  <a:srgbClr val="808080"/>
                </a:solidFill>
              </a:rPr>
              <a:t>UI/UX Дизайнер </a:t>
            </a:r>
            <a:r>
              <a:rPr lang="ru" sz="2133">
                <a:solidFill>
                  <a:srgbClr val="00B050"/>
                </a:solidFill>
              </a:rPr>
              <a:t>&lt;/li&gt;</a:t>
            </a:r>
            <a:endParaRPr sz="2133">
              <a:solidFill>
                <a:srgbClr val="00B050"/>
              </a:solidFill>
            </a:endParaRPr>
          </a:p>
          <a:p>
            <a:pPr indent="0">
              <a:buClr>
                <a:schemeClr val="dk1"/>
              </a:buClr>
              <a:buSzPts val="1100"/>
              <a:buNone/>
            </a:pPr>
            <a:r>
              <a:rPr lang="ru" sz="2133">
                <a:solidFill>
                  <a:srgbClr val="00B050"/>
                </a:solidFill>
              </a:rPr>
              <a:t>                    	&lt;li&gt; </a:t>
            </a:r>
            <a:r>
              <a:rPr lang="ru" sz="2133">
                <a:solidFill>
                  <a:srgbClr val="808080"/>
                </a:solidFill>
              </a:rPr>
              <a:t>Маркетолог</a:t>
            </a:r>
            <a:r>
              <a:rPr lang="ru" sz="2133">
                <a:solidFill>
                  <a:srgbClr val="00B050"/>
                </a:solidFill>
              </a:rPr>
              <a:t> &lt;/li&gt;</a:t>
            </a:r>
            <a:endParaRPr sz="2133">
              <a:solidFill>
                <a:srgbClr val="00B050"/>
              </a:solidFill>
            </a:endParaRPr>
          </a:p>
          <a:p>
            <a:pPr indent="0">
              <a:buClr>
                <a:schemeClr val="dk1"/>
              </a:buClr>
              <a:buSzPts val="1100"/>
              <a:buNone/>
            </a:pPr>
            <a:r>
              <a:rPr lang="ru" sz="2133">
                <a:solidFill>
                  <a:srgbClr val="00B050"/>
                </a:solidFill>
              </a:rPr>
              <a:t>        	&lt;/ul&gt;</a:t>
            </a:r>
            <a:endParaRPr sz="2133">
              <a:solidFill>
                <a:srgbClr val="00B050"/>
              </a:solidFill>
            </a:endParaRPr>
          </a:p>
          <a:p>
            <a:pPr indent="0">
              <a:buClr>
                <a:schemeClr val="dk1"/>
              </a:buClr>
              <a:buSzPts val="1100"/>
              <a:buNone/>
            </a:pPr>
            <a:r>
              <a:rPr lang="ru" sz="2133">
                <a:solidFill>
                  <a:srgbClr val="00B050"/>
                </a:solidFill>
              </a:rPr>
              <a:t>&lt;/div&gt;</a:t>
            </a:r>
            <a:endParaRPr sz="2133">
              <a:solidFill>
                <a:srgbClr val="00B050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endParaRPr sz="2133"/>
          </a:p>
        </p:txBody>
      </p:sp>
      <p:sp>
        <p:nvSpPr>
          <p:cNvPr id="177" name="Google Shape;177;p29"/>
          <p:cNvSpPr txBox="1"/>
          <p:nvPr/>
        </p:nvSpPr>
        <p:spPr>
          <a:xfrm>
            <a:off x="5736600" y="1516167"/>
            <a:ext cx="6766000" cy="2888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>
              <a:lnSpc>
                <a:spcPct val="115000"/>
              </a:lnSpc>
            </a:pPr>
            <a:r>
              <a:rPr lang="ru" sz="2133">
                <a:solidFill>
                  <a:schemeClr val="dk1"/>
                </a:solidFill>
              </a:rPr>
              <a:t>Очень плохо</a:t>
            </a:r>
            <a:endParaRPr sz="2133">
              <a:solidFill>
                <a:schemeClr val="dk1"/>
              </a:solidFill>
            </a:endParaRPr>
          </a:p>
          <a:p>
            <a:pPr marL="609585">
              <a:lnSpc>
                <a:spcPct val="115000"/>
              </a:lnSpc>
            </a:pPr>
            <a:r>
              <a:rPr lang="ru" sz="2133">
                <a:solidFill>
                  <a:srgbClr val="FF0000"/>
                </a:solidFill>
                <a:highlight>
                  <a:srgbClr val="FFF2CC"/>
                </a:highlight>
              </a:rPr>
              <a:t>&lt;div&gt;&lt;h1&gt; </a:t>
            </a:r>
            <a:r>
              <a:rPr lang="ru" sz="2133">
                <a:solidFill>
                  <a:srgbClr val="808080"/>
                </a:solidFill>
                <a:highlight>
                  <a:srgbClr val="FFF2CC"/>
                </a:highlight>
              </a:rPr>
              <a:t>Профессии в сфере IT </a:t>
            </a:r>
            <a:r>
              <a:rPr lang="ru" sz="2133">
                <a:solidFill>
                  <a:srgbClr val="FF0000"/>
                </a:solidFill>
                <a:highlight>
                  <a:srgbClr val="FFF2CC"/>
                </a:highlight>
              </a:rPr>
              <a:t>&lt;/h1&gt;</a:t>
            </a:r>
            <a:endParaRPr sz="2133">
              <a:solidFill>
                <a:srgbClr val="FF0000"/>
              </a:solidFill>
              <a:highlight>
                <a:srgbClr val="FFF2CC"/>
              </a:highlight>
            </a:endParaRPr>
          </a:p>
          <a:p>
            <a:pPr marL="609585" indent="592652">
              <a:lnSpc>
                <a:spcPct val="115000"/>
              </a:lnSpc>
            </a:pPr>
            <a:r>
              <a:rPr lang="ru" sz="2133">
                <a:solidFill>
                  <a:srgbClr val="FF0000"/>
                </a:solidFill>
                <a:highlight>
                  <a:srgbClr val="FFF2CC"/>
                </a:highlight>
              </a:rPr>
              <a:t>&lt;ul type=”circle”&gt;&lt;li&gt;</a:t>
            </a:r>
            <a:endParaRPr sz="2133">
              <a:solidFill>
                <a:srgbClr val="FF0000"/>
              </a:solidFill>
              <a:highlight>
                <a:srgbClr val="FFF2CC"/>
              </a:highlight>
            </a:endParaRPr>
          </a:p>
          <a:p>
            <a:pPr marL="609585">
              <a:lnSpc>
                <a:spcPct val="115000"/>
              </a:lnSpc>
            </a:pPr>
            <a:r>
              <a:rPr lang="ru" sz="2133">
                <a:solidFill>
                  <a:srgbClr val="666666"/>
                </a:solidFill>
                <a:highlight>
                  <a:srgbClr val="FFF2CC"/>
                </a:highlight>
              </a:rPr>
              <a:t>Программист</a:t>
            </a:r>
            <a:r>
              <a:rPr lang="ru" sz="2133">
                <a:solidFill>
                  <a:srgbClr val="FF0000"/>
                </a:solidFill>
                <a:highlight>
                  <a:srgbClr val="FFF2CC"/>
                </a:highlight>
              </a:rPr>
              <a:t> &lt;/li&gt;</a:t>
            </a:r>
            <a:endParaRPr sz="2133">
              <a:solidFill>
                <a:srgbClr val="FF0000"/>
              </a:solidFill>
              <a:highlight>
                <a:srgbClr val="FFF2CC"/>
              </a:highlight>
            </a:endParaRPr>
          </a:p>
          <a:p>
            <a:pPr marL="609585">
              <a:lnSpc>
                <a:spcPct val="115000"/>
              </a:lnSpc>
            </a:pPr>
            <a:r>
              <a:rPr lang="ru" sz="2133">
                <a:solidFill>
                  <a:srgbClr val="FF0000"/>
                </a:solidFill>
                <a:highlight>
                  <a:srgbClr val="FFF2CC"/>
                </a:highlight>
              </a:rPr>
              <a:t>&lt;li&gt; </a:t>
            </a:r>
            <a:r>
              <a:rPr lang="ru" sz="2133">
                <a:solidFill>
                  <a:srgbClr val="808080"/>
                </a:solidFill>
                <a:highlight>
                  <a:srgbClr val="FFF2CC"/>
                </a:highlight>
              </a:rPr>
              <a:t>UI/UX Дизайнер</a:t>
            </a:r>
            <a:r>
              <a:rPr lang="ru" sz="2133">
                <a:solidFill>
                  <a:srgbClr val="FF0000"/>
                </a:solidFill>
                <a:highlight>
                  <a:srgbClr val="FFF2CC"/>
                </a:highlight>
              </a:rPr>
              <a:t> &lt;/li&gt;&lt;li&gt; </a:t>
            </a:r>
            <a:r>
              <a:rPr lang="ru" sz="2133">
                <a:solidFill>
                  <a:srgbClr val="808080"/>
                </a:solidFill>
                <a:highlight>
                  <a:srgbClr val="FFF2CC"/>
                </a:highlight>
              </a:rPr>
              <a:t>Маркетолог</a:t>
            </a:r>
            <a:endParaRPr sz="2133">
              <a:solidFill>
                <a:srgbClr val="808080"/>
              </a:solidFill>
              <a:highlight>
                <a:srgbClr val="FFF2CC"/>
              </a:highlight>
            </a:endParaRPr>
          </a:p>
          <a:p>
            <a:pPr marL="609585" indent="592652">
              <a:lnSpc>
                <a:spcPct val="115000"/>
              </a:lnSpc>
            </a:pPr>
            <a:r>
              <a:rPr lang="ru" sz="2133">
                <a:solidFill>
                  <a:srgbClr val="FF0000"/>
                </a:solidFill>
                <a:highlight>
                  <a:srgbClr val="FFF2CC"/>
                </a:highlight>
              </a:rPr>
              <a:t>&lt;/li&gt;&lt;/ul&gt;</a:t>
            </a:r>
            <a:endParaRPr sz="2133">
              <a:solidFill>
                <a:srgbClr val="FF0000"/>
              </a:solidFill>
              <a:highlight>
                <a:srgbClr val="FFF2CC"/>
              </a:highlight>
            </a:endParaRPr>
          </a:p>
          <a:p>
            <a:pPr marL="609585">
              <a:lnSpc>
                <a:spcPct val="115000"/>
              </a:lnSpc>
            </a:pPr>
            <a:r>
              <a:rPr lang="ru" sz="2133">
                <a:solidFill>
                  <a:srgbClr val="FF0000"/>
                </a:solidFill>
                <a:highlight>
                  <a:srgbClr val="FFF2CC"/>
                </a:highlight>
              </a:rPr>
              <a:t>&lt;/div&gt;</a:t>
            </a:r>
            <a:endParaRPr sz="2133">
              <a:solidFill>
                <a:srgbClr val="FF0000"/>
              </a:solidFill>
              <a:highlight>
                <a:srgbClr val="FFF2CC"/>
              </a:highlight>
            </a:endParaRPr>
          </a:p>
        </p:txBody>
      </p:sp>
      <p:sp>
        <p:nvSpPr>
          <p:cNvPr id="178" name="Google Shape;178;p2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ru"/>
              <a:pPr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4890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ru" sz="3600" dirty="0">
                <a:latin typeface="Roboto" panose="02000000000000000000" pitchFamily="2" charset="0"/>
                <a:ea typeface="Roboto" panose="02000000000000000000" pitchFamily="2" charset="0"/>
                <a:cs typeface="Press Start 2P"/>
                <a:sym typeface="Press Start 2P"/>
              </a:rPr>
              <a:t>Каскадные таблицы стилей</a:t>
            </a:r>
            <a:endParaRPr sz="3600" dirty="0">
              <a:latin typeface="Roboto" panose="02000000000000000000" pitchFamily="2" charset="0"/>
              <a:ea typeface="Roboto" panose="02000000000000000000" pitchFamily="2" charset="0"/>
              <a:cs typeface="Press Start 2P"/>
              <a:sym typeface="Press Start 2P"/>
            </a:endParaRPr>
          </a:p>
        </p:txBody>
      </p:sp>
      <p:sp>
        <p:nvSpPr>
          <p:cNvPr id="189" name="Google Shape;189;p3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ru"/>
              <a:pPr/>
              <a:t>17</a:t>
            </a:fld>
            <a:endParaRPr/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984" y="1781867"/>
            <a:ext cx="2888032" cy="40745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0223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612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spcBef>
                <a:spcPts val="0"/>
              </a:spcBef>
              <a:buSzPts val="990"/>
            </a:pPr>
            <a:r>
              <a:rPr lang="ru" sz="3600" b="1" dirty="0">
                <a:latin typeface="Roboto" panose="02000000000000000000" pitchFamily="2" charset="0"/>
                <a:ea typeface="Roboto" panose="02000000000000000000" pitchFamily="2" charset="0"/>
                <a:sym typeface="Press Start 2P"/>
              </a:rPr>
              <a:t>Применим знания на практике</a:t>
            </a:r>
            <a:endParaRPr sz="3600" b="1" dirty="0">
              <a:latin typeface="Roboto" panose="02000000000000000000" pitchFamily="2" charset="0"/>
              <a:ea typeface="Roboto" panose="02000000000000000000" pitchFamily="2" charset="0"/>
              <a:sym typeface="Press Start 2P"/>
            </a:endParaRPr>
          </a:p>
        </p:txBody>
      </p:sp>
      <p:sp>
        <p:nvSpPr>
          <p:cNvPr id="201" name="Google Shape;201;p3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ru"/>
              <a:pPr/>
              <a:t>18</a:t>
            </a:fld>
            <a:endParaRPr/>
          </a:p>
        </p:txBody>
      </p:sp>
      <p:sp>
        <p:nvSpPr>
          <p:cNvPr id="202" name="Google Shape;202;p33"/>
          <p:cNvSpPr txBox="1"/>
          <p:nvPr/>
        </p:nvSpPr>
        <p:spPr>
          <a:xfrm>
            <a:off x="1221400" y="2909900"/>
            <a:ext cx="10075200" cy="13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ru" sz="7466" b="1" dirty="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https://clck.ru/sc5gJ</a:t>
            </a:r>
            <a:endParaRPr sz="7466" b="1" dirty="0">
              <a:solidFill>
                <a:srgbClr val="000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39493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1" y="593725"/>
            <a:ext cx="4086225" cy="625475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Задани</a:t>
            </a:r>
            <a:r>
              <a:rPr lang="ru-RU" sz="3600" b="1" dirty="0">
                <a:latin typeface="Roboto" panose="02000000000000000000" pitchFamily="2" charset="0"/>
                <a:ea typeface="Roboto" panose="02000000000000000000" pitchFamily="2" charset="0"/>
              </a:rPr>
              <a:t>я</a:t>
            </a:r>
            <a:r>
              <a:rPr lang="ru-RU" sz="3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и баллы</a:t>
            </a:r>
            <a:endParaRPr lang="ru-RU" sz="3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478727"/>
            <a:ext cx="94678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Смотрим презентацию отвечаем на вопросы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b="1" dirty="0" smtClean="0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– </a:t>
            </a:r>
            <a:r>
              <a:rPr lang="ru-RU" sz="2400" b="1" dirty="0" smtClean="0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2</a:t>
            </a:r>
            <a:r>
              <a:rPr lang="en-US" sz="2400" b="1" dirty="0" smtClean="0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ru-RU" sz="2400" b="1" dirty="0" smtClean="0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опыта</a:t>
            </a:r>
            <a:endParaRPr lang="en-US" sz="2400" b="1" dirty="0" smtClean="0">
              <a:latin typeface="Roboto" panose="02000000000000000000" pitchFamily="2" charset="0"/>
              <a:ea typeface="Roboto" panose="02000000000000000000" pitchFamily="2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ru-RU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Создаём справочник тегов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з</a:t>
            </a:r>
            <a:r>
              <a:rPr lang="ru-RU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адание – найти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ещё 2 тега для выделения </a:t>
            </a:r>
            <a:r>
              <a:rPr lang="ru-RU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текста – </a:t>
            </a:r>
            <a:r>
              <a:rPr lang="ru-RU" sz="2400" b="1" dirty="0" smtClean="0">
                <a:latin typeface="Roboto" panose="02000000000000000000" pitchFamily="2" charset="0"/>
                <a:ea typeface="Roboto" panose="02000000000000000000" pitchFamily="2" charset="0"/>
              </a:rPr>
              <a:t>2 опыта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Tx/>
              <a:buAutoNum type="arabicPeriod"/>
            </a:pPr>
            <a:r>
              <a:rPr lang="ru-RU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Оформить список через атрибуты при помощи </a:t>
            </a:r>
            <a:r>
              <a:rPr lang="en-US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type</a:t>
            </a:r>
            <a:r>
              <a:rPr lang="ru-RU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– </a:t>
            </a:r>
            <a:r>
              <a:rPr lang="ru-RU" sz="2400" b="1" dirty="0" smtClean="0">
                <a:latin typeface="Roboto" panose="02000000000000000000" pitchFamily="2" charset="0"/>
                <a:ea typeface="Roboto" panose="02000000000000000000" pitchFamily="2" charset="0"/>
              </a:rPr>
              <a:t>2 </a:t>
            </a:r>
            <a:r>
              <a:rPr lang="ru-RU" sz="2400" b="1" dirty="0">
                <a:latin typeface="Roboto" panose="02000000000000000000" pitchFamily="2" charset="0"/>
                <a:ea typeface="Roboto" panose="02000000000000000000" pitchFamily="2" charset="0"/>
              </a:rPr>
              <a:t>опыта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Tx/>
              <a:buAutoNum type="arabicPeriod"/>
            </a:pPr>
            <a:r>
              <a:rPr lang="ru-RU" sz="2400" smtClean="0">
                <a:latin typeface="Roboto" panose="02000000000000000000" pitchFamily="2" charset="0"/>
                <a:ea typeface="Roboto" panose="02000000000000000000" pitchFamily="2" charset="0"/>
              </a:rPr>
              <a:t>Работа </a:t>
            </a:r>
            <a:r>
              <a:rPr lang="ru-RU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по созданию справочника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тегов </a:t>
            </a:r>
            <a:r>
              <a:rPr lang="ru-RU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–</a:t>
            </a:r>
            <a:r>
              <a:rPr lang="en-US" sz="2400" b="1" dirty="0" smtClean="0">
                <a:latin typeface="Roboto" panose="02000000000000000000" pitchFamily="2" charset="0"/>
                <a:ea typeface="Roboto" panose="02000000000000000000" pitchFamily="2" charset="0"/>
              </a:rPr>
              <a:t>11</a:t>
            </a:r>
            <a:r>
              <a:rPr lang="ru-RU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b="1" dirty="0" smtClean="0">
                <a:latin typeface="Roboto" panose="02000000000000000000" pitchFamily="2" charset="0"/>
                <a:ea typeface="Roboto" panose="02000000000000000000" pitchFamily="2" charset="0"/>
              </a:rPr>
              <a:t>опытов</a:t>
            </a:r>
            <a:endParaRPr lang="ru-RU" sz="2400" b="1" dirty="0"/>
          </a:p>
          <a:p>
            <a:pPr marL="342900" indent="-342900">
              <a:buFontTx/>
              <a:buAutoNum type="arabicPeriod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933448" y="5123796"/>
            <a:ext cx="33528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Доп. опыты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933448" y="5770127"/>
            <a:ext cx="60997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Выкладываем сайт на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n-US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itHub</a:t>
            </a:r>
            <a:r>
              <a:rPr lang="ru-RU" sz="2400" b="1" dirty="0" smtClean="0">
                <a:latin typeface="Roboto" panose="02000000000000000000" pitchFamily="2" charset="0"/>
                <a:ea typeface="Roboto" panose="02000000000000000000" pitchFamily="2" charset="0"/>
              </a:rPr>
              <a:t>– </a:t>
            </a:r>
            <a:r>
              <a:rPr lang="en-US" sz="2400" b="1" dirty="0" smtClean="0"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  <a:r>
              <a:rPr lang="ru-RU" sz="24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опытов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806791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8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6825" y="2871191"/>
            <a:ext cx="9277350" cy="115887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HTML</a:t>
            </a:r>
            <a:endParaRPr lang="ru-RU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51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3;p16"/>
          <p:cNvSpPr txBox="1">
            <a:spLocks noGrp="1"/>
          </p:cNvSpPr>
          <p:nvPr>
            <p:ph type="title"/>
          </p:nvPr>
        </p:nvSpPr>
        <p:spPr>
          <a:xfrm>
            <a:off x="1111800" y="5724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latin typeface="Roboto" panose="02000000000000000000" pitchFamily="2" charset="0"/>
                <a:ea typeface="Roboto" panose="02000000000000000000" pitchFamily="2" charset="0"/>
                <a:cs typeface="Press Start 2P"/>
                <a:sym typeface="Press Start 2P"/>
              </a:rPr>
              <a:t>HTM</a:t>
            </a:r>
            <a:r>
              <a:rPr lang="ru" b="1" dirty="0">
                <a:solidFill>
                  <a:srgbClr val="24292E"/>
                </a:solidFill>
                <a:latin typeface="Roboto" panose="02000000000000000000" pitchFamily="2" charset="0"/>
                <a:ea typeface="Roboto" panose="02000000000000000000" pitchFamily="2" charset="0"/>
                <a:cs typeface="Press Start 2P"/>
                <a:sym typeface="Press Start 2P"/>
              </a:rPr>
              <a:t>L</a:t>
            </a:r>
            <a:r>
              <a:rPr lang="ru" b="1" dirty="0">
                <a:latin typeface="Roboto" panose="02000000000000000000" pitchFamily="2" charset="0"/>
                <a:ea typeface="Roboto" panose="02000000000000000000" pitchFamily="2" charset="0"/>
                <a:cs typeface="Press Start 2P"/>
                <a:sym typeface="Press Start 2P"/>
              </a:rPr>
              <a:t> </a:t>
            </a:r>
            <a:endParaRPr b="1" dirty="0">
              <a:latin typeface="Roboto" panose="02000000000000000000" pitchFamily="2" charset="0"/>
              <a:ea typeface="Roboto" panose="02000000000000000000" pitchFamily="2" charset="0"/>
              <a:cs typeface="Press Start 2P"/>
              <a:sym typeface="Press Start 2P"/>
            </a:endParaRPr>
          </a:p>
        </p:txBody>
      </p:sp>
      <p:sp>
        <p:nvSpPr>
          <p:cNvPr id="5" name="Google Shape;74;p16"/>
          <p:cNvSpPr txBox="1">
            <a:spLocks/>
          </p:cNvSpPr>
          <p:nvPr/>
        </p:nvSpPr>
        <p:spPr>
          <a:xfrm>
            <a:off x="1111800" y="1580600"/>
            <a:ext cx="6470100" cy="1429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ru-RU" sz="2400" b="1" dirty="0" err="1" smtClean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</a:t>
            </a:r>
            <a:r>
              <a:rPr lang="ru-RU" sz="2400" dirty="0" err="1" smtClean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yper</a:t>
            </a:r>
            <a:r>
              <a:rPr lang="ru-RU" sz="2400" dirty="0" smtClean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b="1" dirty="0" err="1" smtClean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</a:t>
            </a:r>
            <a:r>
              <a:rPr lang="ru-RU" sz="2400" dirty="0" err="1" smtClean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</a:t>
            </a:r>
            <a:r>
              <a:rPr lang="ru-RU" sz="2400" dirty="0" smtClean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b="1" dirty="0" err="1" smtClean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</a:t>
            </a:r>
            <a:r>
              <a:rPr lang="ru-RU" sz="2400" dirty="0" err="1" smtClean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arkup</a:t>
            </a:r>
            <a:r>
              <a:rPr lang="ru-RU" sz="2400" dirty="0" smtClean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b="1" dirty="0" err="1" smtClean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</a:t>
            </a:r>
            <a:r>
              <a:rPr lang="ru-RU" sz="2400" dirty="0" err="1" smtClean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anguage</a:t>
            </a:r>
            <a:r>
              <a:rPr lang="ru-RU" sz="2400" dirty="0" smtClean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 Язык </a:t>
            </a:r>
            <a:r>
              <a:rPr lang="ru-RU" sz="2400" b="1" dirty="0" smtClean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гипертекстовой разметки</a:t>
            </a:r>
            <a:r>
              <a:rPr lang="ru-RU" sz="2400" dirty="0" smtClean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документов</a:t>
            </a:r>
            <a:endParaRPr lang="ru-RU" sz="24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7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64396" y="2152150"/>
            <a:ext cx="3816324" cy="381632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9272558" y="51775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3</a:t>
            </a:fld>
            <a:endParaRPr/>
          </a:p>
        </p:txBody>
      </p:sp>
      <p:pic>
        <p:nvPicPr>
          <p:cNvPr id="8" name="Google Shape;77;p16"/>
          <p:cNvPicPr preferRelativeResize="0"/>
          <p:nvPr/>
        </p:nvPicPr>
        <p:blipFill rotWithShape="1">
          <a:blip r:embed="rId3">
            <a:alphaModFix/>
          </a:blip>
          <a:srcRect t="1958" b="6967"/>
          <a:stretch/>
        </p:blipFill>
        <p:spPr>
          <a:xfrm>
            <a:off x="959713" y="3086000"/>
            <a:ext cx="3816325" cy="1694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6204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ru"/>
              <a:pPr/>
              <a:t>4</a:t>
            </a:fld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ru" sz="3600" b="1" dirty="0">
                <a:latin typeface="Roboto" panose="02000000000000000000" pitchFamily="2" charset="0"/>
                <a:ea typeface="Roboto" panose="02000000000000000000" pitchFamily="2" charset="0"/>
                <a:sym typeface="Press Start 2P"/>
              </a:rPr>
              <a:t>Visual Studio Code</a:t>
            </a:r>
            <a:endParaRPr sz="3600" b="1" dirty="0">
              <a:latin typeface="Roboto" panose="02000000000000000000" pitchFamily="2" charset="0"/>
              <a:ea typeface="Roboto" panose="02000000000000000000" pitchFamily="2" charset="0"/>
              <a:sym typeface="Press Start 2P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1" y="1457800"/>
            <a:ext cx="9582404" cy="509463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09933" y="465100"/>
            <a:ext cx="731600" cy="635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32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ctrTitle"/>
          </p:nvPr>
        </p:nvSpPr>
        <p:spPr>
          <a:xfrm>
            <a:off x="415600" y="1832100"/>
            <a:ext cx="11360800" cy="441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algn="l">
              <a:spcBef>
                <a:spcPts val="0"/>
              </a:spcBef>
            </a:pPr>
            <a:r>
              <a:rPr lang="ru" sz="4800"/>
              <a:t>Shift + Alt + F - автоформатирование</a:t>
            </a:r>
            <a:endParaRPr sz="4800"/>
          </a:p>
          <a:p>
            <a:pPr algn="l">
              <a:spcBef>
                <a:spcPts val="0"/>
              </a:spcBef>
            </a:pPr>
            <a:r>
              <a:rPr lang="ru" sz="4800"/>
              <a:t>Ctrl + S - сохранение</a:t>
            </a:r>
            <a:endParaRPr sz="4800"/>
          </a:p>
          <a:p>
            <a:pPr algn="l">
              <a:spcBef>
                <a:spcPts val="0"/>
              </a:spcBef>
            </a:pPr>
            <a:r>
              <a:rPr lang="ru" sz="4800"/>
              <a:t>Ctrl + C - копирование</a:t>
            </a:r>
            <a:endParaRPr sz="4800"/>
          </a:p>
          <a:p>
            <a:pPr algn="l">
              <a:spcBef>
                <a:spcPts val="0"/>
              </a:spcBef>
            </a:pPr>
            <a:r>
              <a:rPr lang="ru" sz="4800"/>
              <a:t>Ctrl + X - вырезать</a:t>
            </a:r>
            <a:endParaRPr sz="4800"/>
          </a:p>
          <a:p>
            <a:pPr algn="l">
              <a:spcBef>
                <a:spcPts val="0"/>
              </a:spcBef>
            </a:pPr>
            <a:r>
              <a:rPr lang="ru" sz="4800"/>
              <a:t>Ctrl + V - вставка</a:t>
            </a:r>
            <a:endParaRPr sz="4800"/>
          </a:p>
          <a:p>
            <a:pPr algn="l">
              <a:spcBef>
                <a:spcPts val="0"/>
              </a:spcBef>
            </a:pPr>
            <a:endParaRPr sz="4800"/>
          </a:p>
        </p:txBody>
      </p:sp>
      <p:sp>
        <p:nvSpPr>
          <p:cNvPr id="91" name="Google Shape;91;p18"/>
          <p:cNvSpPr txBox="1">
            <a:spLocks noGrp="1"/>
          </p:cNvSpPr>
          <p:nvPr>
            <p:ph type="title" idx="4294967295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spcBef>
                <a:spcPts val="0"/>
              </a:spcBef>
              <a:buSzPts val="2800"/>
            </a:pPr>
            <a:r>
              <a:rPr lang="ru" sz="3600" b="1" dirty="0">
                <a:latin typeface="Roboto" panose="02000000000000000000" pitchFamily="2" charset="0"/>
                <a:ea typeface="Roboto" panose="02000000000000000000" pitchFamily="2" charset="0"/>
                <a:sym typeface="Press Start 2P"/>
              </a:rPr>
              <a:t>Горячие клавиши</a:t>
            </a:r>
            <a:endParaRPr sz="3600" b="1" dirty="0">
              <a:latin typeface="Roboto" panose="02000000000000000000" pitchFamily="2" charset="0"/>
              <a:ea typeface="Roboto" panose="02000000000000000000" pitchFamily="2" charset="0"/>
              <a:sym typeface="Press Start 2P"/>
            </a:endParaRPr>
          </a:p>
        </p:txBody>
      </p:sp>
    </p:spTree>
    <p:extLst>
      <p:ext uri="{BB962C8B-B14F-4D97-AF65-F5344CB8AC3E}">
        <p14:creationId xmlns:p14="http://schemas.microsoft.com/office/powerpoint/2010/main" val="139426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ru"/>
              <a:pPr/>
              <a:t>6</a:t>
            </a:fld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ru" sz="3600" b="1" dirty="0">
                <a:latin typeface="Roboto" panose="02000000000000000000" pitchFamily="2" charset="0"/>
                <a:ea typeface="Roboto" panose="02000000000000000000" pitchFamily="2" charset="0"/>
                <a:sym typeface="Press Start 2P"/>
              </a:rPr>
              <a:t>Теги</a:t>
            </a:r>
            <a:endParaRPr sz="3600" b="1" dirty="0">
              <a:latin typeface="Roboto" panose="02000000000000000000" pitchFamily="2" charset="0"/>
              <a:ea typeface="Roboto" panose="02000000000000000000" pitchFamily="2" charset="0"/>
              <a:sym typeface="Press Start 2P"/>
            </a:endParaRPr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3906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000" y="1951500"/>
            <a:ext cx="10640499" cy="3414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400" y="2082800"/>
            <a:ext cx="10922000" cy="350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723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133" y="2688934"/>
            <a:ext cx="8146867" cy="4190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6" name="Google Shape;106;p20"/>
          <p:cNvPicPr preferRelativeResize="0"/>
          <p:nvPr/>
        </p:nvPicPr>
        <p:blipFill rotWithShape="1">
          <a:blip r:embed="rId4">
            <a:alphaModFix/>
          </a:blip>
          <a:srcRect l="4880" t="9274" r="5409" b="8434"/>
          <a:stretch/>
        </p:blipFill>
        <p:spPr>
          <a:xfrm>
            <a:off x="1" y="0"/>
            <a:ext cx="4045132" cy="347835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7" name="Google Shape;107;p20"/>
          <p:cNvSpPr/>
          <p:nvPr/>
        </p:nvSpPr>
        <p:spPr>
          <a:xfrm rot="352804">
            <a:off x="3223845" y="3540173"/>
            <a:ext cx="6661047" cy="276264"/>
          </a:xfrm>
          <a:prstGeom prst="rightArrow">
            <a:avLst>
              <a:gd name="adj1" fmla="val 50000"/>
              <a:gd name="adj2" fmla="val 178738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" name="Google Shape;108;p2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ru"/>
              <a:pPr/>
              <a:t>7</a:t>
            </a:fld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162567" y="3535200"/>
            <a:ext cx="51804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ru" sz="4000" b="1">
                <a:solidFill>
                  <a:srgbClr val="00B050"/>
                </a:solidFill>
              </a:rPr>
              <a:t>F12</a:t>
            </a:r>
            <a:r>
              <a:rPr lang="ru" sz="3467" b="1">
                <a:solidFill>
                  <a:srgbClr val="00B050"/>
                </a:solidFill>
              </a:rPr>
              <a:t> </a:t>
            </a:r>
            <a:r>
              <a:rPr lang="ru" sz="3467" b="1">
                <a:solidFill>
                  <a:schemeClr val="dk1"/>
                </a:solidFill>
              </a:rPr>
              <a:t>или</a:t>
            </a:r>
            <a:r>
              <a:rPr lang="ru" sz="3467" b="1">
                <a:solidFill>
                  <a:srgbClr val="00B050"/>
                </a:solidFill>
              </a:rPr>
              <a:t> </a:t>
            </a:r>
            <a:endParaRPr sz="3467" b="1">
              <a:solidFill>
                <a:srgbClr val="00B050"/>
              </a:solidFill>
            </a:endParaRPr>
          </a:p>
          <a:p>
            <a:r>
              <a:rPr lang="ru" sz="4000" b="1">
                <a:solidFill>
                  <a:srgbClr val="00B050"/>
                </a:solidFill>
              </a:rPr>
              <a:t>Fn + F12</a:t>
            </a:r>
            <a:endParaRPr sz="4000" b="1">
              <a:solidFill>
                <a:srgbClr val="00B050"/>
              </a:solidFill>
            </a:endParaRPr>
          </a:p>
        </p:txBody>
      </p:sp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4963433" y="356133"/>
            <a:ext cx="6576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ru">
                <a:latin typeface="Press Start 2P"/>
                <a:ea typeface="Press Start 2P"/>
                <a:cs typeface="Press Start 2P"/>
                <a:sym typeface="Press Start 2P"/>
              </a:rPr>
              <a:t>Инструменты 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  <a:p>
            <a:r>
              <a:rPr lang="ru">
                <a:latin typeface="Press Start 2P"/>
                <a:ea typeface="Press Start 2P"/>
                <a:cs typeface="Press Start 2P"/>
                <a:sym typeface="Press Start 2P"/>
              </a:rPr>
              <a:t>разработчика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162567" y="4943667"/>
            <a:ext cx="3720000" cy="2008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ru" sz="2933" b="1">
                <a:solidFill>
                  <a:schemeClr val="dk1"/>
                </a:solidFill>
              </a:rPr>
              <a:t>правой кнопкой мыши, выбираем </a:t>
            </a:r>
            <a:r>
              <a:rPr lang="ru" sz="2933" b="1">
                <a:solidFill>
                  <a:srgbClr val="00B050"/>
                </a:solidFill>
              </a:rPr>
              <a:t>«Посмотреть код»</a:t>
            </a:r>
            <a:endParaRPr sz="2933" b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456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77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 sz="3600" b="1" dirty="0">
                <a:latin typeface="Roboto" panose="02000000000000000000" pitchFamily="2" charset="0"/>
                <a:ea typeface="Roboto" panose="02000000000000000000" pitchFamily="2" charset="0"/>
                <a:sym typeface="Press Start 2P"/>
              </a:rPr>
              <a:t>На самом деле это обычный текстовый документ!</a:t>
            </a:r>
            <a:endParaRPr sz="3600" b="1" dirty="0">
              <a:latin typeface="Roboto" panose="02000000000000000000" pitchFamily="2" charset="0"/>
              <a:ea typeface="Roboto" panose="02000000000000000000" pitchFamily="2" charset="0"/>
              <a:sym typeface="Press Start 2P"/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1" y="2239067"/>
            <a:ext cx="11083500" cy="4163533"/>
          </a:xfrm>
          <a:prstGeom prst="rect">
            <a:avLst/>
          </a:prstGeom>
          <a:noFill/>
          <a:ln w="31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18" name="Google Shape;118;p2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ru"/>
              <a:p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5856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marL="609585">
              <a:lnSpc>
                <a:spcPct val="115000"/>
              </a:lnSpc>
              <a:buClr>
                <a:schemeClr val="dk1"/>
              </a:buClr>
              <a:buSzPct val="30555"/>
            </a:pPr>
            <a:r>
              <a:rPr lang="ru" b="1" dirty="0">
                <a:latin typeface="Roboto" panose="02000000000000000000" pitchFamily="2" charset="0"/>
                <a:ea typeface="Roboto" panose="02000000000000000000" pitchFamily="2" charset="0"/>
                <a:cs typeface="Press Start 2P"/>
                <a:sym typeface="Press Start 2P"/>
              </a:rPr>
              <a:t>Структура HTML страницы</a:t>
            </a:r>
            <a:endParaRPr b="1" dirty="0">
              <a:latin typeface="Roboto" panose="02000000000000000000" pitchFamily="2" charset="0"/>
              <a:ea typeface="Roboto" panose="02000000000000000000" pitchFamily="2" charset="0"/>
              <a:cs typeface="Press Start 2P"/>
              <a:sym typeface="Press Start 2P"/>
            </a:endParaRPr>
          </a:p>
        </p:txBody>
      </p:sp>
      <p:sp>
        <p:nvSpPr>
          <p:cNvPr id="124" name="Google Shape;124;p2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ru"/>
              <a:p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94159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4845</TotalTime>
  <Words>376</Words>
  <Application>Microsoft Office PowerPoint</Application>
  <PresentationFormat>Широкоэкранный</PresentationFormat>
  <Paragraphs>95</Paragraphs>
  <Slides>19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Press Start 2P</vt:lpstr>
      <vt:lpstr>Roboto</vt:lpstr>
      <vt:lpstr>Trebuchet MS</vt:lpstr>
      <vt:lpstr>Wingdings</vt:lpstr>
      <vt:lpstr>Тема Office</vt:lpstr>
      <vt:lpstr>Сайт – справочник тегов.</vt:lpstr>
      <vt:lpstr>HTML</vt:lpstr>
      <vt:lpstr>HTML </vt:lpstr>
      <vt:lpstr>Visual Studio Code</vt:lpstr>
      <vt:lpstr>Shift + Alt + F - автоформатирование Ctrl + S - сохранение Ctrl + C - копирование Ctrl + X - вырезать Ctrl + V - вставка </vt:lpstr>
      <vt:lpstr>Теги</vt:lpstr>
      <vt:lpstr>Инструменты  разработчика</vt:lpstr>
      <vt:lpstr>На самом деле это обычный текстовый документ!</vt:lpstr>
      <vt:lpstr>Структура HTML страницы</vt:lpstr>
      <vt:lpstr>Презентация PowerPoint</vt:lpstr>
      <vt:lpstr>Базовая структура файла</vt:lpstr>
      <vt:lpstr>Правила форматирования:)</vt:lpstr>
      <vt:lpstr>Все HTML теги и их атрибуты пишутся в нижнем регистре</vt:lpstr>
      <vt:lpstr>Одиночные теги закрываются</vt:lpstr>
      <vt:lpstr>Оформление атрибутов </vt:lpstr>
      <vt:lpstr>Вложенные теги сдвигаются на 4 пробела или 1 Tab</vt:lpstr>
      <vt:lpstr>Каскадные таблицы стилей</vt:lpstr>
      <vt:lpstr>Применим знания на практике</vt:lpstr>
      <vt:lpstr>Задания и баллы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Figma</dc:title>
  <dc:creator>79877160764</dc:creator>
  <cp:lastModifiedBy>teacher</cp:lastModifiedBy>
  <cp:revision>25</cp:revision>
  <dcterms:created xsi:type="dcterms:W3CDTF">2021-09-03T11:48:36Z</dcterms:created>
  <dcterms:modified xsi:type="dcterms:W3CDTF">2022-09-02T08:32:23Z</dcterms:modified>
</cp:coreProperties>
</file>