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  <p:sldId id="257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9"/>
    <p:restoredTop sz="94672"/>
  </p:normalViewPr>
  <p:slideViewPr>
    <p:cSldViewPr snapToGrid="0">
      <p:cViewPr varScale="1">
        <p:scale>
          <a:sx n="116" d="100"/>
          <a:sy n="116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7/6/24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4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0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8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7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7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0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7/6/24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747103-26DE-C441-9AEF-B6F786FC1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olourful patterns on the sky">
            <a:extLst>
              <a:ext uri="{FF2B5EF4-FFF2-40B4-BE49-F238E27FC236}">
                <a16:creationId xmlns:a16="http://schemas.microsoft.com/office/drawing/2014/main" id="{E76CCF71-4CE3-9826-B3E4-6FBEA5A0C9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t="5538" b="10193"/>
          <a:stretch/>
        </p:blipFill>
        <p:spPr>
          <a:xfrm>
            <a:off x="20" y="-3373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586A9D-8BF0-F0C5-3F0D-4325A798F7DE}"/>
              </a:ext>
            </a:extLst>
          </p:cNvPr>
          <p:cNvSpPr txBox="1"/>
          <p:nvPr/>
        </p:nvSpPr>
        <p:spPr>
          <a:xfrm>
            <a:off x="641364" y="296509"/>
            <a:ext cx="3456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Programmatic advertising data collection process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4243CD-2C50-CF42-BF6C-08294E11D93D}"/>
              </a:ext>
            </a:extLst>
          </p:cNvPr>
          <p:cNvGrpSpPr/>
          <p:nvPr/>
        </p:nvGrpSpPr>
        <p:grpSpPr>
          <a:xfrm>
            <a:off x="6997096" y="976630"/>
            <a:ext cx="4401053" cy="4682331"/>
            <a:chOff x="1272209" y="1570383"/>
            <a:chExt cx="4401053" cy="468233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E71D807-E1A9-1F43-E11E-CCEB032FCBE0}"/>
                </a:ext>
              </a:extLst>
            </p:cNvPr>
            <p:cNvSpPr/>
            <p:nvPr/>
          </p:nvSpPr>
          <p:spPr>
            <a:xfrm>
              <a:off x="1272209" y="1570383"/>
              <a:ext cx="3299791" cy="185861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D4F481-F207-D0E4-0363-02301A710E42}"/>
                </a:ext>
              </a:extLst>
            </p:cNvPr>
            <p:cNvSpPr txBox="1"/>
            <p:nvPr/>
          </p:nvSpPr>
          <p:spPr>
            <a:xfrm>
              <a:off x="1442963" y="1717949"/>
              <a:ext cx="979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Website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77C356-B7CF-86F6-F9C8-323273A0175F}"/>
                </a:ext>
              </a:extLst>
            </p:cNvPr>
            <p:cNvSpPr/>
            <p:nvPr/>
          </p:nvSpPr>
          <p:spPr>
            <a:xfrm>
              <a:off x="1614060" y="2607863"/>
              <a:ext cx="2482077" cy="5980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1B3563-4A3D-179F-114B-44D11E49D0CC}"/>
                </a:ext>
              </a:extLst>
            </p:cNvPr>
            <p:cNvSpPr txBox="1"/>
            <p:nvPr/>
          </p:nvSpPr>
          <p:spPr>
            <a:xfrm>
              <a:off x="2171697" y="2722233"/>
              <a:ext cx="1267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Impression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2A5DA03-FD35-A98C-4C5C-95789D84F799}"/>
                </a:ext>
              </a:extLst>
            </p:cNvPr>
            <p:cNvGrpSpPr/>
            <p:nvPr/>
          </p:nvGrpSpPr>
          <p:grpSpPr>
            <a:xfrm>
              <a:off x="3021612" y="4469151"/>
              <a:ext cx="2651650" cy="1783563"/>
              <a:chOff x="3301599" y="4281013"/>
              <a:chExt cx="2651650" cy="1783563"/>
            </a:xfrm>
          </p:grpSpPr>
          <p:sp>
            <p:nvSpPr>
              <p:cNvPr id="22" name="Cloud 21">
                <a:extLst>
                  <a:ext uri="{FF2B5EF4-FFF2-40B4-BE49-F238E27FC236}">
                    <a16:creationId xmlns:a16="http://schemas.microsoft.com/office/drawing/2014/main" id="{DCC0F485-75FF-DF1F-5DC0-618D9408A723}"/>
                  </a:ext>
                </a:extLst>
              </p:cNvPr>
              <p:cNvSpPr/>
              <p:nvPr/>
            </p:nvSpPr>
            <p:spPr>
              <a:xfrm>
                <a:off x="3301599" y="4281013"/>
                <a:ext cx="2651650" cy="1783563"/>
              </a:xfrm>
              <a:prstGeom prst="clou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93BBB-369A-E35C-BD94-87B29A34029B}"/>
                  </a:ext>
                </a:extLst>
              </p:cNvPr>
              <p:cNvSpPr txBox="1"/>
              <p:nvPr/>
            </p:nvSpPr>
            <p:spPr>
              <a:xfrm>
                <a:off x="3463492" y="4790573"/>
                <a:ext cx="24097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Demand side platform</a:t>
                </a:r>
              </a:p>
              <a:p>
                <a:pPr algn="ctr"/>
                <a:r>
                  <a:rPr lang="en-GB" dirty="0"/>
                  <a:t>DSP</a:t>
                </a: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617D7A-7724-0345-47E8-64F4CF7AD818}"/>
                </a:ext>
              </a:extLst>
            </p:cNvPr>
            <p:cNvCxnSpPr>
              <a:cxnSpLocks/>
              <a:stCxn id="10" idx="2"/>
              <a:endCxn id="22" idx="3"/>
            </p:cNvCxnSpPr>
            <p:nvPr/>
          </p:nvCxnSpPr>
          <p:spPr>
            <a:xfrm>
              <a:off x="2855099" y="3205935"/>
              <a:ext cx="1492338" cy="136519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FF62746A-E83F-B81C-CEB3-96A7C67F9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882" y="792465"/>
            <a:ext cx="1113473" cy="111347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DA4E13A-C789-F837-D1D0-AC94866A9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210" y="4498819"/>
            <a:ext cx="1363973" cy="9990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0688A32-8ED8-3998-8054-3FAC88EF3D79}"/>
              </a:ext>
            </a:extLst>
          </p:cNvPr>
          <p:cNvSpPr txBox="1"/>
          <p:nvPr/>
        </p:nvSpPr>
        <p:spPr>
          <a:xfrm>
            <a:off x="6693138" y="5508798"/>
            <a:ext cx="13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Impressions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4D7E6B-9A8A-2FBA-C240-1622DA207F8B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405197" y="2636896"/>
            <a:ext cx="864184" cy="18619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E57B74-B4AD-7E82-2B47-01B165189EF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>
            <a:off x="6322355" y="1349202"/>
            <a:ext cx="1016592" cy="963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8166A1-4753-22CB-1C2E-992B03AAD457}"/>
              </a:ext>
            </a:extLst>
          </p:cNvPr>
          <p:cNvSpPr txBox="1"/>
          <p:nvPr/>
        </p:nvSpPr>
        <p:spPr>
          <a:xfrm>
            <a:off x="6346178" y="186723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162A5B7-99BE-5EB6-0089-5284F2698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243" y="4510456"/>
            <a:ext cx="1363973" cy="99906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1149AF-B086-54A4-9A68-B7594430CF4A}"/>
              </a:ext>
            </a:extLst>
          </p:cNvPr>
          <p:cNvCxnSpPr>
            <a:stCxn id="10" idx="1"/>
            <a:endCxn id="46" idx="0"/>
          </p:cNvCxnSpPr>
          <p:nvPr/>
        </p:nvCxnSpPr>
        <p:spPr>
          <a:xfrm flipH="1">
            <a:off x="5125230" y="2313146"/>
            <a:ext cx="2213717" cy="21973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2A9A515-37EA-77C6-12A5-EB8C7A83681A}"/>
              </a:ext>
            </a:extLst>
          </p:cNvPr>
          <p:cNvSpPr txBox="1"/>
          <p:nvPr/>
        </p:nvSpPr>
        <p:spPr>
          <a:xfrm>
            <a:off x="4368803" y="5558203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46A4B17-97DE-F8DE-9C9E-8643CB1EA8FE}"/>
              </a:ext>
            </a:extLst>
          </p:cNvPr>
          <p:cNvSpPr/>
          <p:nvPr/>
        </p:nvSpPr>
        <p:spPr>
          <a:xfrm>
            <a:off x="583181" y="1905938"/>
            <a:ext cx="3634256" cy="16583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D754BC-25CE-8D03-1CCA-D34025D18FF2}"/>
              </a:ext>
            </a:extLst>
          </p:cNvPr>
          <p:cNvSpPr txBox="1"/>
          <p:nvPr/>
        </p:nvSpPr>
        <p:spPr>
          <a:xfrm>
            <a:off x="686365" y="2035735"/>
            <a:ext cx="204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Advertiser Website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A93A61-310F-6B79-BEC4-8C3145FBBBCF}"/>
              </a:ext>
            </a:extLst>
          </p:cNvPr>
          <p:cNvCxnSpPr/>
          <p:nvPr/>
        </p:nvCxnSpPr>
        <p:spPr>
          <a:xfrm flipH="1">
            <a:off x="4217437" y="2313146"/>
            <a:ext cx="3121510" cy="42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nip Same-side Corner of Rectangle 53">
            <a:extLst>
              <a:ext uri="{FF2B5EF4-FFF2-40B4-BE49-F238E27FC236}">
                <a16:creationId xmlns:a16="http://schemas.microsoft.com/office/drawing/2014/main" id="{781242E2-3B8D-74F5-5BAC-E4896A25F645}"/>
              </a:ext>
            </a:extLst>
          </p:cNvPr>
          <p:cNvSpPr/>
          <p:nvPr/>
        </p:nvSpPr>
        <p:spPr>
          <a:xfrm>
            <a:off x="1544577" y="2835247"/>
            <a:ext cx="2175269" cy="59375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 deposit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0A9082-C9E9-E2C7-D5F3-3742EAAC25E5}"/>
              </a:ext>
            </a:extLst>
          </p:cNvPr>
          <p:cNvCxnSpPr/>
          <p:nvPr/>
        </p:nvCxnSpPr>
        <p:spPr>
          <a:xfrm flipH="1">
            <a:off x="3719846" y="2735116"/>
            <a:ext cx="497591" cy="381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09D8569F-5DBA-C7B1-F909-1334245F8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94" y="4523064"/>
            <a:ext cx="1363973" cy="99906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D66B87-147C-FA15-3772-E9ADBC8BCF2C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2529881" y="3404281"/>
            <a:ext cx="134144" cy="11187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EB3384-05B7-3241-754B-ABC8BFBAF627}"/>
              </a:ext>
            </a:extLst>
          </p:cNvPr>
          <p:cNvSpPr txBox="1"/>
          <p:nvPr/>
        </p:nvSpPr>
        <p:spPr>
          <a:xfrm>
            <a:off x="1774607" y="5558203"/>
            <a:ext cx="13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Conversions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C683A6-F490-60CF-8CDE-940D02678526}"/>
              </a:ext>
            </a:extLst>
          </p:cNvPr>
          <p:cNvCxnSpPr>
            <a:cxnSpLocks/>
            <a:stCxn id="36" idx="1"/>
            <a:endCxn id="46" idx="3"/>
          </p:cNvCxnSpPr>
          <p:nvPr/>
        </p:nvCxnSpPr>
        <p:spPr>
          <a:xfrm flipH="1">
            <a:off x="5807216" y="4998349"/>
            <a:ext cx="915994" cy="116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E4655-B223-166C-EAB0-869BC9D5B049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>
            <a:off x="3211867" y="5009986"/>
            <a:ext cx="1231376" cy="126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0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5A10-9E6A-A741-1F28-68A9B051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324C-11BB-35A3-C74F-BBA18EFD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Gain insights that can help advertisers increase the effectiveness of their programmatic advertising campaigns.</a:t>
            </a:r>
          </a:p>
          <a:p>
            <a:r>
              <a:rPr lang="en-GB" dirty="0"/>
              <a:t>Through extracting key performance indicators such as:</a:t>
            </a:r>
          </a:p>
          <a:p>
            <a:pPr lvl="1"/>
            <a:r>
              <a:rPr lang="en-GB" dirty="0"/>
              <a:t>CTR (click-through rate)</a:t>
            </a:r>
          </a:p>
          <a:p>
            <a:pPr lvl="1"/>
            <a:r>
              <a:rPr lang="en-GB" dirty="0"/>
              <a:t>Imp </a:t>
            </a:r>
            <a:r>
              <a:rPr lang="en-GB" dirty="0" err="1"/>
              <a:t>Cvr</a:t>
            </a:r>
            <a:r>
              <a:rPr lang="en-GB" dirty="0"/>
              <a:t> (impression to conversion rate)</a:t>
            </a:r>
          </a:p>
          <a:p>
            <a:r>
              <a:rPr lang="en-GB" dirty="0"/>
              <a:t>Aggregated by:</a:t>
            </a:r>
          </a:p>
          <a:p>
            <a:pPr lvl="1"/>
            <a:r>
              <a:rPr lang="en-GB" dirty="0"/>
              <a:t>Geographic region</a:t>
            </a:r>
          </a:p>
          <a:p>
            <a:pPr lvl="1"/>
            <a:r>
              <a:rPr lang="en-GB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238711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B6D7-F9D4-702C-CD8B-72266214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 ad data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9D29-9E73-A5E4-F0D8-8608D0521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91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FE547-8C01-321C-726E-89748E067A7A}"/>
              </a:ext>
            </a:extLst>
          </p:cNvPr>
          <p:cNvSpPr txBox="1"/>
          <p:nvPr/>
        </p:nvSpPr>
        <p:spPr>
          <a:xfrm>
            <a:off x="375139" y="911847"/>
            <a:ext cx="609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Wingdings" pitchFamily="2" charset="2"/>
              </a:rPr>
              <a:t>⚫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impressions</a:t>
            </a:r>
            <a:endParaRPr lang="en-GB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impression_id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url_address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user_id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</a:t>
            </a:r>
          </a:p>
          <a:p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request_country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 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“A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ustria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tracking_type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dynamic_display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dynamic_display_variables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request_browser_name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timestamp: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80497-7164-B334-D88E-8A5F6D5488AD}"/>
              </a:ext>
            </a:extLst>
          </p:cNvPr>
          <p:cNvSpPr txBox="1"/>
          <p:nvPr/>
        </p:nvSpPr>
        <p:spPr>
          <a:xfrm>
            <a:off x="375139" y="4153161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Wingdings" pitchFamily="2" charset="2"/>
              </a:rPr>
              <a:t>⚫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conversions</a:t>
            </a:r>
          </a:p>
          <a:p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conversion_id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user_id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dval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integer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curr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timestamp: 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25D80-30AE-353F-6727-72BB4F9596A9}"/>
              </a:ext>
            </a:extLst>
          </p:cNvPr>
          <p:cNvSpPr txBox="1"/>
          <p:nvPr/>
        </p:nvSpPr>
        <p:spPr>
          <a:xfrm>
            <a:off x="6979349" y="911847"/>
            <a:ext cx="474721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Wingdings" pitchFamily="2" charset="2"/>
              </a:rPr>
              <a:t>⚫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clicks</a:t>
            </a:r>
            <a:endParaRPr lang="en-GB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GB" b="1" dirty="0" err="1">
                <a:effectLst/>
                <a:latin typeface="Arial" panose="020B0604020202020204" pitchFamily="34" charset="0"/>
              </a:rPr>
              <a:t>impression_id</a:t>
            </a:r>
            <a:r>
              <a:rPr lang="en-GB" b="1" dirty="0">
                <a:effectLst/>
                <a:latin typeface="Arial" panose="020B0604020202020204" pitchFamily="34" charset="0"/>
              </a:rPr>
              <a:t>: </a:t>
            </a:r>
            <a:r>
              <a:rPr lang="en-GB" b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</a:t>
            </a:r>
          </a:p>
          <a:p>
            <a:r>
              <a:rPr lang="en-GB" b="1" dirty="0" err="1">
                <a:effectLst/>
                <a:latin typeface="Arial" panose="020B0604020202020204" pitchFamily="34" charset="0"/>
              </a:rPr>
              <a:t>user_id</a:t>
            </a:r>
            <a:r>
              <a:rPr lang="en-GB" b="1" dirty="0">
                <a:effectLst/>
                <a:latin typeface="Arial" panose="020B0604020202020204" pitchFamily="34" charset="0"/>
              </a:rPr>
              <a:t>: </a:t>
            </a:r>
            <a:r>
              <a:rPr lang="en-GB" b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</a:t>
            </a:r>
          </a:p>
          <a:p>
            <a:r>
              <a:rPr lang="en-GB" b="1" dirty="0">
                <a:effectLst/>
                <a:latin typeface="Arial" panose="020B0604020202020204" pitchFamily="34" charset="0"/>
              </a:rPr>
              <a:t>timestamp: </a:t>
            </a:r>
            <a:r>
              <a:rPr lang="en-GB" b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string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E2167B-77DD-1EFD-3FD3-8885823B97A5}"/>
              </a:ext>
            </a:extLst>
          </p:cNvPr>
          <p:cNvSpPr txBox="1"/>
          <p:nvPr/>
        </p:nvSpPr>
        <p:spPr>
          <a:xfrm>
            <a:off x="605481" y="259492"/>
            <a:ext cx="5289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Database  Table Names and Schemas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9808D-32A7-F96B-EE27-26AE783917A8}"/>
              </a:ext>
            </a:extLst>
          </p:cNvPr>
          <p:cNvSpPr txBox="1"/>
          <p:nvPr/>
        </p:nvSpPr>
        <p:spPr>
          <a:xfrm>
            <a:off x="6979349" y="2681416"/>
            <a:ext cx="47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data types of the clicks table need to be aligned with the data types of the tables impressions and conversions (if the used</a:t>
            </a:r>
          </a:p>
        </p:txBody>
      </p:sp>
    </p:spTree>
    <p:extLst>
      <p:ext uri="{BB962C8B-B14F-4D97-AF65-F5344CB8AC3E}">
        <p14:creationId xmlns:p14="http://schemas.microsoft.com/office/powerpoint/2010/main" val="351181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52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B6D7-F9D4-702C-CD8B-72266214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9D29-9E73-A5E4-F0D8-8608D0521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08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CFB8-A785-C077-5DA8-97F90508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54444"/>
            <a:ext cx="8267296" cy="144655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Q1: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What is the CTR (%) for impressions served in "Austria"?</a:t>
            </a:r>
            <a:b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C943A-D7DB-B942-90D2-45DD062E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86708"/>
            <a:ext cx="8267296" cy="4009292"/>
          </a:xfrm>
        </p:spPr>
        <p:txBody>
          <a:bodyPr/>
          <a:lstStyle/>
          <a:p>
            <a:r>
              <a:rPr lang="en-GB" dirty="0"/>
              <a:t>CTR % = Click-Through-Rate = (clicks / impressions) * 100</a:t>
            </a:r>
          </a:p>
          <a:p>
            <a:r>
              <a:rPr lang="en-GB" dirty="0"/>
              <a:t>Compute how many impression were shown in Austria</a:t>
            </a:r>
          </a:p>
        </p:txBody>
      </p:sp>
    </p:spTree>
    <p:extLst>
      <p:ext uri="{BB962C8B-B14F-4D97-AF65-F5344CB8AC3E}">
        <p14:creationId xmlns:p14="http://schemas.microsoft.com/office/powerpoint/2010/main" val="332857815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221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Helvetica</vt:lpstr>
      <vt:lpstr>Seaford Display</vt:lpstr>
      <vt:lpstr>System Font Regular</vt:lpstr>
      <vt:lpstr>Tenorite</vt:lpstr>
      <vt:lpstr>Wingdings</vt:lpstr>
      <vt:lpstr>MadridVTI</vt:lpstr>
      <vt:lpstr>PowerPoint Presentation</vt:lpstr>
      <vt:lpstr>Aim of the Analysis</vt:lpstr>
      <vt:lpstr>Mock ad data characteristics</vt:lpstr>
      <vt:lpstr>PowerPoint Presentation</vt:lpstr>
      <vt:lpstr>PowerPoint Presentation</vt:lpstr>
      <vt:lpstr>PowerPoint Presentation</vt:lpstr>
      <vt:lpstr>Q1: What is the CTR (%) for impressions served in "Austria"?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Chuang, Huan-I</dc:creator>
  <cp:lastModifiedBy>Chuang, Huan-I</cp:lastModifiedBy>
  <cp:revision>3</cp:revision>
  <dcterms:created xsi:type="dcterms:W3CDTF">2024-07-04T12:09:32Z</dcterms:created>
  <dcterms:modified xsi:type="dcterms:W3CDTF">2024-07-06T19:53:14Z</dcterms:modified>
</cp:coreProperties>
</file>