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61" r:id="rId4"/>
    <p:sldId id="272" r:id="rId5"/>
    <p:sldId id="269" r:id="rId6"/>
    <p:sldId id="273" r:id="rId7"/>
    <p:sldId id="274" r:id="rId8"/>
    <p:sldId id="275" r:id="rId9"/>
    <p:sldId id="276" r:id="rId10"/>
    <p:sldId id="260" r:id="rId11"/>
  </p:sldIdLst>
  <p:sldSz cx="12192000" cy="6858000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334B10-EB34-42A3-B254-0056FA8A24D3}" type="doc">
      <dgm:prSet loTypeId="urn:microsoft.com/office/officeart/2005/8/layout/venn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9745F7-1BAC-4EE4-95FA-E9D6ECD55D9D}">
      <dgm:prSet/>
      <dgm:spPr/>
      <dgm:t>
        <a:bodyPr/>
        <a:lstStyle/>
        <a:p>
          <a:r>
            <a:rPr lang="ru-RU" b="0" i="0" baseline="0" dirty="0" err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Гусейрамазанова</a:t>
          </a:r>
          <a:r>
            <a:rPr lang="ru-RU" b="0" i="0" baseline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Кристина Андреевна</a:t>
          </a:r>
          <a:endParaRPr lang="ru-RU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60B664-86EA-4566-AB98-70B787A069A0}" type="parTrans" cxnId="{DEA21B58-FBF7-4D9D-8533-0E20F6058A9C}">
      <dgm:prSet/>
      <dgm:spPr/>
      <dgm:t>
        <a:bodyPr/>
        <a:lstStyle/>
        <a:p>
          <a:endParaRPr lang="ru-RU"/>
        </a:p>
      </dgm:t>
    </dgm:pt>
    <dgm:pt modelId="{74174FFC-35A0-413B-A8B8-D5D0EFCEFD10}" type="sibTrans" cxnId="{DEA21B58-FBF7-4D9D-8533-0E20F6058A9C}">
      <dgm:prSet/>
      <dgm:spPr/>
      <dgm:t>
        <a:bodyPr/>
        <a:lstStyle/>
        <a:p>
          <a:endParaRPr lang="ru-RU"/>
        </a:p>
      </dgm:t>
    </dgm:pt>
    <dgm:pt modelId="{B1A65059-ACE2-4DBD-9374-F126022311C0}" type="pres">
      <dgm:prSet presAssocID="{D1334B10-EB34-42A3-B254-0056FA8A24D3}" presName="compositeShape" presStyleCnt="0">
        <dgm:presLayoutVars>
          <dgm:chMax val="7"/>
          <dgm:dir/>
          <dgm:resizeHandles val="exact"/>
        </dgm:presLayoutVars>
      </dgm:prSet>
      <dgm:spPr/>
    </dgm:pt>
    <dgm:pt modelId="{BF1E3DDD-6715-4184-A334-218EC4048CC7}" type="pres">
      <dgm:prSet presAssocID="{879745F7-1BAC-4EE4-95FA-E9D6ECD55D9D}" presName="circ1TxSh" presStyleLbl="vennNode1" presStyleIdx="0" presStyleCnt="1" custScaleX="177036" custScaleY="58961" custLinFactNeighborX="9465" custLinFactNeighborY="12065"/>
      <dgm:spPr/>
    </dgm:pt>
  </dgm:ptLst>
  <dgm:cxnLst>
    <dgm:cxn modelId="{D89F0C4B-74D9-43E6-9A4E-983F91F05D72}" type="presOf" srcId="{D1334B10-EB34-42A3-B254-0056FA8A24D3}" destId="{B1A65059-ACE2-4DBD-9374-F126022311C0}" srcOrd="0" destOrd="0" presId="urn:microsoft.com/office/officeart/2005/8/layout/venn1"/>
    <dgm:cxn modelId="{DEA21B58-FBF7-4D9D-8533-0E20F6058A9C}" srcId="{D1334B10-EB34-42A3-B254-0056FA8A24D3}" destId="{879745F7-1BAC-4EE4-95FA-E9D6ECD55D9D}" srcOrd="0" destOrd="0" parTransId="{1260B664-86EA-4566-AB98-70B787A069A0}" sibTransId="{74174FFC-35A0-413B-A8B8-D5D0EFCEFD10}"/>
    <dgm:cxn modelId="{B730BCE8-8050-41F4-97A7-70A1536B8A56}" type="presOf" srcId="{879745F7-1BAC-4EE4-95FA-E9D6ECD55D9D}" destId="{BF1E3DDD-6715-4184-A334-218EC4048CC7}" srcOrd="0" destOrd="0" presId="urn:microsoft.com/office/officeart/2005/8/layout/venn1"/>
    <dgm:cxn modelId="{815FE2BE-5EF8-48F0-9473-F14B8FD21DE8}" type="presParOf" srcId="{B1A65059-ACE2-4DBD-9374-F126022311C0}" destId="{BF1E3DDD-6715-4184-A334-218EC4048C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E3DDD-6715-4184-A334-218EC4048CC7}">
      <dsp:nvSpPr>
        <dsp:cNvPr id="0" name=""/>
        <dsp:cNvSpPr/>
      </dsp:nvSpPr>
      <dsp:spPr>
        <a:xfrm>
          <a:off x="2265904" y="679942"/>
          <a:ext cx="3694220" cy="1230342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b="0" i="0" kern="1200" baseline="0" dirty="0" err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Гусейрамазанова</a:t>
          </a:r>
          <a:r>
            <a:rPr lang="ru-RU" sz="2200" b="0" i="0" kern="1200" baseline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Кристина Андреевна</a:t>
          </a:r>
          <a:endParaRPr lang="ru-RU" sz="22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06910" y="860121"/>
        <a:ext cx="2612208" cy="869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502" y="1266093"/>
            <a:ext cx="9119010" cy="3645877"/>
          </a:xfrm>
        </p:spPr>
        <p:txBody>
          <a:bodyPr/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по курсу «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Science»</a:t>
            </a:r>
            <a:b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: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конечных свойств композиционных материалов»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E3901228-F66C-9797-8C49-A8D91F9F8E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584343"/>
              </p:ext>
            </p:extLst>
          </p:nvPr>
        </p:nvGraphicFramePr>
        <p:xfrm>
          <a:off x="5990493" y="4911970"/>
          <a:ext cx="7831016" cy="208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4AAFD9-71C9-D3B6-E1A2-4C4F1468352A}"/>
              </a:ext>
            </a:extLst>
          </p:cNvPr>
          <p:cNvSpPr txBox="1"/>
          <p:nvPr/>
        </p:nvSpPr>
        <p:spPr>
          <a:xfrm>
            <a:off x="4437185" y="4466892"/>
            <a:ext cx="6740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 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497040" y="4667409"/>
            <a:ext cx="450202" cy="173700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633499" y="5415535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1"/>
            <a:ext cx="450202" cy="1196914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642895" y="1970138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172342" y="1568346"/>
            <a:ext cx="842885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rgbClr val="26262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Цель исследования</a:t>
            </a:r>
            <a:r>
              <a:rPr lang="ru-RU" sz="2000" b="1" dirty="0">
                <a:solidFill>
                  <a:srgbClr val="26262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 - </a:t>
            </a:r>
            <a:r>
              <a:rPr lang="ru-RU" sz="2000" dirty="0">
                <a:solidFill>
                  <a:srgbClr val="26262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решение актуальной производственной задачи по прогнозированию свойств получаемых композиционных материалов.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6E692-5787-DA5E-C6BB-76BBB2137C89}"/>
              </a:ext>
            </a:extLst>
          </p:cNvPr>
          <p:cNvSpPr txBox="1"/>
          <p:nvPr/>
        </p:nvSpPr>
        <p:spPr>
          <a:xfrm>
            <a:off x="1250060" y="4627958"/>
            <a:ext cx="7948244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26262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Объект исследования </a:t>
            </a:r>
            <a:r>
              <a:rPr lang="ru-RU" sz="2000" b="1" dirty="0">
                <a:solidFill>
                  <a:srgbClr val="26262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- </a:t>
            </a:r>
            <a:r>
              <a:rPr lang="ru-RU" sz="2000" dirty="0">
                <a:solidFill>
                  <a:srgbClr val="26262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композиционные материалы, созданные искусственно и состоящие из нескольких других с четкой границей между ними.</a:t>
            </a:r>
            <a:r>
              <a:rPr lang="ru-RU" sz="2000" dirty="0">
                <a:solidFill>
                  <a:srgbClr val="26262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</a:p>
          <a:p>
            <a:r>
              <a:rPr lang="ru-RU" sz="2000" dirty="0">
                <a:solidFill>
                  <a:srgbClr val="26262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Яркий пример композита – железобетон (сочетание стали арматуры и камня бетона), древесноволокнистая плита ДВП.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>
              <a:solidFill>
                <a:srgbClr val="262626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pic>
        <p:nvPicPr>
          <p:cNvPr id="1026" name="Picture 2" descr="Анализ данных и машинное обучение">
            <a:extLst>
              <a:ext uri="{FF2B5EF4-FFF2-40B4-BE49-F238E27FC236}">
                <a16:creationId xmlns:a16="http://schemas.microsoft.com/office/drawing/2014/main" id="{C166DB22-1006-4BC1-2A5D-2744CCC66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821" y="2499562"/>
            <a:ext cx="4783199" cy="279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3217" y="1333689"/>
            <a:ext cx="11350503" cy="510036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400" b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Загрузить данные, объединить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 анализ данных</a:t>
            </a:r>
            <a:r>
              <a:rPr lang="ru-RU"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(п</a:t>
            </a:r>
            <a:r>
              <a:rPr lang="ru-RU" sz="2400" b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ровести предобработку данных).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Обучить нескольких моделей для прогноза модуля упругости при растяжении и прочности при растяжении.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30% данных оставить на тестирование модели, на остальных происходит обучение моделей.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построении моделей провести поиск </a:t>
            </a:r>
            <a:r>
              <a:rPr lang="ru-RU" sz="2400" b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2400" b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 с помощью поиска по сетке с перекрестной проверкой, количество блоков равно 10.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нейронную сеть, которая будет рекомендовать соотношение матрица-наполнитель.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приложение.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удаленный репозиторий и загрузить результаты работы на него.</a:t>
            </a:r>
            <a:endParaRPr lang="ru-RU" sz="2400" b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1" y="469293"/>
            <a:ext cx="6386428" cy="850827"/>
            <a:chOff x="1476754" y="3499669"/>
            <a:chExt cx="7691637" cy="850827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4" y="3684496"/>
              <a:ext cx="769163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i="1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/>
                </a:rPr>
                <a:t>Задачи исследования</a:t>
              </a:r>
            </a:p>
            <a:p>
              <a:pPr algn="ctr"/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632075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39925"/>
            <a:ext cx="5038275" cy="666000"/>
            <a:chOff x="1476753" y="3499669"/>
            <a:chExt cx="6067959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6067958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i="1" dirty="0"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latin typeface="Roboto" panose="02000000000000000000" pitchFamily="2" charset="0"/>
                </a:rPr>
                <a:t>Exploratory Data Analysis</a:t>
              </a:r>
              <a:endParaRPr lang="ru-RU" sz="3200" b="1" i="1" spc="180" dirty="0">
                <a:solidFill>
                  <a:schemeClr val="tx2">
                    <a:lumMod val="75000"/>
                    <a:lumOff val="25000"/>
                  </a:schemeClr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454663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A104B9-61F0-C0EE-0F2B-BABEC41B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29" y="1383323"/>
            <a:ext cx="10192426" cy="51883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0C927A-2807-9A45-CB90-88F5BA2C9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480104"/>
            <a:ext cx="7338647" cy="409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4178300" y="420916"/>
            <a:ext cx="4813299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i="1" dirty="0"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latin typeface="Roboto" panose="02000000000000000000" pitchFamily="2" charset="0"/>
                </a:rPr>
                <a:t>Exploratory Data Analysis</a:t>
              </a:r>
              <a:endParaRPr lang="ru-RU" sz="3200" b="1" i="1" spc="180" dirty="0">
                <a:solidFill>
                  <a:schemeClr val="tx2">
                    <a:lumMod val="75000"/>
                    <a:lumOff val="25000"/>
                  </a:schemeClr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370B045-30E6-5A65-634B-A8B10990E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28" y="1371140"/>
            <a:ext cx="4176173" cy="282215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F827204-BCF1-CB48-FEDE-1DF4327FB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82" y="4277375"/>
            <a:ext cx="3336051" cy="241896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142DFC0-3976-E299-8EEF-6946497B7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050" y="1377621"/>
            <a:ext cx="4106370" cy="282215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CD19439-78AD-BEBA-4EFE-9B4CC55C5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833" y="4277375"/>
            <a:ext cx="3336052" cy="24953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23C4AD4-5C37-1D55-6C6A-6AB2A8FD5632}"/>
              </a:ext>
            </a:extLst>
          </p:cNvPr>
          <p:cNvSpPr txBox="1"/>
          <p:nvPr/>
        </p:nvSpPr>
        <p:spPr>
          <a:xfrm>
            <a:off x="8851293" y="1479051"/>
            <a:ext cx="306456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Строим графики распределения переменных и «ящики с усами».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признаки, кроме «Угол нашивки, град» имеют нормальное распределение. Они количественные, вещественные. Принимают неотрицательные значения.</a:t>
            </a:r>
          </a:p>
        </p:txBody>
      </p:sp>
      <p:sp>
        <p:nvSpPr>
          <p:cNvPr id="26" name="Стрелка: вправо 25">
            <a:extLst>
              <a:ext uri="{FF2B5EF4-FFF2-40B4-BE49-F238E27FC236}">
                <a16:creationId xmlns:a16="http://schemas.microsoft.com/office/drawing/2014/main" id="{9A977196-15B9-259B-853C-5427F3B6811E}"/>
              </a:ext>
            </a:extLst>
          </p:cNvPr>
          <p:cNvSpPr/>
          <p:nvPr/>
        </p:nvSpPr>
        <p:spPr>
          <a:xfrm rot="10800000">
            <a:off x="7907420" y="2853121"/>
            <a:ext cx="738432" cy="575879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2920452" y="505625"/>
            <a:ext cx="4722994" cy="712580"/>
            <a:chOff x="930389" y="3536001"/>
            <a:chExt cx="5688244" cy="71258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930389" y="3541125"/>
              <a:ext cx="5688244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1" dirty="0">
                  <a:solidFill>
                    <a:srgbClr val="0070C0"/>
                  </a:solidFill>
                  <a:effectLst/>
                  <a:latin typeface="Roboto" panose="02000000000000000000" pitchFamily="2" charset="0"/>
                </a:rPr>
                <a:t>Exploratory Data Analysis</a:t>
              </a:r>
              <a:endParaRPr lang="ru-RU" sz="2800" b="1" i="1" spc="180" dirty="0">
                <a:solidFill>
                  <a:srgbClr val="0070C0"/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239860" y="3536001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528584" y="3582581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E904985-E846-24DC-B09C-2539C2BD9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99" y="1615713"/>
            <a:ext cx="5145006" cy="34252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E2A420-03F3-C0EC-A6A7-AE63808B504D}"/>
              </a:ext>
            </a:extLst>
          </p:cNvPr>
          <p:cNvSpPr txBox="1"/>
          <p:nvPr/>
        </p:nvSpPr>
        <p:spPr>
          <a:xfrm>
            <a:off x="906087" y="5108868"/>
            <a:ext cx="46975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Строим график рассеяния.</a:t>
            </a:r>
          </a:p>
          <a:p>
            <a:r>
              <a:rPr lang="ru-RU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Видно, что выбросы есть. Некоторые точки стоят очень далеко от общего облака.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9CA2116-3A71-AEBE-61A7-6EA548A92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409" y="1440824"/>
            <a:ext cx="5623485" cy="483032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17D3B0E-2B14-9A73-E7FA-FCA295644170}"/>
              </a:ext>
            </a:extLst>
          </p:cNvPr>
          <p:cNvSpPr txBox="1"/>
          <p:nvPr/>
        </p:nvSpPr>
        <p:spPr>
          <a:xfrm>
            <a:off x="7967264" y="802293"/>
            <a:ext cx="4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Тепловая карта Пирсона (матрица корреляции).</a:t>
            </a:r>
          </a:p>
        </p:txBody>
      </p:sp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FA56B19-B6AD-31B6-1889-9147D56BAB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E6B18F8-3A69-8384-67CA-89DC44CA3926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73628" y="1215069"/>
            <a:ext cx="11196533" cy="584686"/>
          </a:xfrm>
        </p:spPr>
        <p:txBody>
          <a:bodyPr>
            <a:normAutofit fontScale="92500"/>
          </a:bodyPr>
          <a:lstStyle/>
          <a:p>
            <a:r>
              <a:rPr lang="ru-RU" sz="2800" b="1" dirty="0">
                <a:solidFill>
                  <a:schemeClr val="tx1"/>
                </a:solidFill>
              </a:rPr>
              <a:t>Разделение на тестовые и обучающие выборки методом </a:t>
            </a:r>
            <a:r>
              <a:rPr lang="en-US" sz="2800" b="1" dirty="0" err="1">
                <a:solidFill>
                  <a:schemeClr val="tx1"/>
                </a:solidFill>
              </a:rPr>
              <a:t>train_test_split</a:t>
            </a:r>
            <a:endParaRPr lang="ru-RU" sz="2800" b="1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9725DC-9130-19BE-D6DA-F024E8BAE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29" y="1799755"/>
            <a:ext cx="9510998" cy="1876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22556-4C11-E4F3-4EB7-CEE4A25B97F0}"/>
              </a:ext>
            </a:extLst>
          </p:cNvPr>
          <p:cNvSpPr txBox="1"/>
          <p:nvPr/>
        </p:nvSpPr>
        <p:spPr>
          <a:xfrm>
            <a:off x="589857" y="3670627"/>
            <a:ext cx="315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b="1" dirty="0">
                <a:latin typeface="+mn-lt"/>
              </a:rPr>
              <a:t>Строим модели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C81D52-CA67-BF1F-B969-BFEFE1DD5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73" y="4264093"/>
            <a:ext cx="2901465" cy="219570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407E3B1-DD27-455E-D446-7488F8EE3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760" y="3792072"/>
            <a:ext cx="2846089" cy="219570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5ADEA08-2E64-D924-11BD-1BECCF8BA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1849" y="4329043"/>
            <a:ext cx="3119545" cy="238026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761618E-F837-5D00-B523-3EDD43FCA4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0629" y="4116903"/>
            <a:ext cx="3150098" cy="195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17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DB7F62A-2386-2CA5-B9D9-A8BA749AA2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14FEDF6-950B-0651-0455-7F6467BCE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91" y="1365975"/>
            <a:ext cx="4241738" cy="521676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A2ACAEF-3CB0-F0C4-1363-E38B839A7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492" y="199291"/>
            <a:ext cx="5735599" cy="292155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98E1B64-8992-0B4E-993F-1AF0381A9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324" y="3429000"/>
            <a:ext cx="5223934" cy="295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17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38E16CF-39CC-7C8C-4B9F-374406FC93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510050-62D3-35D8-399C-6A76500816C6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962013" y="400533"/>
            <a:ext cx="11196533" cy="584686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1CC704-6F12-3709-3025-A07D5A6AC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1" y="1687836"/>
            <a:ext cx="882138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34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</TotalTime>
  <Words>258</Words>
  <Application>Microsoft Office PowerPoint</Application>
  <PresentationFormat>Широкоэкранный</PresentationFormat>
  <Paragraphs>37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ALS Sector Regular</vt:lpstr>
      <vt:lpstr>Arial</vt:lpstr>
      <vt:lpstr>Noto Sans Symbols</vt:lpstr>
      <vt:lpstr>Roboto</vt:lpstr>
      <vt:lpstr>Open Sans</vt:lpstr>
      <vt:lpstr>Times New Roman</vt:lpstr>
      <vt:lpstr>ALS Sector Bold</vt:lpstr>
      <vt:lpstr>If,kjyVUNE_28012021</vt:lpstr>
      <vt:lpstr>Выпускная квалификационная работа по курсу «Data Science»  Тема : «Прогнозирование конечных свойств композиционных материалов»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Иванова Дарья</cp:lastModifiedBy>
  <cp:revision>99</cp:revision>
  <dcterms:created xsi:type="dcterms:W3CDTF">2021-02-24T09:03:25Z</dcterms:created>
  <dcterms:modified xsi:type="dcterms:W3CDTF">2024-04-04T16:12:39Z</dcterms:modified>
</cp:coreProperties>
</file>