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Montserrat SemiBold"/>
      <p:regular r:id="rId39"/>
      <p:bold r:id="rId40"/>
      <p:italic r:id="rId41"/>
      <p:boldItalic r:id="rId42"/>
    </p:embeddedFont>
    <p:embeddedFont>
      <p:font typeface="Fira Mono Medium"/>
      <p:regular r:id="rId43"/>
      <p:bold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Fira Mono"/>
      <p:regular r:id="rId49"/>
      <p:bold r:id="rId50"/>
    </p:embeddedFont>
    <p:embeddedFont>
      <p:font typeface="Montserrat Medium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jtWBz2BPYx1IDijM5MbIXn23d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DE270F-CE72-4720-92FC-87DC3DC40B3D}">
  <a:tblStyle styleId="{10DE270F-CE72-4720-92FC-87DC3DC40B3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FiraMonoMedium-bold.fntdata"/><Relationship Id="rId43" Type="http://schemas.openxmlformats.org/officeDocument/2006/relationships/font" Target="fonts/FiraMonoMedium-regular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Fira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MontserratSemiBold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Medium-regular.fntdata"/><Relationship Id="rId50" Type="http://schemas.openxmlformats.org/officeDocument/2006/relationships/font" Target="fonts/FiraMono-bold.fntdata"/><Relationship Id="rId53" Type="http://schemas.openxmlformats.org/officeDocument/2006/relationships/font" Target="fonts/MontserratMedium-italic.fntdata"/><Relationship Id="rId52" Type="http://schemas.openxmlformats.org/officeDocument/2006/relationships/font" Target="fonts/MontserratMedium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Montserrat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earn.javascript.ru/introduction-browser-events#obekt-obrabotchik-handleeve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Термины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SemiBold"/>
                <a:ea typeface="Montserrat SemiBold"/>
                <a:cs typeface="Montserrat SemiBold"/>
                <a:sym typeface="Montserrat SemiBold"/>
              </a:rPr>
              <a:t>if (условие) { (действия) }</a:t>
            </a:r>
            <a:endParaRPr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11700" y="1293925"/>
            <a:ext cx="8520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12">
                <a:latin typeface="Montserrat Medium"/>
                <a:ea typeface="Montserrat Medium"/>
                <a:cs typeface="Montserrat Medium"/>
                <a:sym typeface="Montserrat Medium"/>
              </a:rPr>
              <a:t>Условный оператор, позволяющий выполнять действия в зависимости от логического значения:</a:t>
            </a:r>
            <a:endParaRPr sz="2012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2575800" y="2743875"/>
            <a:ext cx="39924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9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if </a:t>
            </a:r>
            <a:r>
              <a:rPr i="0" lang="ru" sz="19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i="0" lang="ru" sz="19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5 </a:t>
            </a:r>
            <a:r>
              <a:rPr i="0" lang="ru" sz="19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&gt; </a:t>
            </a:r>
            <a:r>
              <a:rPr i="0" lang="ru" sz="19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3</a:t>
            </a:r>
            <a:r>
              <a:rPr i="0" lang="ru" sz="19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i="0" sz="19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9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  </a:t>
            </a:r>
            <a:r>
              <a:rPr i="1" lang="ru" sz="19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i="0" lang="ru" sz="19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i="0" lang="ru" sz="19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i="0" lang="ru" sz="19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i="0" lang="ru" sz="19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"Правда"</a:t>
            </a:r>
            <a:r>
              <a:rPr i="0" lang="ru" sz="19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i="0" sz="19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9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i="0" sz="1900" u="none" cap="none" strike="noStrike">
              <a:solidFill>
                <a:srgbClr val="000080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SemiBold"/>
                <a:ea typeface="Montserrat SemiBold"/>
                <a:cs typeface="Montserrat SemiBold"/>
                <a:sym typeface="Montserrat SemiBold"/>
              </a:rPr>
              <a:t>if… else</a:t>
            </a:r>
            <a:endParaRPr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311700" y="1152475"/>
            <a:ext cx="8520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12">
                <a:latin typeface="Montserrat Medium"/>
                <a:ea typeface="Montserrat Medium"/>
                <a:cs typeface="Montserrat Medium"/>
                <a:sym typeface="Montserrat Medium"/>
              </a:rPr>
              <a:t>Можно использовать конструкцию if…else для обработки как ложного, так и истинного значения:</a:t>
            </a:r>
            <a:endParaRPr sz="2012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3195750" y="2494125"/>
            <a:ext cx="27525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if 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i="1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условие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  </a:t>
            </a:r>
            <a:r>
              <a:rPr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// Условие истинно</a:t>
            </a:r>
            <a:endParaRPr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  </a:t>
            </a:r>
            <a:r>
              <a:rPr i="1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Действия…</a:t>
            </a:r>
            <a:endParaRPr i="1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} </a:t>
            </a:r>
            <a:r>
              <a:rPr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else 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{</a:t>
            </a:r>
            <a:endParaRPr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// Условие ложно</a:t>
            </a:r>
            <a:endParaRPr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  </a:t>
            </a:r>
            <a:r>
              <a:rPr i="1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Действия…</a:t>
            </a:r>
            <a:endParaRPr i="1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SemiBold"/>
                <a:ea typeface="Montserrat SemiBold"/>
                <a:cs typeface="Montserrat SemiBold"/>
                <a:sym typeface="Montserrat SemiBold"/>
              </a:rPr>
              <a:t>Операторы сравнения</a:t>
            </a:r>
            <a:endParaRPr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26" name="Google Shape;126;p12"/>
          <p:cNvGraphicFramePr/>
          <p:nvPr/>
        </p:nvGraphicFramePr>
        <p:xfrm>
          <a:off x="404350" y="164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{10DE270F-CE72-4720-92FC-87DC3DC40B3D}</a:tableStyleId>
              </a:tblPr>
              <a:tblGrid>
                <a:gridCol w="2778425"/>
                <a:gridCol w="2778425"/>
                <a:gridCol w="2778425"/>
              </a:tblGrid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" sz="2200" u="none" cap="none" strike="noStrike">
                          <a:solidFill>
                            <a:schemeClr val="dk2"/>
                          </a:solidFill>
                        </a:rPr>
                        <a:t>Больше/меньше</a:t>
                      </a:r>
                      <a:endParaRPr sz="2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200" u="none" cap="none" strike="noStrike">
                          <a:solidFill>
                            <a:schemeClr val="dk2"/>
                          </a:solidFill>
                        </a:rPr>
                        <a:t>a &gt; b, a &lt; b</a:t>
                      </a:r>
                      <a:endParaRPr sz="2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ru" sz="1600" u="none" cap="none" strike="noStrike">
                          <a:solidFill>
                            <a:srgbClr val="83009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ru" sz="16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ru" sz="1600" u="none" cap="none" strike="noStrike">
                          <a:solidFill>
                            <a:srgbClr val="7A7A4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" sz="1500" u="none" cap="none" strike="noStrike">
                          <a:solidFill>
                            <a:srgbClr val="1750E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ru" sz="1500" u="none" cap="none" strike="noStrike">
                          <a:solidFill>
                            <a:srgbClr val="1750E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5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ru" sz="1500" u="none" cap="none" strike="noStrike">
                          <a:solidFill>
                            <a:srgbClr val="8C8C8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false</a:t>
                      </a:r>
                      <a:endParaRPr sz="15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" sz="2200" u="none" cap="none" strike="noStrike">
                          <a:solidFill>
                            <a:schemeClr val="dk2"/>
                          </a:solidFill>
                        </a:rPr>
                        <a:t>Больше/меньше или равно</a:t>
                      </a:r>
                      <a:endParaRPr sz="2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200" u="none" cap="none" strike="noStrike">
                          <a:solidFill>
                            <a:schemeClr val="dk2"/>
                          </a:solidFill>
                        </a:rPr>
                        <a:t>a &gt;= b, a &lt;= b</a:t>
                      </a:r>
                      <a:endParaRPr sz="2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ru" sz="1600" u="none" cap="none" strike="noStrike">
                          <a:solidFill>
                            <a:srgbClr val="83009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ru" sz="16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ru" sz="1600" u="none" cap="none" strike="noStrike">
                          <a:solidFill>
                            <a:srgbClr val="7A7A4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" sz="1500" u="none" cap="none" strike="noStrike">
                          <a:solidFill>
                            <a:srgbClr val="1750E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 </a:t>
                      </a:r>
                      <a:r>
                        <a:rPr lang="ru" sz="1500" u="none" cap="none" strike="noStrike">
                          <a:solidFill>
                            <a:srgbClr val="1750E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endParaRPr sz="1500" u="none" cap="none" strike="noStrike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ru" sz="1500" u="none" cap="none" strike="noStrike">
                          <a:solidFill>
                            <a:srgbClr val="8C8C8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true</a:t>
                      </a:r>
                      <a:endParaRPr sz="15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" sz="2200" u="none" cap="none" strike="noStrike">
                          <a:solidFill>
                            <a:schemeClr val="dk2"/>
                          </a:solidFill>
                        </a:rPr>
                        <a:t>Равно</a:t>
                      </a:r>
                      <a:endParaRPr sz="2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200" u="none" cap="none" strike="noStrike">
                          <a:solidFill>
                            <a:schemeClr val="dk2"/>
                          </a:solidFill>
                        </a:rPr>
                        <a:t>a === b</a:t>
                      </a:r>
                      <a:endParaRPr sz="2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ru" sz="1600" u="none" cap="none" strike="noStrike">
                          <a:solidFill>
                            <a:srgbClr val="83009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ru" sz="16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ru" sz="1600" u="none" cap="none" strike="noStrike">
                          <a:solidFill>
                            <a:srgbClr val="7A7A4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" sz="1500" u="none" cap="none" strike="noStrike">
                          <a:solidFill>
                            <a:srgbClr val="1750E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=== </a:t>
                      </a:r>
                      <a:r>
                        <a:rPr lang="ru" sz="1500" u="none" cap="none" strike="noStrike">
                          <a:solidFill>
                            <a:srgbClr val="1750E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i="1" lang="ru" sz="1500" u="none" cap="none" strike="noStrike">
                          <a:solidFill>
                            <a:srgbClr val="8C8C8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false</a:t>
                      </a:r>
                      <a:endParaRPr sz="15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" sz="2200" u="none" cap="none" strike="noStrike">
                          <a:solidFill>
                            <a:schemeClr val="dk2"/>
                          </a:solidFill>
                        </a:rPr>
                        <a:t>Не равно</a:t>
                      </a:r>
                      <a:endParaRPr sz="2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200" u="none" cap="none" strike="noStrike">
                          <a:solidFill>
                            <a:schemeClr val="dk2"/>
                          </a:solidFill>
                        </a:rPr>
                        <a:t>a !== b</a:t>
                      </a:r>
                      <a:endParaRPr sz="2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ru" sz="1600" u="none" cap="none" strike="noStrike">
                          <a:solidFill>
                            <a:srgbClr val="83009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ru" sz="16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ru" sz="1600" u="none" cap="none" strike="noStrike">
                          <a:solidFill>
                            <a:srgbClr val="7A7A43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ru" sz="1500" u="none" cap="none" strike="noStrike">
                          <a:solidFill>
                            <a:srgbClr val="1750E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!== </a:t>
                      </a:r>
                      <a:r>
                        <a:rPr lang="ru" sz="1500" u="none" cap="none" strike="noStrike">
                          <a:solidFill>
                            <a:srgbClr val="1750E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ru" sz="1500" u="none" cap="none" strike="noStrike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i="1" lang="ru" sz="1500" u="none" cap="none" strike="noStrike">
                          <a:solidFill>
                            <a:srgbClr val="8C8C8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true</a:t>
                      </a:r>
                      <a:endParaRPr sz="15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Логические операторы</a:t>
            </a:r>
            <a:endParaRPr sz="3200"/>
          </a:p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12"/>
              <a:t>|| - или</a:t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12"/>
              <a:t>&amp;&amp; - и</a:t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12"/>
              <a:t>! - не</a:t>
            </a:r>
            <a:endParaRPr sz="2012"/>
          </a:p>
        </p:txBody>
      </p:sp>
      <p:sp>
        <p:nvSpPr>
          <p:cNvPr id="133" name="Google Shape;133;p13"/>
          <p:cNvSpPr txBox="1"/>
          <p:nvPr/>
        </p:nvSpPr>
        <p:spPr>
          <a:xfrm>
            <a:off x="2105400" y="2518425"/>
            <a:ext cx="49332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|| (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(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(!(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Объекты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Объекты</a:t>
            </a:r>
            <a:endParaRPr sz="32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Используются для хранения коллекций различных значений и сложных сущностей</a:t>
            </a:r>
            <a:endParaRPr sz="24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2412"/>
              <a:t>Содержит в себе поля “ключ”: “значение”</a:t>
            </a:r>
            <a:endParaRPr sz="2412"/>
          </a:p>
        </p:txBody>
      </p:sp>
      <p:sp>
        <p:nvSpPr>
          <p:cNvPr id="145" name="Google Shape;145;p15"/>
          <p:cNvSpPr txBox="1"/>
          <p:nvPr/>
        </p:nvSpPr>
        <p:spPr>
          <a:xfrm>
            <a:off x="3132900" y="2833075"/>
            <a:ext cx="28782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Объявление объекта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HERO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armor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"warrior"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Объекты</a:t>
            </a:r>
            <a:endParaRPr sz="3200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311700" y="1152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К полям объекта можно обратиться следующим образом</a:t>
            </a:r>
            <a:endParaRPr sz="2412"/>
          </a:p>
        </p:txBody>
      </p:sp>
      <p:sp>
        <p:nvSpPr>
          <p:cNvPr id="152" name="Google Shape;152;p16"/>
          <p:cNvSpPr txBox="1"/>
          <p:nvPr/>
        </p:nvSpPr>
        <p:spPr>
          <a:xfrm>
            <a:off x="2703000" y="2762950"/>
            <a:ext cx="3738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HERO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HERO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</a:t>
            </a:r>
            <a:r>
              <a:rPr b="0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HERO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</a:t>
            </a:r>
            <a:r>
              <a:rPr b="0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600" u="none" cap="none" strike="noStrike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Функции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Функции</a:t>
            </a:r>
            <a:endParaRPr sz="32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311700" y="1152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Объявление функции</a:t>
            </a:r>
            <a:endParaRPr sz="2412"/>
          </a:p>
        </p:txBody>
      </p:sp>
      <p:sp>
        <p:nvSpPr>
          <p:cNvPr id="164" name="Google Shape;164;p18"/>
          <p:cNvSpPr txBox="1"/>
          <p:nvPr/>
        </p:nvSpPr>
        <p:spPr>
          <a:xfrm>
            <a:off x="2382900" y="1790875"/>
            <a:ext cx="43782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Параметры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Тело</a:t>
            </a:r>
            <a:endParaRPr b="0" i="1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rgbClr val="83009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3438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Вызов функции</a:t>
            </a:r>
            <a:endParaRPr sz="2412"/>
          </a:p>
        </p:txBody>
      </p:sp>
      <p:sp>
        <p:nvSpPr>
          <p:cNvPr id="166" name="Google Shape;166;p18"/>
          <p:cNvSpPr txBox="1"/>
          <p:nvPr/>
        </p:nvSpPr>
        <p:spPr>
          <a:xfrm>
            <a:off x="3555000" y="4076875"/>
            <a:ext cx="203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1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Функции</a:t>
            </a:r>
            <a:endParaRPr sz="32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11700" y="1152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В скобках подаются параметры (если они необходимы)</a:t>
            </a:r>
            <a:endParaRPr sz="2412"/>
          </a:p>
        </p:txBody>
      </p:sp>
      <p:sp>
        <p:nvSpPr>
          <p:cNvPr id="173" name="Google Shape;173;p19"/>
          <p:cNvSpPr txBox="1"/>
          <p:nvPr/>
        </p:nvSpPr>
        <p:spPr>
          <a:xfrm>
            <a:off x="2185050" y="2482525"/>
            <a:ext cx="47739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helloMessage(name) {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'Привет'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name);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'Алексей'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helloMessage(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Привет Алексей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83009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06900" y="4490375"/>
            <a:ext cx="733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595959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Переменные, объявленные внутри функции, видны только внутри этой функции</a:t>
            </a:r>
            <a:endParaRPr b="0" i="0" sz="1500" u="none" cap="none" strike="noStrike">
              <a:solidFill>
                <a:srgbClr val="595959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SemiBold"/>
                <a:ea typeface="Montserrat SemiBold"/>
                <a:cs typeface="Montserrat SemiBold"/>
                <a:sym typeface="Montserrat SemiBold"/>
              </a:rPr>
              <a:t>Тег</a:t>
            </a:r>
            <a:endParaRPr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Ключевое слово, по которому можно легко найти нужный материал 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Это слово кратко описывает, о чем этот материал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Используется только в HTML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Массивы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Массивы</a:t>
            </a:r>
            <a:endParaRPr sz="3200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1700" y="1152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Объявление массива</a:t>
            </a:r>
            <a:endParaRPr sz="2412"/>
          </a:p>
        </p:txBody>
      </p:sp>
      <p:sp>
        <p:nvSpPr>
          <p:cNvPr id="186" name="Google Shape;186;p21"/>
          <p:cNvSpPr txBox="1"/>
          <p:nvPr/>
        </p:nvSpPr>
        <p:spPr>
          <a:xfrm>
            <a:off x="2829600" y="2268975"/>
            <a:ext cx="34848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[];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Объявление со значениями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906900" y="4490375"/>
            <a:ext cx="733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595959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Нумерация элементов начинается с нуля</a:t>
            </a:r>
            <a:endParaRPr b="0" i="0" sz="1500" u="none" cap="none" strike="noStrike">
              <a:solidFill>
                <a:srgbClr val="595959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Массивы</a:t>
            </a:r>
            <a:endParaRPr sz="32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11700" y="1152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Обращение к элементу массива по индексу</a:t>
            </a:r>
            <a:endParaRPr sz="24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12"/>
          </a:p>
        </p:txBody>
      </p:sp>
      <p:sp>
        <p:nvSpPr>
          <p:cNvPr id="194" name="Google Shape;194;p22"/>
          <p:cNvSpPr txBox="1"/>
          <p:nvPr/>
        </p:nvSpPr>
        <p:spPr>
          <a:xfrm>
            <a:off x="3739650" y="2571750"/>
            <a:ext cx="16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83009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2287050" y="4130100"/>
            <a:ext cx="4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Часто для работы с массивами используются циклы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Цикл while</a:t>
            </a:r>
            <a:endParaRPr sz="3200"/>
          </a:p>
        </p:txBody>
      </p:sp>
      <p:sp>
        <p:nvSpPr>
          <p:cNvPr id="201" name="Google Shape;201;p23"/>
          <p:cNvSpPr txBox="1"/>
          <p:nvPr/>
        </p:nvSpPr>
        <p:spPr>
          <a:xfrm>
            <a:off x="3008100" y="2019725"/>
            <a:ext cx="31278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1 2 3 4 5 6 7 8 9 10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Canvas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Инициализация canvas</a:t>
            </a:r>
            <a:endParaRPr sz="3200"/>
          </a:p>
        </p:txBody>
      </p:sp>
      <p:sp>
        <p:nvSpPr>
          <p:cNvPr id="212" name="Google Shape;212;p25"/>
          <p:cNvSpPr txBox="1"/>
          <p:nvPr/>
        </p:nvSpPr>
        <p:spPr>
          <a:xfrm>
            <a:off x="1716600" y="1529625"/>
            <a:ext cx="57108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ru" sz="12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 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ru" sz="12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2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2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"canvas"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ru" sz="12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 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ru" sz="12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2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getContext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2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Начало рисования элемента</a:t>
            </a:r>
            <a:endParaRPr b="0" i="1" sz="12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2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Заканчивает рисование элемента, позволяя нарисовать новый</a:t>
            </a:r>
            <a:endParaRPr b="0" i="1" sz="12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2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Обводит контур цветом strokeStyle</a:t>
            </a:r>
            <a:endParaRPr b="0" i="1" sz="12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2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Закрашивает фигуру цветом strokeStyle</a:t>
            </a:r>
            <a:endParaRPr b="0" i="1" sz="12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2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b="0" i="0" lang="ru" sz="12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Рисование прямоугольника</a:t>
            </a:r>
            <a:endParaRPr sz="3200"/>
          </a:p>
        </p:txBody>
      </p:sp>
      <p:sp>
        <p:nvSpPr>
          <p:cNvPr id="218" name="Google Shape;218;p26"/>
          <p:cNvSpPr txBox="1"/>
          <p:nvPr/>
        </p:nvSpPr>
        <p:spPr>
          <a:xfrm>
            <a:off x="1057950" y="2406025"/>
            <a:ext cx="70281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Рисует закрашенный прямоугольник с цветом strokeStyle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fillRect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Рисует полый прямоугольник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311700" y="1152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Параметры: x, y, ширина, высота</a:t>
            </a:r>
            <a:endParaRPr sz="2412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Рисование окружности</a:t>
            </a:r>
            <a:endParaRPr sz="3200"/>
          </a:p>
        </p:txBody>
      </p:sp>
      <p:sp>
        <p:nvSpPr>
          <p:cNvPr id="225" name="Google Shape;225;p27"/>
          <p:cNvSpPr txBox="1"/>
          <p:nvPr/>
        </p:nvSpPr>
        <p:spPr>
          <a:xfrm>
            <a:off x="1522200" y="2705600"/>
            <a:ext cx="6099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Рисует полную окружность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11700" y="1152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Параметры: x, y, радиус, начальный угол, конечный угол</a:t>
            </a:r>
            <a:endParaRPr sz="2412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Рисование произвольной фигуры</a:t>
            </a:r>
            <a:endParaRPr sz="3200"/>
          </a:p>
        </p:txBody>
      </p:sp>
      <p:sp>
        <p:nvSpPr>
          <p:cNvPr id="232" name="Google Shape;232;p28"/>
          <p:cNvSpPr txBox="1"/>
          <p:nvPr/>
        </p:nvSpPr>
        <p:spPr>
          <a:xfrm>
            <a:off x="531150" y="2010875"/>
            <a:ext cx="80817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4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4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4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moveTo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" sz="14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4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1" lang="ru" sz="14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Поставить “перо” в координаты (150,100)</a:t>
            </a:r>
            <a:endParaRPr b="0" i="1" sz="14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4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lineTo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" sz="14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4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1" lang="ru" sz="14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Провести линию в координаты (200,150)</a:t>
            </a:r>
            <a:endParaRPr b="0" i="1" sz="14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4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lineTo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" sz="14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4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1" lang="ru" sz="14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Провести линию в координаты (200,50)</a:t>
            </a:r>
            <a:endParaRPr b="0" i="1" sz="14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4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4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4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0" i="1" lang="ru" sz="14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ИЛИ canvasContext.stroke();</a:t>
            </a:r>
            <a:endParaRPr b="0" i="1" sz="14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Рисование текста</a:t>
            </a:r>
            <a:endParaRPr sz="3200"/>
          </a:p>
        </p:txBody>
      </p:sp>
      <p:sp>
        <p:nvSpPr>
          <p:cNvPr id="238" name="Google Shape;238;p29"/>
          <p:cNvSpPr txBox="1"/>
          <p:nvPr/>
        </p:nvSpPr>
        <p:spPr>
          <a:xfrm>
            <a:off x="2382150" y="1790875"/>
            <a:ext cx="43797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b="0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"30px Arial"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b="0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11700" y="1152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ru" sz="2412"/>
              <a:t>Настройка текста</a:t>
            </a:r>
            <a:endParaRPr sz="2412"/>
          </a:p>
        </p:txBody>
      </p:sp>
      <p:sp>
        <p:nvSpPr>
          <p:cNvPr id="240" name="Google Shape;240;p29"/>
          <p:cNvSpPr txBox="1"/>
          <p:nvPr/>
        </p:nvSpPr>
        <p:spPr>
          <a:xfrm>
            <a:off x="1977450" y="3804375"/>
            <a:ext cx="5189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fillText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"Привет"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81825" y="31659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Параметры: текст, x, y</a:t>
            </a:r>
            <a:endParaRPr sz="24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Событие</a:t>
            </a:r>
            <a:endParaRPr sz="3200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2500"/>
              <a:t>Сигнал от браузера о том, что что-то произошло</a:t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Вставка изображения</a:t>
            </a:r>
            <a:endParaRPr sz="3200"/>
          </a:p>
        </p:txBody>
      </p:sp>
      <p:sp>
        <p:nvSpPr>
          <p:cNvPr id="247" name="Google Shape;247;p30"/>
          <p:cNvSpPr txBox="1"/>
          <p:nvPr/>
        </p:nvSpPr>
        <p:spPr>
          <a:xfrm>
            <a:off x="833850" y="1790875"/>
            <a:ext cx="74763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 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" sz="14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1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4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ru" sz="14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ru" sz="14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" sz="14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'https://www.w3schools.com/graphics/pic_the_scream.jpg'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83009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11700" y="1152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Инициализация изображения</a:t>
            </a:r>
            <a:endParaRPr sz="2412"/>
          </a:p>
        </p:txBody>
      </p:sp>
      <p:sp>
        <p:nvSpPr>
          <p:cNvPr id="249" name="Google Shape;249;p30"/>
          <p:cNvSpPr txBox="1"/>
          <p:nvPr/>
        </p:nvSpPr>
        <p:spPr>
          <a:xfrm>
            <a:off x="1977450" y="3651975"/>
            <a:ext cx="51891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ru" sz="14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Ждем загрузки изображения</a:t>
            </a:r>
            <a:endParaRPr b="0" i="1" sz="14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ru" sz="14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onload</a:t>
            </a:r>
            <a:r>
              <a:rPr b="0" i="0" lang="ru" sz="14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() =&gt; {</a:t>
            </a:r>
            <a:endParaRPr b="0" i="0" sz="14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canvasContext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4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drawImage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" sz="14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4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4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83009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381825" y="30135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12"/>
              <a:t>Параметры: изображение, x, y</a:t>
            </a:r>
            <a:endParaRPr sz="2412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События</a:t>
            </a:r>
            <a:endParaRPr sz="3200"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311700" y="1152475"/>
            <a:ext cx="85206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ru" sz="2012"/>
              <a:t>mousedown </a:t>
            </a:r>
            <a:r>
              <a:rPr lang="ru" sz="2012"/>
              <a:t>- нажатие на кнопку мыши</a:t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12"/>
              <a:t> </a:t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ru" sz="2012"/>
              <a:t>onmouseup </a:t>
            </a:r>
            <a:r>
              <a:rPr lang="ru" sz="2012"/>
              <a:t>- отпускание кнопки мыши </a:t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ru" sz="2012"/>
              <a:t>mousemove </a:t>
            </a:r>
            <a:r>
              <a:rPr lang="ru" sz="2012"/>
              <a:t>- отслеживание движения мыши </a:t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ru" sz="2012"/>
              <a:t>mouseover </a:t>
            </a:r>
            <a:r>
              <a:rPr lang="ru" sz="2012"/>
              <a:t>и </a:t>
            </a:r>
            <a:r>
              <a:rPr i="1" lang="ru" sz="2012"/>
              <a:t>mouseout </a:t>
            </a:r>
            <a:r>
              <a:rPr lang="ru" sz="2012"/>
              <a:t>- когда курсор над элементом / уходит с элемента</a:t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ru" sz="2012"/>
              <a:t>keydown </a:t>
            </a:r>
            <a:r>
              <a:rPr lang="ru" sz="2012"/>
              <a:t>и </a:t>
            </a:r>
            <a:r>
              <a:rPr i="1" lang="ru" sz="2012"/>
              <a:t>keyup </a:t>
            </a:r>
            <a:r>
              <a:rPr lang="ru" sz="2012"/>
              <a:t>– когда пользователь нажимает / отпускает клавишу.</a:t>
            </a:r>
            <a:endParaRPr sz="2012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Инициализация события</a:t>
            </a:r>
            <a:endParaRPr sz="3200"/>
          </a:p>
        </p:txBody>
      </p:sp>
      <p:sp>
        <p:nvSpPr>
          <p:cNvPr id="262" name="Google Shape;262;p32"/>
          <p:cNvSpPr txBox="1"/>
          <p:nvPr/>
        </p:nvSpPr>
        <p:spPr>
          <a:xfrm>
            <a:off x="1250850" y="1899200"/>
            <a:ext cx="66423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"keydown"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onCanvasKeyDown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onCanvasKeyDown(</a:t>
            </a:r>
            <a:r>
              <a:rPr b="1" i="1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0" i="0" lang="ru" sz="16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b="1"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"ArrowLeft"</a:t>
            </a: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...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605400" y="4484000"/>
            <a:ext cx="79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Подробнее: </a:t>
            </a:r>
            <a:r>
              <a:rPr b="0" i="0" lang="ru" sz="1400" u="sng" cap="none" strike="noStrike">
                <a:solidFill>
                  <a:schemeClr val="hlink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https://learn.javascript.ru/introduction-browser-events#obekt-obrabotchik-handleevent</a:t>
            </a:r>
            <a:endParaRPr b="0" i="0" sz="1400" u="none" cap="none" strike="noStrike">
              <a:solidFill>
                <a:srgbClr val="000000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SemiBold"/>
                <a:ea typeface="Montserrat SemiBold"/>
                <a:cs typeface="Montserrat SemiBold"/>
                <a:sym typeface="Montserrat SemiBold"/>
              </a:rPr>
              <a:t>var</a:t>
            </a:r>
            <a:endParaRPr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57000" y="1697775"/>
            <a:ext cx="84300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25"/>
              <a:buNone/>
            </a:pPr>
            <a:r>
              <a:rPr lang="ru" sz="1462">
                <a:latin typeface="Montserrat Medium"/>
                <a:ea typeface="Montserrat Medium"/>
                <a:cs typeface="Montserrat Medium"/>
                <a:sym typeface="Montserrat Medium"/>
              </a:rPr>
              <a:t>Создание переменной любого типа. Переменная может изменять своё значение</a:t>
            </a:r>
            <a:endParaRPr sz="1462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2608650" y="2829950"/>
            <a:ext cx="3926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2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var </a:t>
            </a:r>
            <a:r>
              <a:rPr i="1" lang="ru" sz="21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name </a:t>
            </a:r>
            <a:r>
              <a:rPr i="0" lang="ru" sz="2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= </a:t>
            </a:r>
            <a:r>
              <a:rPr i="0" lang="ru" sz="21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"Алексей"</a:t>
            </a:r>
            <a:r>
              <a:rPr i="0" lang="ru" sz="2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i="1" sz="2100" u="none" cap="none" strike="noStrike">
              <a:solidFill>
                <a:srgbClr val="8C8C8C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SemiBold"/>
                <a:ea typeface="Montserrat SemiBold"/>
                <a:cs typeface="Montserrat SemiBold"/>
                <a:sym typeface="Montserrat SemiBold"/>
              </a:rPr>
              <a:t>console.log()</a:t>
            </a:r>
            <a:endParaRPr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326475"/>
            <a:ext cx="8520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Вывод </a:t>
            </a: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текста и значения</a:t>
            </a: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 переменных в консоль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456450" y="2360275"/>
            <a:ext cx="82311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"Привет"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); </a:t>
            </a:r>
            <a:r>
              <a:rPr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// Привет</a:t>
            </a:r>
            <a:endParaRPr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6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var </a:t>
            </a:r>
            <a:r>
              <a:rPr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name 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= </a:t>
            </a:r>
            <a:r>
              <a:rPr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"Алексей"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i="0" sz="16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i="0" lang="ru" sz="16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"Привет"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name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); </a:t>
            </a:r>
            <a:r>
              <a:rPr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// Привет Алексей</a:t>
            </a:r>
            <a:endParaRPr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// Внутри можно производить все арифметические/логические действия</a:t>
            </a:r>
            <a:endParaRPr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ru" sz="16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i="0" lang="ru" sz="1600" u="none" cap="none" strike="noStrike">
                <a:solidFill>
                  <a:srgbClr val="7A7A4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3 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+ </a:t>
            </a:r>
            <a:r>
              <a:rPr i="0" lang="ru" sz="16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8</a:t>
            </a:r>
            <a:r>
              <a:rPr i="0" lang="ru" sz="16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); </a:t>
            </a:r>
            <a:r>
              <a:rPr i="1" lang="ru" sz="16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// 11</a:t>
            </a:r>
            <a:endParaRPr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200">
                <a:latin typeface="Montserrat"/>
                <a:ea typeface="Montserrat"/>
                <a:cs typeface="Montserrat"/>
                <a:sym typeface="Montserrat"/>
              </a:rPr>
              <a:t>Арифметические операции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3" name="Google Shape;93;p7"/>
          <p:cNvGraphicFramePr/>
          <p:nvPr/>
        </p:nvGraphicFramePr>
        <p:xfrm>
          <a:off x="404350" y="158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{10DE270F-CE72-4720-92FC-87DC3DC40B3D}</a:tableStyleId>
              </a:tblPr>
              <a:tblGrid>
                <a:gridCol w="4167650"/>
                <a:gridCol w="4167650"/>
              </a:tblGrid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Сложение ( + ) 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 + 7 = 12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Вычитание ( - ) 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5 - 7 = -2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Умножение ( * )	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 * 7 = 35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Деление ( / )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 / 7 = 0.714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Остаток от деления ( % )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7 % 5 = 2</a:t>
                      </a:r>
                      <a:endParaRPr sz="20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SemiBold"/>
                <a:ea typeface="Montserrat SemiBold"/>
                <a:cs typeface="Montserrat SemiBold"/>
                <a:sym typeface="Montserrat SemiBold"/>
              </a:rPr>
              <a:t>Операции инкремента и декремента</a:t>
            </a:r>
            <a:endParaRPr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311700" y="1444775"/>
            <a:ext cx="79431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12">
                <a:latin typeface="Montserrat Medium"/>
                <a:ea typeface="Montserrat Medium"/>
                <a:cs typeface="Montserrat Medium"/>
                <a:sym typeface="Montserrat Medium"/>
              </a:rPr>
              <a:t>Инкремент(++) - увеличивает значение переменной на 1 </a:t>
            </a:r>
            <a:endParaRPr sz="2012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12">
                <a:latin typeface="Montserrat Medium"/>
                <a:ea typeface="Montserrat Medium"/>
                <a:cs typeface="Montserrat Medium"/>
                <a:sym typeface="Montserrat Medium"/>
              </a:rPr>
              <a:t>Декремент(--) - уменьшает значение переменной на 1</a:t>
            </a:r>
            <a:endParaRPr sz="2012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3356100" y="3043450"/>
            <a:ext cx="24318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2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var </a:t>
            </a:r>
            <a:r>
              <a:rPr i="1" lang="ru" sz="21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x</a:t>
            </a:r>
            <a:r>
              <a:rPr i="0" lang="ru" sz="21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i="0" lang="ru" sz="2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= </a:t>
            </a:r>
            <a:r>
              <a:rPr i="0" lang="ru" sz="2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1</a:t>
            </a:r>
            <a:r>
              <a:rPr i="0" lang="ru" sz="2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i="0" sz="2100" u="none" cap="none" strike="noStrike">
              <a:solidFill>
                <a:srgbClr val="080808"/>
              </a:solidFill>
              <a:highlight>
                <a:srgbClr val="FFFFFF"/>
              </a:highlight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ru" sz="21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x</a:t>
            </a:r>
            <a:r>
              <a:rPr i="0" lang="ru" sz="2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++; </a:t>
            </a:r>
            <a:r>
              <a:rPr i="1" lang="ru" sz="21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// x = 2</a:t>
            </a:r>
            <a:endParaRPr i="1" sz="2100" u="none" cap="none" strike="noStrike">
              <a:solidFill>
                <a:srgbClr val="8C8C8C"/>
              </a:solidFill>
              <a:highlight>
                <a:srgbClr val="FFFFFF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ru" sz="2100" u="none" cap="none" strike="noStrike">
                <a:solidFill>
                  <a:srgbClr val="830091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x</a:t>
            </a:r>
            <a:r>
              <a:rPr i="0" lang="ru" sz="2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--; </a:t>
            </a:r>
            <a:r>
              <a:rPr i="1" lang="ru" sz="21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// x = 1</a:t>
            </a:r>
            <a:endParaRPr i="1" sz="2100" u="none" cap="none" strike="noStrike">
              <a:solidFill>
                <a:srgbClr val="830091"/>
              </a:solidFill>
              <a:highlight>
                <a:srgbClr val="FFFFF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/>
              <a:t>Типы</a:t>
            </a:r>
            <a:endParaRPr sz="3200"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152475"/>
            <a:ext cx="8520600" cy="3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ru" sz="2012"/>
              <a:t>string </a:t>
            </a:r>
            <a:r>
              <a:rPr lang="ru" sz="2012"/>
              <a:t>- строковый тип должен быть заключен в кавычки. Используется для хранения текста</a:t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ru" sz="2012"/>
              <a:t>number </a:t>
            </a:r>
            <a:r>
              <a:rPr lang="ru" sz="2012"/>
              <a:t>- числовой тип представляет как целочисленные значения, так и числа с плавающей точкой. К нему применимы арифметические действия</a:t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ru" sz="2012"/>
              <a:t>boolean </a:t>
            </a:r>
            <a:r>
              <a:rPr lang="ru" sz="2012"/>
              <a:t>- логический тип данных, может принимать только два значения: true (истина) и false (ложь). Такой тип, как правило, используется для хранения значений да/нет</a:t>
            </a:r>
            <a:endParaRPr sz="20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