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2" r:id="rId9"/>
    <p:sldId id="264" r:id="rId10"/>
    <p:sldId id="268"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5915" autoAdjust="0"/>
  </p:normalViewPr>
  <p:slideViewPr>
    <p:cSldViewPr>
      <p:cViewPr varScale="1">
        <p:scale>
          <a:sx n="108" d="100"/>
          <a:sy n="108" d="100"/>
        </p:scale>
        <p:origin x="46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activeX1.xml><?xml version="1.0" encoding="utf-8"?>
<ax:ocx xmlns:ax="http://schemas.microsoft.com/office/2006/activeX" xmlns:r="http://schemas.openxmlformats.org/officeDocument/2006/relationships" ax:classid="{5512D11A-5CC6-11CF-8D67-00AA00BDCE1D}" ax:persistence="persistStorage" r:id="rId1"/>
</file>

<file path=ppt/activeX/activeX2.xml><?xml version="1.0" encoding="utf-8"?>
<ax:ocx xmlns:ax="http://schemas.microsoft.com/office/2006/activeX" xmlns:r="http://schemas.openxmlformats.org/officeDocument/2006/relationships" ax:classid="{5512D11A-5CC6-11CF-8D67-00AA00BDCE1D}" ax:persistence="persistStorage" r:id="rId1"/>
</file>

<file path=ppt/activeX/activeX3.xml><?xml version="1.0" encoding="utf-8"?>
<ax:ocx xmlns:ax="http://schemas.microsoft.com/office/2006/activeX" xmlns:r="http://schemas.openxmlformats.org/officeDocument/2006/relationships" ax:classid="{5512D11A-5CC6-11CF-8D67-00AA00BDCE1D}" ax:persistence="persistStorage" r:id="rId1"/>
</file>

<file path=ppt/activeX/activeX4.xml><?xml version="1.0" encoding="utf-8"?>
<ax:ocx xmlns:ax="http://schemas.microsoft.com/office/2006/activeX" xmlns:r="http://schemas.openxmlformats.org/officeDocument/2006/relationships" ax:classid="{5512D11A-5CC6-11CF-8D67-00AA00BDCE1D}" ax:persistence="persistStorage" r:id="rId1"/>
</file>

<file path=ppt/activeX/activeX5.xml><?xml version="1.0" encoding="utf-8"?>
<ax:ocx xmlns:ax="http://schemas.microsoft.com/office/2006/activeX" xmlns:r="http://schemas.openxmlformats.org/officeDocument/2006/relationships" ax:classid="{5512D11A-5CC6-11CF-8D67-00AA00BDCE1D}" ax:persistence="persistStorage" r:id="rId1"/>
</file>

<file path=ppt/activeX/activeX6.xml><?xml version="1.0" encoding="utf-8"?>
<ax:ocx xmlns:ax="http://schemas.microsoft.com/office/2006/activeX" xmlns:r="http://schemas.openxmlformats.org/officeDocument/2006/relationships" ax:classid="{5512D11A-5CC6-11CF-8D67-00AA00BDCE1D}" ax:persistence="persistStorage" r:id="rId1"/>
</file>

<file path=ppt/activeX/activeX7.xml><?xml version="1.0" encoding="utf-8"?>
<ax:ocx xmlns:ax="http://schemas.microsoft.com/office/2006/activeX" xmlns:r="http://schemas.openxmlformats.org/officeDocument/2006/relationships" ax:classid="{5512D11A-5CC6-11CF-8D67-00AA00BDCE1D}"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6CACFD-2E64-4BB7-AAF3-63120C5BBCA3}" type="datetimeFigureOut">
              <a:rPr lang="en-US" smtClean="0"/>
              <a:pPr/>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CACFD-2E64-4BB7-AAF3-63120C5BBCA3}" type="datetimeFigureOut">
              <a:rPr lang="en-US" smtClean="0"/>
              <a:pPr/>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CACFD-2E64-4BB7-AAF3-63120C5BBCA3}" type="datetimeFigureOut">
              <a:rPr lang="en-US" smtClean="0"/>
              <a:pPr/>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CACFD-2E64-4BB7-AAF3-63120C5BBCA3}" type="datetimeFigureOut">
              <a:rPr lang="en-US" smtClean="0"/>
              <a:pPr/>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6CACFD-2E64-4BB7-AAF3-63120C5BBCA3}" type="datetimeFigureOut">
              <a:rPr lang="en-US" smtClean="0"/>
              <a:pPr/>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6CACFD-2E64-4BB7-AAF3-63120C5BBCA3}" type="datetimeFigureOut">
              <a:rPr lang="en-US" smtClean="0"/>
              <a:pPr/>
              <a:t>9/5/2014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6CACFD-2E64-4BB7-AAF3-63120C5BBCA3}" type="datetimeFigureOut">
              <a:rPr lang="en-US" smtClean="0"/>
              <a:pPr/>
              <a:t>9/5/2014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6CACFD-2E64-4BB7-AAF3-63120C5BBCA3}" type="datetimeFigureOut">
              <a:rPr lang="en-US" smtClean="0"/>
              <a:pPr/>
              <a:t>9/5/2014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CACFD-2E64-4BB7-AAF3-63120C5BBCA3}" type="datetimeFigureOut">
              <a:rPr lang="en-US" smtClean="0"/>
              <a:pPr/>
              <a:t>9/5/2014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CACFD-2E64-4BB7-AAF3-63120C5BBCA3}" type="datetimeFigureOut">
              <a:rPr lang="en-US" smtClean="0"/>
              <a:pPr/>
              <a:t>9/5/2014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CACFD-2E64-4BB7-AAF3-63120C5BBCA3}" type="datetimeFigureOut">
              <a:rPr lang="en-US" smtClean="0"/>
              <a:pPr/>
              <a:t>9/5/2014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02478-84A3-457B-8453-88B8EB760F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CACFD-2E64-4BB7-AAF3-63120C5BBCA3}" type="datetimeFigureOut">
              <a:rPr lang="en-US" smtClean="0"/>
              <a:pPr/>
              <a:t>9/5/2014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02478-84A3-457B-8453-88B8EB760F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image" Target="../media/image29.wmf"/><Relationship Id="rId3" Type="http://schemas.openxmlformats.org/officeDocument/2006/relationships/control" Target="../activeX/activeX2.xml"/><Relationship Id="rId7" Type="http://schemas.openxmlformats.org/officeDocument/2006/relationships/control" Target="../activeX/activeX6.xml"/><Relationship Id="rId12" Type="http://schemas.openxmlformats.org/officeDocument/2006/relationships/image" Target="../media/image28.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image" Target="../media/image27.wmf"/><Relationship Id="rId5" Type="http://schemas.openxmlformats.org/officeDocument/2006/relationships/control" Target="../activeX/activeX4.xml"/><Relationship Id="rId10" Type="http://schemas.openxmlformats.org/officeDocument/2006/relationships/image" Target="../media/image26.wmf"/><Relationship Id="rId4" Type="http://schemas.openxmlformats.org/officeDocument/2006/relationships/control" Target="../activeX/activeX3.xml"/><Relationship Id="rId9" Type="http://schemas.openxmlformats.org/officeDocument/2006/relationships/slideLayout" Target="../slideLayouts/slideLayout2.xml"/><Relationship Id="rId14" Type="http://schemas.openxmlformats.org/officeDocument/2006/relationships/image" Target="../media/image3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18" Type="http://schemas.openxmlformats.org/officeDocument/2006/relationships/image" Target="../media/image21.wmf"/><Relationship Id="rId3" Type="http://schemas.openxmlformats.org/officeDocument/2006/relationships/image" Target="../media/image6.png"/><Relationship Id="rId7" Type="http://schemas.openxmlformats.org/officeDocument/2006/relationships/image" Target="../media/image10.wmf"/><Relationship Id="rId12" Type="http://schemas.openxmlformats.org/officeDocument/2006/relationships/image" Target="../media/image15.wmf"/><Relationship Id="rId17" Type="http://schemas.openxmlformats.org/officeDocument/2006/relationships/image" Target="../media/image20.wmf"/><Relationship Id="rId2" Type="http://schemas.openxmlformats.org/officeDocument/2006/relationships/image" Target="../media/image5.png"/><Relationship Id="rId16" Type="http://schemas.openxmlformats.org/officeDocument/2006/relationships/image" Target="../media/image19.wmf"/><Relationship Id="rId20"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9.wmf"/><Relationship Id="rId11" Type="http://schemas.openxmlformats.org/officeDocument/2006/relationships/image" Target="../media/image14.png"/><Relationship Id="rId5" Type="http://schemas.openxmlformats.org/officeDocument/2006/relationships/image" Target="../media/image8.wmf"/><Relationship Id="rId15" Type="http://schemas.openxmlformats.org/officeDocument/2006/relationships/image" Target="../media/image18.wmf"/><Relationship Id="rId10" Type="http://schemas.openxmlformats.org/officeDocument/2006/relationships/image" Target="../media/image13.wmf"/><Relationship Id="rId19" Type="http://schemas.openxmlformats.org/officeDocument/2006/relationships/image" Target="../media/image22.wmf"/><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2060848"/>
            <a:ext cx="4822304" cy="1470025"/>
          </a:xfrm>
        </p:spPr>
        <p:txBody>
          <a:bodyPr/>
          <a:lstStyle/>
          <a:p>
            <a:r>
              <a:rPr lang="en-GB" dirty="0" smtClean="0"/>
              <a:t>Dashboard Finance User Guide </a:t>
            </a:r>
            <a:endParaRPr lang="en-US" dirty="0"/>
          </a:p>
        </p:txBody>
      </p:sp>
      <p:sp>
        <p:nvSpPr>
          <p:cNvPr id="3" name="Subtitle 2"/>
          <p:cNvSpPr>
            <a:spLocks noGrp="1"/>
          </p:cNvSpPr>
          <p:nvPr>
            <p:ph type="subTitle" idx="1"/>
          </p:nvPr>
        </p:nvSpPr>
        <p:spPr/>
        <p:txBody>
          <a:bodyPr/>
          <a:lstStyle/>
          <a:p>
            <a:r>
              <a:rPr lang="en-GB" dirty="0" smtClean="0"/>
              <a:t>August 2014</a:t>
            </a:r>
          </a:p>
          <a:p>
            <a:r>
              <a:rPr lang="en-GB" dirty="0" err="1" smtClean="0"/>
              <a:t>Cellia</a:t>
            </a:r>
            <a:r>
              <a:rPr lang="en-GB" dirty="0" smtClean="0"/>
              <a:t> </a:t>
            </a:r>
            <a:r>
              <a:rPr lang="en-GB" dirty="0"/>
              <a:t>Harvey </a:t>
            </a:r>
            <a:r>
              <a:rPr lang="en-GB" dirty="0" smtClean="0"/>
              <a:t>cellia.harvey@wdmgroup.com</a:t>
            </a:r>
            <a:endParaRPr lang="en-GB" dirty="0" smtClean="0"/>
          </a:p>
          <a:p>
            <a:endParaRPr lang="en-US" dirty="0"/>
          </a:p>
        </p:txBody>
      </p:sp>
      <p:pic>
        <p:nvPicPr>
          <p:cNvPr id="1026" name="Picture 13"/>
          <p:cNvPicPr>
            <a:picLocks noChangeAspect="1" noChangeArrowheads="1"/>
          </p:cNvPicPr>
          <p:nvPr/>
        </p:nvPicPr>
        <p:blipFill>
          <a:blip r:embed="rId2" cstate="print"/>
          <a:srcRect/>
          <a:stretch>
            <a:fillRect/>
          </a:stretch>
        </p:blipFill>
        <p:spPr bwMode="auto">
          <a:xfrm>
            <a:off x="5940152" y="116632"/>
            <a:ext cx="2743200" cy="77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Obtaining Daily Figures	</a:t>
            </a:r>
            <a:endParaRPr lang="en-GB" dirty="0"/>
          </a:p>
        </p:txBody>
      </p:sp>
      <p:sp>
        <p:nvSpPr>
          <p:cNvPr id="3" name="Subtitle 2"/>
          <p:cNvSpPr>
            <a:spLocks noGrp="1"/>
          </p:cNvSpPr>
          <p:nvPr>
            <p:ph type="subTitle" idx="1"/>
          </p:nvPr>
        </p:nvSpPr>
        <p:spPr/>
        <p:txBody>
          <a:bodyPr/>
          <a:lstStyle/>
          <a:p>
            <a:r>
              <a:rPr lang="en-GB" dirty="0" smtClean="0"/>
              <a:t>Using Dashboard Tabs</a:t>
            </a:r>
            <a:endParaRPr lang="en-GB" dirty="0"/>
          </a:p>
        </p:txBody>
      </p:sp>
    </p:spTree>
    <p:extLst>
      <p:ext uri="{BB962C8B-B14F-4D97-AF65-F5344CB8AC3E}">
        <p14:creationId xmlns:p14="http://schemas.microsoft.com/office/powerpoint/2010/main" val="386128437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I send figures for </a:t>
            </a:r>
            <a:r>
              <a:rPr lang="en-GB" dirty="0"/>
              <a:t>e</a:t>
            </a:r>
            <a:r>
              <a:rPr lang="en-GB" dirty="0" smtClean="0"/>
              <a:t>ach region every day</a:t>
            </a:r>
            <a:endParaRPr lang="en-GB" dirty="0"/>
          </a:p>
        </p:txBody>
      </p:sp>
      <p:sp>
        <p:nvSpPr>
          <p:cNvPr id="5" name="Content Placeholder 4"/>
          <p:cNvSpPr>
            <a:spLocks noGrp="1"/>
          </p:cNvSpPr>
          <p:nvPr>
            <p:ph sz="half" idx="1"/>
          </p:nvPr>
        </p:nvSpPr>
        <p:spPr/>
        <p:txBody>
          <a:bodyPr/>
          <a:lstStyle/>
          <a:p>
            <a:pPr marL="0" indent="0">
              <a:buNone/>
            </a:pPr>
            <a:r>
              <a:rPr lang="en-GB" b="1" dirty="0" smtClean="0"/>
              <a:t>AFRICA</a:t>
            </a:r>
          </a:p>
          <a:p>
            <a:r>
              <a:rPr lang="en-GB" dirty="0" smtClean="0"/>
              <a:t>In </a:t>
            </a:r>
            <a:r>
              <a:rPr lang="en-GB" dirty="0"/>
              <a:t>Progress </a:t>
            </a:r>
          </a:p>
          <a:p>
            <a:r>
              <a:rPr lang="en-GB" dirty="0"/>
              <a:t>Payment Terms </a:t>
            </a:r>
          </a:p>
          <a:p>
            <a:r>
              <a:rPr lang="en-GB" dirty="0"/>
              <a:t>Collectable </a:t>
            </a:r>
          </a:p>
          <a:p>
            <a:r>
              <a:rPr lang="en-GB" dirty="0"/>
              <a:t>PTP this week </a:t>
            </a:r>
          </a:p>
          <a:p>
            <a:r>
              <a:rPr lang="en-GB" dirty="0"/>
              <a:t>PTP next week </a:t>
            </a:r>
          </a:p>
          <a:p>
            <a:r>
              <a:rPr lang="en-GB" dirty="0"/>
              <a:t>POP </a:t>
            </a:r>
            <a:endParaRPr lang="en-GB" dirty="0" smtClean="0"/>
          </a:p>
          <a:p>
            <a:r>
              <a:rPr lang="en-GB" dirty="0" smtClean="0"/>
              <a:t>O/S PTP</a:t>
            </a:r>
            <a:endParaRPr lang="en-GB" dirty="0"/>
          </a:p>
        </p:txBody>
      </p:sp>
      <p:sp>
        <p:nvSpPr>
          <p:cNvPr id="6" name="Content Placeholder 5"/>
          <p:cNvSpPr>
            <a:spLocks noGrp="1"/>
          </p:cNvSpPr>
          <p:nvPr>
            <p:ph sz="half" idx="2"/>
          </p:nvPr>
        </p:nvSpPr>
        <p:spPr/>
        <p:txBody>
          <a:bodyPr/>
          <a:lstStyle/>
          <a:p>
            <a:pPr marL="0" indent="0">
              <a:buNone/>
            </a:pPr>
            <a:r>
              <a:rPr lang="en-GB" b="1" dirty="0" smtClean="0"/>
              <a:t>EME</a:t>
            </a:r>
          </a:p>
          <a:p>
            <a:r>
              <a:rPr lang="en-GB" dirty="0" smtClean="0"/>
              <a:t>In </a:t>
            </a:r>
            <a:r>
              <a:rPr lang="en-GB" dirty="0"/>
              <a:t>Progress </a:t>
            </a:r>
          </a:p>
          <a:p>
            <a:r>
              <a:rPr lang="en-GB" dirty="0"/>
              <a:t>Payment Terms </a:t>
            </a:r>
          </a:p>
          <a:p>
            <a:r>
              <a:rPr lang="en-GB" dirty="0"/>
              <a:t>Collectable </a:t>
            </a:r>
          </a:p>
          <a:p>
            <a:r>
              <a:rPr lang="en-GB" dirty="0"/>
              <a:t>PTP this week </a:t>
            </a:r>
          </a:p>
          <a:p>
            <a:r>
              <a:rPr lang="en-GB" dirty="0"/>
              <a:t>PTP next week</a:t>
            </a:r>
          </a:p>
          <a:p>
            <a:r>
              <a:rPr lang="en-GB" dirty="0"/>
              <a:t>POP </a:t>
            </a:r>
          </a:p>
          <a:p>
            <a:r>
              <a:rPr lang="en-GB" dirty="0" smtClean="0"/>
              <a:t>O/S PTP</a:t>
            </a:r>
            <a:endParaRPr lang="en-GB" dirty="0"/>
          </a:p>
        </p:txBody>
      </p:sp>
    </p:spTree>
    <p:extLst>
      <p:ext uri="{BB962C8B-B14F-4D97-AF65-F5344CB8AC3E}">
        <p14:creationId xmlns:p14="http://schemas.microsoft.com/office/powerpoint/2010/main" val="382363078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 Progress		</a:t>
            </a:r>
            <a:endParaRPr lang="en-GB" dirty="0"/>
          </a:p>
        </p:txBody>
      </p:sp>
      <p:sp>
        <p:nvSpPr>
          <p:cNvPr id="6" name="Content Placeholder 5"/>
          <p:cNvSpPr>
            <a:spLocks noGrp="1"/>
          </p:cNvSpPr>
          <p:nvPr>
            <p:ph idx="1"/>
          </p:nvPr>
        </p:nvSpPr>
        <p:spPr/>
        <p:txBody>
          <a:bodyPr/>
          <a:lstStyle/>
          <a:p>
            <a:r>
              <a:rPr lang="en-GB" dirty="0" smtClean="0"/>
              <a:t>Use the figure at the top of the ‘In Progress’ Tab</a:t>
            </a:r>
          </a:p>
          <a:p>
            <a:r>
              <a:rPr lang="en-GB" dirty="0" smtClean="0"/>
              <a:t>This shows the amount of Invoiced sales</a:t>
            </a:r>
            <a:endParaRPr lang="en-GB" dirty="0"/>
          </a:p>
        </p:txBody>
      </p:sp>
      <p:graphicFrame>
        <p:nvGraphicFramePr>
          <p:cNvPr id="8" name="Table 7"/>
          <p:cNvGraphicFramePr>
            <a:graphicFrameLocks noGrp="1"/>
          </p:cNvGraphicFramePr>
          <p:nvPr>
            <p:extLst/>
          </p:nvPr>
        </p:nvGraphicFramePr>
        <p:xfrm>
          <a:off x="339158" y="3000903"/>
          <a:ext cx="8176194" cy="2048832"/>
        </p:xfrm>
        <a:graphic>
          <a:graphicData uri="http://schemas.openxmlformats.org/drawingml/2006/table">
            <a:tbl>
              <a:tblPr/>
              <a:tblGrid>
                <a:gridCol w="2861667"/>
                <a:gridCol w="2044049"/>
                <a:gridCol w="1880525"/>
                <a:gridCol w="1389953"/>
              </a:tblGrid>
              <a:tr h="220028">
                <a:tc gridSpan="4">
                  <a:txBody>
                    <a:bodyPr/>
                    <a:lstStyle/>
                    <a:p>
                      <a:pPr algn="l"/>
                      <a:r>
                        <a:rPr lang="en-GB" sz="1400" dirty="0"/>
                        <a:t> </a:t>
                      </a:r>
                      <a:r>
                        <a:rPr lang="en-GB" sz="1400" dirty="0">
                          <a:solidFill>
                            <a:srgbClr val="FFFFFF"/>
                          </a:solidFill>
                          <a:effectLst/>
                        </a:rPr>
                        <a:t>Summary</a:t>
                      </a:r>
                      <a:endParaRPr lang="en-GB" sz="1400" dirty="0"/>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220028">
                <a:tc>
                  <a:txBody>
                    <a:bodyPr/>
                    <a:lstStyle/>
                    <a:p>
                      <a:r>
                        <a:rPr lang="en-GB" sz="1400"/>
                        <a:t>Total in Tab</a:t>
                      </a:r>
                    </a:p>
                  </a:txBody>
                  <a:tcPr marL="7144" marR="7144" marT="7144" marB="7144" anchor="ctr">
                    <a:lnL>
                      <a:noFill/>
                    </a:lnL>
                    <a:lnR>
                      <a:noFill/>
                    </a:lnR>
                    <a:lnT>
                      <a:noFill/>
                    </a:lnT>
                    <a:lnB>
                      <a:noFill/>
                    </a:lnB>
                    <a:solidFill>
                      <a:srgbClr val="FFFFFF"/>
                    </a:solidFill>
                  </a:tcPr>
                </a:tc>
                <a:tc>
                  <a:txBody>
                    <a:bodyPr/>
                    <a:lstStyle/>
                    <a:p>
                      <a:r>
                        <a:rPr lang="en-GB" sz="1400"/>
                        <a:t>19</a:t>
                      </a:r>
                    </a:p>
                  </a:txBody>
                  <a:tcPr marL="7144" marR="7144" marT="7144" marB="7144" anchor="ctr">
                    <a:lnL>
                      <a:noFill/>
                    </a:lnL>
                    <a:lnR>
                      <a:noFill/>
                    </a:lnR>
                    <a:lnT>
                      <a:noFill/>
                    </a:lnT>
                    <a:lnB>
                      <a:noFill/>
                    </a:lnB>
                    <a:solidFill>
                      <a:srgbClr val="FFFFFF"/>
                    </a:solidFill>
                  </a:tcPr>
                </a:tc>
                <a:tc>
                  <a:txBody>
                    <a:bodyPr/>
                    <a:lstStyle/>
                    <a:p>
                      <a:r>
                        <a:rPr lang="en-GB" sz="1400"/>
                        <a:t>Tab Value</a:t>
                      </a:r>
                    </a:p>
                  </a:txBody>
                  <a:tcPr marL="7144" marR="7144" marT="7144" marB="7144" anchor="ctr">
                    <a:lnL>
                      <a:noFill/>
                    </a:lnL>
                    <a:lnR>
                      <a:noFill/>
                    </a:lnR>
                    <a:lnT>
                      <a:noFill/>
                    </a:lnT>
                    <a:lnB>
                      <a:noFill/>
                    </a:lnB>
                    <a:solidFill>
                      <a:srgbClr val="FFFF00"/>
                    </a:solidFill>
                  </a:tcPr>
                </a:tc>
                <a:tc>
                  <a:txBody>
                    <a:bodyPr/>
                    <a:lstStyle/>
                    <a:p>
                      <a:r>
                        <a:rPr lang="en-GB" sz="1400" dirty="0"/>
                        <a:t>£36,161.00</a:t>
                      </a:r>
                    </a:p>
                  </a:txBody>
                  <a:tcPr marL="7144" marR="7144" marT="7144" marB="7144" anchor="ctr">
                    <a:lnL>
                      <a:noFill/>
                    </a:lnL>
                    <a:lnR>
                      <a:noFill/>
                    </a:lnR>
                    <a:lnT>
                      <a:noFill/>
                    </a:lnT>
                    <a:lnB>
                      <a:noFill/>
                    </a:lnB>
                    <a:solidFill>
                      <a:srgbClr val="FFFF00"/>
                    </a:solidFill>
                  </a:tcPr>
                </a:tc>
              </a:tr>
              <a:tr h="220028">
                <a:tc>
                  <a:txBody>
                    <a:bodyPr/>
                    <a:lstStyle/>
                    <a:p>
                      <a:r>
                        <a:rPr lang="en-GB" sz="1400"/>
                        <a:t>Total Outstanding</a:t>
                      </a:r>
                    </a:p>
                  </a:txBody>
                  <a:tcPr marL="7144" marR="7144" marT="7144" marB="7144" anchor="ctr">
                    <a:lnL>
                      <a:noFill/>
                    </a:lnL>
                    <a:lnR>
                      <a:noFill/>
                    </a:lnR>
                    <a:lnT>
                      <a:noFill/>
                    </a:lnT>
                    <a:lnB>
                      <a:noFill/>
                    </a:lnB>
                    <a:solidFill>
                      <a:srgbClr val="FFFFFF"/>
                    </a:solidFill>
                  </a:tcPr>
                </a:tc>
                <a:tc>
                  <a:txBody>
                    <a:bodyPr/>
                    <a:lstStyle/>
                    <a:p>
                      <a:r>
                        <a:rPr lang="en-GB" sz="1400"/>
                        <a:t>£63,501.00</a:t>
                      </a:r>
                    </a:p>
                  </a:txBody>
                  <a:tcPr marL="7144" marR="7144" marT="7144" marB="7144" anchor="ctr">
                    <a:lnL>
                      <a:noFill/>
                    </a:lnL>
                    <a:lnR>
                      <a:noFill/>
                    </a:lnR>
                    <a:lnT>
                      <a:noFill/>
                    </a:lnT>
                    <a:lnB>
                      <a:noFill/>
                    </a:lnB>
                    <a:solidFill>
                      <a:srgbClr val="FFFFFF"/>
                    </a:solidFill>
                  </a:tcPr>
                </a:tc>
                <a:tc>
                  <a:txBody>
                    <a:bodyPr/>
                    <a:lstStyle/>
                    <a:p>
                      <a:r>
                        <a:rPr lang="en-GB" sz="1400"/>
                        <a:t>Liabilities</a:t>
                      </a:r>
                    </a:p>
                  </a:txBody>
                  <a:tcPr marL="7144" marR="7144" marT="7144" marB="7144" anchor="ctr">
                    <a:lnL>
                      <a:noFill/>
                    </a:lnL>
                    <a:lnR>
                      <a:noFill/>
                    </a:lnR>
                    <a:lnT>
                      <a:noFill/>
                    </a:lnT>
                    <a:lnB>
                      <a:noFill/>
                    </a:lnB>
                    <a:solidFill>
                      <a:srgbClr val="FFFFFF"/>
                    </a:solidFill>
                  </a:tcPr>
                </a:tc>
                <a:tc>
                  <a:txBody>
                    <a:bodyPr/>
                    <a:lstStyle/>
                    <a:p>
                      <a:r>
                        <a:rPr lang="en-GB" sz="1400"/>
                        <a:t>£246,828.62</a:t>
                      </a:r>
                    </a:p>
                  </a:txBody>
                  <a:tcPr marL="7144" marR="7144" marT="7144" marB="7144" anchor="ctr">
                    <a:lnL>
                      <a:noFill/>
                    </a:lnL>
                    <a:lnR>
                      <a:noFill/>
                    </a:lnR>
                    <a:lnT>
                      <a:noFill/>
                    </a:lnT>
                    <a:lnB>
                      <a:noFill/>
                    </a:lnB>
                    <a:solidFill>
                      <a:srgbClr val="FFFFFF"/>
                    </a:solidFill>
                  </a:tcPr>
                </a:tc>
              </a:tr>
              <a:tr h="220028">
                <a:tc gridSpan="3">
                  <a:txBody>
                    <a:bodyPr/>
                    <a:lstStyle/>
                    <a:p>
                      <a:r>
                        <a:rPr lang="en-GB" sz="1400"/>
                        <a:t>Waiting for Copy</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t>4</a:t>
                      </a:r>
                    </a:p>
                  </a:txBody>
                  <a:tcPr marL="7144" marR="7144" marT="7144" marB="7144" anchor="ctr">
                    <a:lnL>
                      <a:noFill/>
                    </a:lnL>
                    <a:lnR>
                      <a:noFill/>
                    </a:lnR>
                    <a:lnT>
                      <a:noFill/>
                    </a:lnT>
                    <a:lnB>
                      <a:noFill/>
                    </a:lnB>
                    <a:solidFill>
                      <a:srgbClr val="FF0000"/>
                    </a:solidFill>
                  </a:tcPr>
                </a:tc>
              </a:tr>
              <a:tr h="220028">
                <a:tc gridSpan="3">
                  <a:txBody>
                    <a:bodyPr/>
                    <a:lstStyle/>
                    <a:p>
                      <a:r>
                        <a:rPr lang="en-GB" sz="1400"/>
                        <a:t>Copy In</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solidFill>
                            <a:srgbClr val="FFFFFF"/>
                          </a:solidFill>
                          <a:effectLst/>
                        </a:rPr>
                        <a:t>0</a:t>
                      </a:r>
                      <a:endParaRPr lang="en-GB" sz="1400"/>
                    </a:p>
                  </a:txBody>
                  <a:tcPr marL="7144" marR="7144" marT="7144" marB="7144" anchor="ctr">
                    <a:lnL>
                      <a:noFill/>
                    </a:lnL>
                    <a:lnR>
                      <a:noFill/>
                    </a:lnR>
                    <a:lnT>
                      <a:noFill/>
                    </a:lnT>
                    <a:lnB>
                      <a:noFill/>
                    </a:lnB>
                    <a:solidFill>
                      <a:srgbClr val="1E90FF"/>
                    </a:solidFill>
                  </a:tcPr>
                </a:tc>
              </a:tr>
              <a:tr h="220028">
                <a:tc gridSpan="3">
                  <a:txBody>
                    <a:bodyPr/>
                    <a:lstStyle/>
                    <a:p>
                      <a:r>
                        <a:rPr lang="en-GB" sz="1400"/>
                        <a:t>Proof Out</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t>5</a:t>
                      </a:r>
                    </a:p>
                  </a:txBody>
                  <a:tcPr marL="7144" marR="7144" marT="7144" marB="7144" anchor="ctr">
                    <a:lnL>
                      <a:noFill/>
                    </a:lnL>
                    <a:lnR>
                      <a:noFill/>
                    </a:lnR>
                    <a:lnT>
                      <a:noFill/>
                    </a:lnT>
                    <a:lnB>
                      <a:noFill/>
                    </a:lnB>
                    <a:solidFill>
                      <a:srgbClr val="FFA500"/>
                    </a:solidFill>
                  </a:tcPr>
                </a:tc>
              </a:tr>
              <a:tr h="220028">
                <a:tc gridSpan="3">
                  <a:txBody>
                    <a:bodyPr/>
                    <a:lstStyle/>
                    <a:p>
                      <a:r>
                        <a:rPr lang="en-GB" sz="1400"/>
                        <a:t>Own Advert</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t>2</a:t>
                      </a:r>
                    </a:p>
                  </a:txBody>
                  <a:tcPr marL="7144" marR="7144" marT="7144" marB="7144" anchor="ctr">
                    <a:lnL>
                      <a:noFill/>
                    </a:lnL>
                    <a:lnR>
                      <a:noFill/>
                    </a:lnR>
                    <a:lnT>
                      <a:noFill/>
                    </a:lnT>
                    <a:lnB>
                      <a:noFill/>
                    </a:lnB>
                    <a:solidFill>
                      <a:srgbClr val="800080"/>
                    </a:solidFill>
                  </a:tcPr>
                </a:tc>
              </a:tr>
              <a:tr h="220028">
                <a:tc gridSpan="3">
                  <a:txBody>
                    <a:bodyPr/>
                    <a:lstStyle/>
                    <a:p>
                      <a:r>
                        <a:rPr lang="en-GB" sz="1400" dirty="0"/>
                        <a:t>Approved</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t>8</a:t>
                      </a:r>
                    </a:p>
                  </a:txBody>
                  <a:tcPr marL="7144" marR="7144" marT="7144" marB="7144" anchor="ctr">
                    <a:lnL>
                      <a:noFill/>
                    </a:lnL>
                    <a:lnR>
                      <a:noFill/>
                    </a:lnR>
                    <a:lnT>
                      <a:noFill/>
                    </a:lnT>
                    <a:lnB>
                      <a:noFill/>
                    </a:lnB>
                    <a:solidFill>
                      <a:srgbClr val="00FF00"/>
                    </a:solidFill>
                  </a:tcPr>
                </a:tc>
              </a:tr>
              <a:tr h="220028">
                <a:tc gridSpan="4">
                  <a:txBody>
                    <a:bodyPr/>
                    <a:lstStyle/>
                    <a:p>
                      <a:r>
                        <a:rPr lang="en-GB" sz="1400" u="none" strike="noStrike" dirty="0">
                          <a:solidFill>
                            <a:srgbClr val="00008B"/>
                          </a:solidFill>
                          <a:effectLst/>
                        </a:rPr>
                        <a:t>Export Tab to Excel</a:t>
                      </a:r>
                      <a:r>
                        <a:rPr lang="en-GB" sz="1400" dirty="0"/>
                        <a:t> </a:t>
                      </a:r>
                      <a:r>
                        <a:rPr lang="en-GB" sz="1400" dirty="0">
                          <a:solidFill>
                            <a:srgbClr val="FF8C00"/>
                          </a:solidFill>
                          <a:effectLst/>
                        </a:rPr>
                        <a:t>| </a:t>
                      </a:r>
                      <a:r>
                        <a:rPr lang="en-GB" sz="1400" u="none" strike="noStrike" dirty="0">
                          <a:solidFill>
                            <a:srgbClr val="00008B"/>
                          </a:solidFill>
                          <a:effectLst/>
                        </a:rPr>
                        <a:t>View Printable Version</a:t>
                      </a:r>
                      <a:endParaRPr lang="en-GB" sz="1400" dirty="0"/>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pic>
        <p:nvPicPr>
          <p:cNvPr id="3073" name="Picture 1" descr="https://dashboard.wdmgroup.com/Images/Misc/titleBarLo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58" y="3000546"/>
            <a:ext cx="4858991" cy="142875"/>
          </a:xfrm>
          <a:prstGeom prst="rect">
            <a:avLst/>
          </a:prstGeom>
          <a:noFill/>
          <a:extLst>
            <a:ext uri="{909E8E84-426E-40DD-AFC4-6F175D3DCCD1}">
              <a14:hiddenFill xmlns:a14="http://schemas.microsoft.com/office/drawing/2010/main">
                <a:solidFill>
                  <a:srgbClr val="FFFFFF"/>
                </a:solidFill>
              </a14:hiddenFill>
            </a:ext>
          </a:extLst>
        </p:spPr>
      </p:pic>
      <p:sp>
        <p:nvSpPr>
          <p:cNvPr id="9" name="Down Arrow 8"/>
          <p:cNvSpPr/>
          <p:nvPr/>
        </p:nvSpPr>
        <p:spPr>
          <a:xfrm>
            <a:off x="6800850" y="2125266"/>
            <a:ext cx="619125" cy="875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28367583"/>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Payment Terms</a:t>
            </a:r>
            <a:endParaRPr lang="en-GB" dirty="0"/>
          </a:p>
        </p:txBody>
      </p:sp>
      <p:sp>
        <p:nvSpPr>
          <p:cNvPr id="3" name="Content Placeholder 2"/>
          <p:cNvSpPr>
            <a:spLocks noGrp="1"/>
          </p:cNvSpPr>
          <p:nvPr>
            <p:ph idx="1"/>
          </p:nvPr>
        </p:nvSpPr>
        <p:spPr/>
        <p:txBody>
          <a:bodyPr/>
          <a:lstStyle/>
          <a:p>
            <a:r>
              <a:rPr lang="en-GB" dirty="0" smtClean="0"/>
              <a:t>If you have any accounts on Payment Terms it is recommended to colour code them for easy recognition</a:t>
            </a:r>
          </a:p>
        </p:txBody>
      </p:sp>
      <p:graphicFrame>
        <p:nvGraphicFramePr>
          <p:cNvPr id="21" name="Table 20"/>
          <p:cNvGraphicFramePr>
            <a:graphicFrameLocks noGrp="1"/>
          </p:cNvGraphicFramePr>
          <p:nvPr>
            <p:extLst/>
          </p:nvPr>
        </p:nvGraphicFramePr>
        <p:xfrm>
          <a:off x="1926772" y="3014883"/>
          <a:ext cx="4273665" cy="2213832"/>
        </p:xfrm>
        <a:graphic>
          <a:graphicData uri="http://schemas.openxmlformats.org/drawingml/2006/table">
            <a:tbl>
              <a:tblPr/>
              <a:tblGrid>
                <a:gridCol w="1424555"/>
                <a:gridCol w="1424555"/>
                <a:gridCol w="1424555"/>
              </a:tblGrid>
              <a:tr h="276729">
                <a:tc>
                  <a:txBody>
                    <a:bodyPr/>
                    <a:lstStyle/>
                    <a:p>
                      <a:r>
                        <a:rPr lang="en-GB" sz="1400" b="1" dirty="0"/>
                        <a:t>Colour </a:t>
                      </a:r>
                      <a:endParaRPr lang="en-GB" sz="1400" dirty="0"/>
                    </a:p>
                  </a:txBody>
                  <a:tcPr marL="0" marR="0" marT="0" marB="0" anchor="ctr">
                    <a:lnL>
                      <a:noFill/>
                    </a:lnL>
                    <a:lnR>
                      <a:noFill/>
                    </a:lnR>
                    <a:lnT>
                      <a:noFill/>
                    </a:lnT>
                    <a:lnB>
                      <a:noFill/>
                    </a:lnB>
                    <a:solidFill>
                      <a:srgbClr val="FFFFFF"/>
                    </a:solidFill>
                  </a:tcPr>
                </a:tc>
                <a:tc>
                  <a:txBody>
                    <a:bodyPr/>
                    <a:lstStyle/>
                    <a:p>
                      <a:pPr algn="l"/>
                      <a:r>
                        <a:rPr lang="en-GB" sz="1400" b="1">
                          <a:effectLst/>
                        </a:rPr>
                        <a:t>Description</a:t>
                      </a:r>
                      <a:endParaRPr lang="en-GB" sz="1400">
                        <a:effectLst/>
                      </a:endParaRPr>
                    </a:p>
                  </a:txBody>
                  <a:tcPr marL="0" marR="0" marT="0" marB="0" anchor="ctr">
                    <a:lnL>
                      <a:noFill/>
                    </a:lnL>
                    <a:lnR>
                      <a:noFill/>
                    </a:lnR>
                    <a:lnT>
                      <a:noFill/>
                    </a:lnT>
                    <a:lnB>
                      <a:noFill/>
                    </a:lnB>
                    <a:solidFill>
                      <a:srgbClr val="FFFFFF"/>
                    </a:solidFill>
                  </a:tcPr>
                </a:tc>
                <a:tc>
                  <a:txBody>
                    <a:bodyPr/>
                    <a:lstStyle/>
                    <a:p>
                      <a:pPr algn="r"/>
                      <a:r>
                        <a:rPr lang="en-GB" sz="1400" b="1" u="none" strike="noStrike">
                          <a:solidFill>
                            <a:srgbClr val="00008B"/>
                          </a:solidFill>
                          <a:effectLst/>
                        </a:rPr>
                        <a:t>Save</a:t>
                      </a:r>
                      <a:endParaRPr lang="en-GB" sz="1400">
                        <a:effectLst/>
                      </a:endParaRPr>
                    </a:p>
                  </a:txBody>
                  <a:tcPr marL="0" marR="0" marT="0" marB="0" anchor="ctr">
                    <a:lnL>
                      <a:noFill/>
                    </a:lnL>
                    <a:lnR>
                      <a:noFill/>
                    </a:lnR>
                    <a:lnT>
                      <a:noFill/>
                    </a:lnT>
                    <a:lnB>
                      <a:noFill/>
                    </a:lnB>
                    <a:solidFill>
                      <a:srgbClr val="FFFFFF"/>
                    </a:solidFill>
                  </a:tcPr>
                </a:tc>
              </a:tr>
              <a:tr h="276729">
                <a:tc>
                  <a:txBody>
                    <a:bodyPr/>
                    <a:lstStyle/>
                    <a:p>
                      <a:endParaRPr lang="en-GB" sz="1400"/>
                    </a:p>
                  </a:txBody>
                  <a:tcPr marL="0" marR="0" marT="0" marB="0" anchor="ctr">
                    <a:lnL>
                      <a:noFill/>
                    </a:lnL>
                    <a:lnR>
                      <a:noFill/>
                    </a:lnR>
                    <a:lnT>
                      <a:noFill/>
                    </a:lnT>
                    <a:lnB>
                      <a:noFill/>
                    </a:lnB>
                    <a:solidFill>
                      <a:srgbClr val="F0E68C"/>
                    </a:solidFill>
                  </a:tcPr>
                </a:tc>
                <a:tc gridSpan="2">
                  <a:txBody>
                    <a:bodyPr/>
                    <a:lstStyle/>
                    <a:p>
                      <a:pPr algn="ctr"/>
                      <a:endParaRPr lang="en-GB" sz="1400"/>
                    </a:p>
                  </a:txBody>
                  <a:tcPr marL="0" marR="0" marT="0" marB="0" anchor="ctr">
                    <a:lnL>
                      <a:noFill/>
                    </a:lnL>
                    <a:lnR>
                      <a:noFill/>
                    </a:lnR>
                    <a:lnT>
                      <a:noFill/>
                    </a:lnT>
                    <a:lnB>
                      <a:noFill/>
                    </a:lnB>
                    <a:solidFill>
                      <a:srgbClr val="FFFFFF"/>
                    </a:solidFill>
                  </a:tcPr>
                </a:tc>
                <a:tc hMerge="1">
                  <a:txBody>
                    <a:bodyPr/>
                    <a:lstStyle/>
                    <a:p>
                      <a:endParaRPr lang="en-GB"/>
                    </a:p>
                  </a:txBody>
                  <a:tcPr/>
                </a:tc>
              </a:tr>
              <a:tr h="276729">
                <a:tc>
                  <a:txBody>
                    <a:bodyPr/>
                    <a:lstStyle/>
                    <a:p>
                      <a:endParaRPr lang="en-GB" sz="1400"/>
                    </a:p>
                  </a:txBody>
                  <a:tcPr marL="0" marR="0" marT="0" marB="0" anchor="ctr">
                    <a:lnL>
                      <a:noFill/>
                    </a:lnL>
                    <a:lnR>
                      <a:noFill/>
                    </a:lnR>
                    <a:lnT>
                      <a:noFill/>
                    </a:lnT>
                    <a:lnB>
                      <a:noFill/>
                    </a:lnB>
                    <a:solidFill>
                      <a:srgbClr val="3CB371"/>
                    </a:solidFill>
                  </a:tcPr>
                </a:tc>
                <a:tc gridSpan="2">
                  <a:txBody>
                    <a:bodyPr/>
                    <a:lstStyle/>
                    <a:p>
                      <a:pPr algn="ctr"/>
                      <a:endParaRPr lang="en-GB" sz="1400"/>
                    </a:p>
                  </a:txBody>
                  <a:tcPr marL="0" marR="0" marT="0" marB="0" anchor="ctr">
                    <a:lnL>
                      <a:noFill/>
                    </a:lnL>
                    <a:lnR>
                      <a:noFill/>
                    </a:lnR>
                    <a:lnT>
                      <a:noFill/>
                    </a:lnT>
                    <a:lnB>
                      <a:noFill/>
                    </a:lnB>
                    <a:solidFill>
                      <a:srgbClr val="FFFFFF"/>
                    </a:solidFill>
                  </a:tcPr>
                </a:tc>
                <a:tc hMerge="1">
                  <a:txBody>
                    <a:bodyPr/>
                    <a:lstStyle/>
                    <a:p>
                      <a:endParaRPr lang="en-GB"/>
                    </a:p>
                  </a:txBody>
                  <a:tcPr/>
                </a:tc>
              </a:tr>
              <a:tr h="276729">
                <a:tc>
                  <a:txBody>
                    <a:bodyPr/>
                    <a:lstStyle/>
                    <a:p>
                      <a:endParaRPr lang="en-GB" sz="1400"/>
                    </a:p>
                  </a:txBody>
                  <a:tcPr marL="0" marR="0" marT="0" marB="0" anchor="ctr">
                    <a:lnL>
                      <a:noFill/>
                    </a:lnL>
                    <a:lnR>
                      <a:noFill/>
                    </a:lnR>
                    <a:lnT>
                      <a:noFill/>
                    </a:lnT>
                    <a:lnB>
                      <a:noFill/>
                    </a:lnB>
                    <a:solidFill>
                      <a:srgbClr val="ADD8E6"/>
                    </a:solidFill>
                  </a:tcPr>
                </a:tc>
                <a:tc gridSpan="2">
                  <a:txBody>
                    <a:bodyPr/>
                    <a:lstStyle/>
                    <a:p>
                      <a:pPr algn="ctr"/>
                      <a:endParaRPr lang="en-GB" sz="1400" dirty="0"/>
                    </a:p>
                  </a:txBody>
                  <a:tcPr marL="0" marR="0" marT="0" marB="0" anchor="ctr">
                    <a:lnL>
                      <a:noFill/>
                    </a:lnL>
                    <a:lnR>
                      <a:noFill/>
                    </a:lnR>
                    <a:lnT>
                      <a:noFill/>
                    </a:lnT>
                    <a:lnB>
                      <a:noFill/>
                    </a:lnB>
                    <a:solidFill>
                      <a:srgbClr val="FFFFFF"/>
                    </a:solidFill>
                  </a:tcPr>
                </a:tc>
                <a:tc hMerge="1">
                  <a:txBody>
                    <a:bodyPr/>
                    <a:lstStyle/>
                    <a:p>
                      <a:endParaRPr lang="en-GB"/>
                    </a:p>
                  </a:txBody>
                  <a:tcPr/>
                </a:tc>
              </a:tr>
              <a:tr h="276729">
                <a:tc>
                  <a:txBody>
                    <a:bodyPr/>
                    <a:lstStyle/>
                    <a:p>
                      <a:endParaRPr lang="en-GB" sz="1400"/>
                    </a:p>
                  </a:txBody>
                  <a:tcPr marL="0" marR="0" marT="0" marB="0" anchor="ctr">
                    <a:lnL>
                      <a:noFill/>
                    </a:lnL>
                    <a:lnR>
                      <a:noFill/>
                    </a:lnR>
                    <a:lnT>
                      <a:noFill/>
                    </a:lnT>
                    <a:lnB>
                      <a:noFill/>
                    </a:lnB>
                    <a:solidFill>
                      <a:srgbClr val="CD5C5C"/>
                    </a:solidFill>
                  </a:tcPr>
                </a:tc>
                <a:tc gridSpan="2">
                  <a:txBody>
                    <a:bodyPr/>
                    <a:lstStyle/>
                    <a:p>
                      <a:pPr algn="ctr"/>
                      <a:endParaRPr lang="en-GB" sz="1400"/>
                    </a:p>
                  </a:txBody>
                  <a:tcPr marL="0" marR="0" marT="0" marB="0" anchor="ctr">
                    <a:lnL>
                      <a:noFill/>
                    </a:lnL>
                    <a:lnR>
                      <a:noFill/>
                    </a:lnR>
                    <a:lnT>
                      <a:noFill/>
                    </a:lnT>
                    <a:lnB>
                      <a:noFill/>
                    </a:lnB>
                    <a:solidFill>
                      <a:srgbClr val="FFFFFF"/>
                    </a:solidFill>
                  </a:tcPr>
                </a:tc>
                <a:tc hMerge="1">
                  <a:txBody>
                    <a:bodyPr/>
                    <a:lstStyle/>
                    <a:p>
                      <a:endParaRPr lang="en-GB"/>
                    </a:p>
                  </a:txBody>
                  <a:tcPr/>
                </a:tc>
              </a:tr>
              <a:tr h="276729">
                <a:tc>
                  <a:txBody>
                    <a:bodyPr/>
                    <a:lstStyle/>
                    <a:p>
                      <a:endParaRPr lang="en-GB" sz="1400"/>
                    </a:p>
                  </a:txBody>
                  <a:tcPr marL="0" marR="0" marT="0" marB="0" anchor="ctr">
                    <a:lnL>
                      <a:noFill/>
                    </a:lnL>
                    <a:lnR>
                      <a:noFill/>
                    </a:lnR>
                    <a:lnT>
                      <a:noFill/>
                    </a:lnT>
                    <a:lnB>
                      <a:noFill/>
                    </a:lnB>
                    <a:solidFill>
                      <a:srgbClr val="008080"/>
                    </a:solidFill>
                  </a:tcPr>
                </a:tc>
                <a:tc gridSpan="2">
                  <a:txBody>
                    <a:bodyPr/>
                    <a:lstStyle/>
                    <a:p>
                      <a:pPr algn="ctr"/>
                      <a:endParaRPr lang="en-GB" sz="1400"/>
                    </a:p>
                  </a:txBody>
                  <a:tcPr marL="0" marR="0" marT="0" marB="0" anchor="ctr">
                    <a:lnL>
                      <a:noFill/>
                    </a:lnL>
                    <a:lnR>
                      <a:noFill/>
                    </a:lnR>
                    <a:lnT>
                      <a:noFill/>
                    </a:lnT>
                    <a:lnB>
                      <a:noFill/>
                    </a:lnB>
                    <a:solidFill>
                      <a:srgbClr val="FFFFFF"/>
                    </a:solidFill>
                  </a:tcPr>
                </a:tc>
                <a:tc hMerge="1">
                  <a:txBody>
                    <a:bodyPr/>
                    <a:lstStyle/>
                    <a:p>
                      <a:endParaRPr lang="en-GB"/>
                    </a:p>
                  </a:txBody>
                  <a:tcPr/>
                </a:tc>
              </a:tr>
              <a:tr h="276729">
                <a:tc>
                  <a:txBody>
                    <a:bodyPr/>
                    <a:lstStyle/>
                    <a:p>
                      <a:endParaRPr lang="en-GB" sz="1400"/>
                    </a:p>
                  </a:txBody>
                  <a:tcPr marL="0" marR="0" marT="0" marB="0" anchor="ctr">
                    <a:lnL>
                      <a:noFill/>
                    </a:lnL>
                    <a:lnR>
                      <a:noFill/>
                    </a:lnR>
                    <a:lnT>
                      <a:noFill/>
                    </a:lnT>
                    <a:lnB>
                      <a:noFill/>
                    </a:lnB>
                    <a:solidFill>
                      <a:srgbClr val="D8BFD8"/>
                    </a:solidFill>
                  </a:tcPr>
                </a:tc>
                <a:tc gridSpan="2">
                  <a:txBody>
                    <a:bodyPr/>
                    <a:lstStyle/>
                    <a:p>
                      <a:pPr algn="ctr"/>
                      <a:endParaRPr lang="en-GB" sz="1400"/>
                    </a:p>
                  </a:txBody>
                  <a:tcPr marL="0" marR="0" marT="0" marB="0" anchor="ctr">
                    <a:lnL>
                      <a:noFill/>
                    </a:lnL>
                    <a:lnR>
                      <a:noFill/>
                    </a:lnR>
                    <a:lnT>
                      <a:noFill/>
                    </a:lnT>
                    <a:lnB>
                      <a:noFill/>
                    </a:lnB>
                    <a:solidFill>
                      <a:srgbClr val="FFFFFF"/>
                    </a:solidFill>
                  </a:tcPr>
                </a:tc>
                <a:tc hMerge="1">
                  <a:txBody>
                    <a:bodyPr/>
                    <a:lstStyle/>
                    <a:p>
                      <a:endParaRPr lang="en-GB"/>
                    </a:p>
                  </a:txBody>
                  <a:tcPr/>
                </a:tc>
              </a:tr>
              <a:tr h="276729">
                <a:tc>
                  <a:txBody>
                    <a:bodyPr/>
                    <a:lstStyle/>
                    <a:p>
                      <a:endParaRPr lang="en-GB" sz="1400"/>
                    </a:p>
                  </a:txBody>
                  <a:tcPr marL="0" marR="0" marT="0" marB="0" anchor="ctr">
                    <a:lnL>
                      <a:noFill/>
                    </a:lnL>
                    <a:lnR>
                      <a:noFill/>
                    </a:lnR>
                    <a:lnT>
                      <a:noFill/>
                    </a:lnT>
                    <a:lnB>
                      <a:noFill/>
                    </a:lnB>
                    <a:solidFill>
                      <a:srgbClr val="808080"/>
                    </a:solidFill>
                  </a:tcPr>
                </a:tc>
                <a:tc gridSpan="2">
                  <a:txBody>
                    <a:bodyPr/>
                    <a:lstStyle/>
                    <a:p>
                      <a:pPr algn="ctr"/>
                      <a:endParaRPr lang="en-GB" sz="1400" dirty="0"/>
                    </a:p>
                  </a:txBody>
                  <a:tcPr marL="0" marR="0" marT="0" marB="0" anchor="ctr">
                    <a:lnL>
                      <a:noFill/>
                    </a:lnL>
                    <a:lnR>
                      <a:noFill/>
                    </a:lnR>
                    <a:lnT>
                      <a:noFill/>
                    </a:lnT>
                    <a:lnB>
                      <a:noFill/>
                    </a:lnB>
                    <a:solidFill>
                      <a:srgbClr val="FFFFFF"/>
                    </a:solidFill>
                  </a:tcPr>
                </a:tc>
                <a:tc hMerge="1">
                  <a:txBody>
                    <a:bodyPr/>
                    <a:lstStyle/>
                    <a:p>
                      <a:endParaRPr lang="en-GB"/>
                    </a:p>
                  </a:txBody>
                  <a:tcPr/>
                </a:tc>
              </a:tr>
            </a:tbl>
          </a:graphicData>
        </a:graphic>
      </p:graphicFrame>
    </p:spTree>
    <p:controls>
      <mc:AlternateContent xmlns:mc="http://schemas.openxmlformats.org/markup-compatibility/2006">
        <mc:Choice xmlns:v="urn:schemas-microsoft-com:vml" Requires="v">
          <p:control spid="1026" name="HTMLText1" r:id="rId2" imgW="1523880" imgH="228600"/>
        </mc:Choice>
        <mc:Fallback>
          <p:control name="HTMLText1" r:id="rId2" imgW="1523880" imgH="228600">
            <p:pic>
              <p:nvPicPr>
                <p:cNvPr id="23" name="HTMLText1"/>
                <p:cNvPicPr preferRelativeResize="0">
                  <a:picLocks noChangeArrowheads="1" noChangeShapeType="1"/>
                </p:cNvPicPr>
                <p:nvPr/>
              </p:nvPicPr>
              <p:blipFill>
                <a:blip r:embed="rId10"/>
                <a:srcRect/>
                <a:stretch>
                  <a:fillRect/>
                </a:stretch>
              </p:blipFill>
              <p:spPr bwMode="auto">
                <a:xfrm>
                  <a:off x="3401616" y="3295650"/>
                  <a:ext cx="15240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27" name="HTMLText2" r:id="rId3" imgW="1523880" imgH="228600"/>
        </mc:Choice>
        <mc:Fallback>
          <p:control name="HTMLText2" r:id="rId3" imgW="1523880" imgH="228600">
            <p:pic>
              <p:nvPicPr>
                <p:cNvPr id="24" name="HTMLText2"/>
                <p:cNvPicPr preferRelativeResize="0">
                  <a:picLocks noChangeArrowheads="1" noChangeShapeType="1"/>
                </p:cNvPicPr>
                <p:nvPr/>
              </p:nvPicPr>
              <p:blipFill>
                <a:blip r:embed="rId11"/>
                <a:srcRect/>
                <a:stretch>
                  <a:fillRect/>
                </a:stretch>
              </p:blipFill>
              <p:spPr bwMode="auto">
                <a:xfrm>
                  <a:off x="3401616" y="3600450"/>
                  <a:ext cx="15240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28" name="HTMLText3" r:id="rId4" imgW="1523880" imgH="228600"/>
        </mc:Choice>
        <mc:Fallback>
          <p:control name="HTMLText3" r:id="rId4" imgW="1523880" imgH="228600">
            <p:pic>
              <p:nvPicPr>
                <p:cNvPr id="25" name="HTMLText3"/>
                <p:cNvPicPr preferRelativeResize="0">
                  <a:picLocks noChangeArrowheads="1" noChangeShapeType="1"/>
                </p:cNvPicPr>
                <p:nvPr/>
              </p:nvPicPr>
              <p:blipFill>
                <a:blip r:embed="rId11"/>
                <a:srcRect/>
                <a:stretch>
                  <a:fillRect/>
                </a:stretch>
              </p:blipFill>
              <p:spPr bwMode="auto">
                <a:xfrm>
                  <a:off x="3401616" y="3888581"/>
                  <a:ext cx="15240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29" name="HTMLText4" r:id="rId5" imgW="1523880" imgH="228600"/>
        </mc:Choice>
        <mc:Fallback>
          <p:control name="HTMLText4" r:id="rId5" imgW="1523880" imgH="228600">
            <p:pic>
              <p:nvPicPr>
                <p:cNvPr id="26" name="HTMLText4"/>
                <p:cNvPicPr preferRelativeResize="0">
                  <a:picLocks noChangeArrowheads="1" noChangeShapeType="1"/>
                </p:cNvPicPr>
                <p:nvPr/>
              </p:nvPicPr>
              <p:blipFill>
                <a:blip r:embed="rId12"/>
                <a:srcRect/>
                <a:stretch>
                  <a:fillRect/>
                </a:stretch>
              </p:blipFill>
              <p:spPr bwMode="auto">
                <a:xfrm>
                  <a:off x="3401616" y="4161235"/>
                  <a:ext cx="15240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0" name="HTMLText5" r:id="rId6" imgW="1523880" imgH="228600"/>
        </mc:Choice>
        <mc:Fallback>
          <p:control name="HTMLText5" r:id="rId6" imgW="1523880" imgH="228600">
            <p:pic>
              <p:nvPicPr>
                <p:cNvPr id="27" name="HTMLText5"/>
                <p:cNvPicPr preferRelativeResize="0">
                  <a:picLocks noChangeArrowheads="1" noChangeShapeType="1"/>
                </p:cNvPicPr>
                <p:nvPr/>
              </p:nvPicPr>
              <p:blipFill>
                <a:blip r:embed="rId11"/>
                <a:srcRect/>
                <a:stretch>
                  <a:fillRect/>
                </a:stretch>
              </p:blipFill>
              <p:spPr bwMode="auto">
                <a:xfrm>
                  <a:off x="3401616" y="4417219"/>
                  <a:ext cx="15240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1" name="HTMLText6" r:id="rId7" imgW="1523880" imgH="228600"/>
        </mc:Choice>
        <mc:Fallback>
          <p:control name="HTMLText6" r:id="rId7" imgW="1523880" imgH="228600">
            <p:pic>
              <p:nvPicPr>
                <p:cNvPr id="28" name="HTMLText6"/>
                <p:cNvPicPr preferRelativeResize="0">
                  <a:picLocks noChangeArrowheads="1" noChangeShapeType="1"/>
                </p:cNvPicPr>
                <p:nvPr/>
              </p:nvPicPr>
              <p:blipFill>
                <a:blip r:embed="rId13"/>
                <a:srcRect/>
                <a:stretch>
                  <a:fillRect/>
                </a:stretch>
              </p:blipFill>
              <p:spPr bwMode="auto">
                <a:xfrm>
                  <a:off x="3401616" y="4688681"/>
                  <a:ext cx="15240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2" name="HTMLText7" r:id="rId8" imgW="1523880" imgH="228600"/>
        </mc:Choice>
        <mc:Fallback>
          <p:control name="HTMLText7" r:id="rId8" imgW="1523880" imgH="228600">
            <p:pic>
              <p:nvPicPr>
                <p:cNvPr id="29" name="HTMLText7"/>
                <p:cNvPicPr preferRelativeResize="0">
                  <a:picLocks noChangeArrowheads="1" noChangeShapeType="1"/>
                </p:cNvPicPr>
                <p:nvPr/>
              </p:nvPicPr>
              <p:blipFill>
                <a:blip r:embed="rId14"/>
                <a:srcRect/>
                <a:stretch>
                  <a:fillRect/>
                </a:stretch>
              </p:blipFill>
              <p:spPr bwMode="auto">
                <a:xfrm>
                  <a:off x="3401616" y="4961335"/>
                  <a:ext cx="15240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670908591"/>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Collectable Accounts	</a:t>
            </a:r>
            <a:endParaRPr lang="en-GB" dirty="0"/>
          </a:p>
        </p:txBody>
      </p:sp>
      <p:sp>
        <p:nvSpPr>
          <p:cNvPr id="3" name="Content Placeholder 2"/>
          <p:cNvSpPr>
            <a:spLocks noGrp="1"/>
          </p:cNvSpPr>
          <p:nvPr>
            <p:ph idx="1"/>
          </p:nvPr>
        </p:nvSpPr>
        <p:spPr/>
        <p:txBody>
          <a:bodyPr/>
          <a:lstStyle/>
          <a:p>
            <a:r>
              <a:rPr lang="en-GB" dirty="0" smtClean="0"/>
              <a:t>I obtain the collectable figure by adding up the invoiced accounts in ‘In Progress’ that have no colour codes and no issues the you are aware of.</a:t>
            </a:r>
          </a:p>
          <a:p>
            <a:endParaRPr lang="en-GB" dirty="0"/>
          </a:p>
        </p:txBody>
      </p:sp>
    </p:spTree>
    <p:extLst>
      <p:ext uri="{BB962C8B-B14F-4D97-AF65-F5344CB8AC3E}">
        <p14:creationId xmlns:p14="http://schemas.microsoft.com/office/powerpoint/2010/main" val="349585205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Promise to pay ‘This week’ and ‘Next week’	</a:t>
            </a:r>
            <a:endParaRPr lang="en-GB" dirty="0"/>
          </a:p>
        </p:txBody>
      </p:sp>
      <p:sp>
        <p:nvSpPr>
          <p:cNvPr id="3" name="Content Placeholder 2"/>
          <p:cNvSpPr>
            <a:spLocks noGrp="1"/>
          </p:cNvSpPr>
          <p:nvPr>
            <p:ph idx="1"/>
          </p:nvPr>
        </p:nvSpPr>
        <p:spPr/>
        <p:txBody>
          <a:bodyPr/>
          <a:lstStyle/>
          <a:p>
            <a:r>
              <a:rPr lang="en-GB" dirty="0" smtClean="0"/>
              <a:t>Self explanatory really, I use the PTP Graph tab to show what is due in and when</a:t>
            </a:r>
          </a:p>
          <a:p>
            <a:endParaRPr lang="en-GB" dirty="0"/>
          </a:p>
        </p:txBody>
      </p:sp>
      <p:sp>
        <p:nvSpPr>
          <p:cNvPr id="19" name="Rectangle 15"/>
          <p:cNvSpPr>
            <a:spLocks noChangeArrowheads="1"/>
          </p:cNvSpPr>
          <p:nvPr/>
        </p:nvSpPr>
        <p:spPr bwMode="auto">
          <a:xfrm>
            <a:off x="3094435" y="187575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1350">
                <a:latin typeface="Arial" panose="020B0604020202020204" pitchFamily="34" charset="0"/>
              </a:rPr>
              <a:t/>
            </a:r>
            <a:br>
              <a:rPr lang="en-US" altLang="en-US" sz="1350">
                <a:latin typeface="Arial" panose="020B0604020202020204" pitchFamily="34" charset="0"/>
              </a:rPr>
            </a:br>
            <a:endParaRPr lang="en-US" altLang="en-US" sz="1350">
              <a:latin typeface="Arial" panose="020B0604020202020204" pitchFamily="34" charset="0"/>
            </a:endParaRPr>
          </a:p>
        </p:txBody>
      </p:sp>
      <p:pic>
        <p:nvPicPr>
          <p:cNvPr id="37" name="Picture 36"/>
          <p:cNvPicPr>
            <a:picLocks noChangeAspect="1"/>
          </p:cNvPicPr>
          <p:nvPr/>
        </p:nvPicPr>
        <p:blipFill>
          <a:blip r:embed="rId2"/>
          <a:stretch>
            <a:fillRect/>
          </a:stretch>
        </p:blipFill>
        <p:spPr>
          <a:xfrm>
            <a:off x="108347" y="2849167"/>
            <a:ext cx="8530829" cy="2894408"/>
          </a:xfrm>
          <a:prstGeom prst="rect">
            <a:avLst/>
          </a:prstGeom>
        </p:spPr>
      </p:pic>
    </p:spTree>
    <p:extLst>
      <p:ext uri="{BB962C8B-B14F-4D97-AF65-F5344CB8AC3E}">
        <p14:creationId xmlns:p14="http://schemas.microsoft.com/office/powerpoint/2010/main" val="2377252163"/>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POP’s</a:t>
            </a:r>
            <a:endParaRPr lang="en-GB" dirty="0"/>
          </a:p>
        </p:txBody>
      </p:sp>
      <p:sp>
        <p:nvSpPr>
          <p:cNvPr id="3" name="Content Placeholder 2"/>
          <p:cNvSpPr>
            <a:spLocks noGrp="1"/>
          </p:cNvSpPr>
          <p:nvPr>
            <p:ph idx="1"/>
          </p:nvPr>
        </p:nvSpPr>
        <p:spPr/>
        <p:txBody>
          <a:bodyPr/>
          <a:lstStyle/>
          <a:p>
            <a:r>
              <a:rPr lang="en-GB" dirty="0" smtClean="0"/>
              <a:t>Again self explanatory, any accounts that have proof of transfer from the POP tab are added together </a:t>
            </a:r>
            <a:endParaRPr lang="en-GB" dirty="0"/>
          </a:p>
        </p:txBody>
      </p:sp>
      <p:graphicFrame>
        <p:nvGraphicFramePr>
          <p:cNvPr id="4" name="Table 3"/>
          <p:cNvGraphicFramePr>
            <a:graphicFrameLocks noGrp="1"/>
          </p:cNvGraphicFramePr>
          <p:nvPr>
            <p:extLst/>
          </p:nvPr>
        </p:nvGraphicFramePr>
        <p:xfrm>
          <a:off x="828676" y="3214981"/>
          <a:ext cx="6467475" cy="2328335"/>
        </p:xfrm>
        <a:graphic>
          <a:graphicData uri="http://schemas.openxmlformats.org/drawingml/2006/table">
            <a:tbl>
              <a:tblPr/>
              <a:tblGrid>
                <a:gridCol w="2263616"/>
                <a:gridCol w="1616869"/>
                <a:gridCol w="1487519"/>
                <a:gridCol w="1099471"/>
              </a:tblGrid>
              <a:tr h="220028">
                <a:tc>
                  <a:txBody>
                    <a:bodyPr/>
                    <a:lstStyle/>
                    <a:p>
                      <a:r>
                        <a:rPr lang="en-GB" sz="1400" dirty="0"/>
                        <a:t>Total in Tab</a:t>
                      </a:r>
                    </a:p>
                  </a:txBody>
                  <a:tcPr marL="7144" marR="7144" marT="7144" marB="7144" anchor="ctr">
                    <a:lnL>
                      <a:noFill/>
                    </a:lnL>
                    <a:lnR>
                      <a:noFill/>
                    </a:lnR>
                    <a:lnT>
                      <a:noFill/>
                    </a:lnT>
                    <a:lnB>
                      <a:noFill/>
                    </a:lnB>
                    <a:solidFill>
                      <a:srgbClr val="FFFFFF"/>
                    </a:solidFill>
                  </a:tcPr>
                </a:tc>
                <a:tc>
                  <a:txBody>
                    <a:bodyPr/>
                    <a:lstStyle/>
                    <a:p>
                      <a:r>
                        <a:rPr lang="en-GB" sz="1400"/>
                        <a:t>2</a:t>
                      </a:r>
                    </a:p>
                  </a:txBody>
                  <a:tcPr marL="7144" marR="7144" marT="7144" marB="7144" anchor="ctr">
                    <a:lnL>
                      <a:noFill/>
                    </a:lnL>
                    <a:lnR>
                      <a:noFill/>
                    </a:lnR>
                    <a:lnT>
                      <a:noFill/>
                    </a:lnT>
                    <a:lnB>
                      <a:noFill/>
                    </a:lnB>
                    <a:solidFill>
                      <a:srgbClr val="FFFFFF"/>
                    </a:solidFill>
                  </a:tcPr>
                </a:tc>
                <a:tc>
                  <a:txBody>
                    <a:bodyPr/>
                    <a:lstStyle/>
                    <a:p>
                      <a:r>
                        <a:rPr lang="en-GB" sz="1400"/>
                        <a:t>Tab Value</a:t>
                      </a:r>
                    </a:p>
                  </a:txBody>
                  <a:tcPr marL="7144" marR="7144" marT="7144" marB="7144" anchor="ctr">
                    <a:lnL>
                      <a:noFill/>
                    </a:lnL>
                    <a:lnR>
                      <a:noFill/>
                    </a:lnR>
                    <a:lnT>
                      <a:noFill/>
                    </a:lnT>
                    <a:lnB>
                      <a:noFill/>
                    </a:lnB>
                    <a:solidFill>
                      <a:srgbClr val="FFFF00"/>
                    </a:solidFill>
                  </a:tcPr>
                </a:tc>
                <a:tc>
                  <a:txBody>
                    <a:bodyPr/>
                    <a:lstStyle/>
                    <a:p>
                      <a:r>
                        <a:rPr lang="en-GB" sz="1400" dirty="0"/>
                        <a:t>£7,111.00</a:t>
                      </a:r>
                    </a:p>
                  </a:txBody>
                  <a:tcPr marL="7144" marR="7144" marT="7144" marB="7144" anchor="ctr">
                    <a:lnL>
                      <a:noFill/>
                    </a:lnL>
                    <a:lnR>
                      <a:noFill/>
                    </a:lnR>
                    <a:lnT>
                      <a:noFill/>
                    </a:lnT>
                    <a:lnB>
                      <a:noFill/>
                    </a:lnB>
                    <a:solidFill>
                      <a:srgbClr val="FFFF00"/>
                    </a:solidFill>
                  </a:tcPr>
                </a:tc>
              </a:tr>
              <a:tr h="220028">
                <a:tc>
                  <a:txBody>
                    <a:bodyPr/>
                    <a:lstStyle/>
                    <a:p>
                      <a:r>
                        <a:rPr lang="en-GB" sz="1400"/>
                        <a:t>Total Outstanding</a:t>
                      </a:r>
                    </a:p>
                  </a:txBody>
                  <a:tcPr marL="7144" marR="7144" marT="7144" marB="7144" anchor="ctr">
                    <a:lnL>
                      <a:noFill/>
                    </a:lnL>
                    <a:lnR>
                      <a:noFill/>
                    </a:lnR>
                    <a:lnT>
                      <a:noFill/>
                    </a:lnT>
                    <a:lnB>
                      <a:noFill/>
                    </a:lnB>
                    <a:solidFill>
                      <a:srgbClr val="FFFFFF"/>
                    </a:solidFill>
                  </a:tcPr>
                </a:tc>
                <a:tc>
                  <a:txBody>
                    <a:bodyPr/>
                    <a:lstStyle/>
                    <a:p>
                      <a:r>
                        <a:rPr lang="en-GB" sz="1400"/>
                        <a:t>£76,498.00</a:t>
                      </a:r>
                    </a:p>
                  </a:txBody>
                  <a:tcPr marL="7144" marR="7144" marT="7144" marB="7144" anchor="ctr">
                    <a:lnL>
                      <a:noFill/>
                    </a:lnL>
                    <a:lnR>
                      <a:noFill/>
                    </a:lnR>
                    <a:lnT>
                      <a:noFill/>
                    </a:lnT>
                    <a:lnB>
                      <a:noFill/>
                    </a:lnB>
                    <a:solidFill>
                      <a:srgbClr val="FFFFFF"/>
                    </a:solidFill>
                  </a:tcPr>
                </a:tc>
                <a:tc>
                  <a:txBody>
                    <a:bodyPr/>
                    <a:lstStyle/>
                    <a:p>
                      <a:r>
                        <a:rPr lang="en-GB" sz="1400"/>
                        <a:t>Liabilities</a:t>
                      </a:r>
                    </a:p>
                  </a:txBody>
                  <a:tcPr marL="7144" marR="7144" marT="7144" marB="7144" anchor="ctr">
                    <a:lnL>
                      <a:noFill/>
                    </a:lnL>
                    <a:lnR>
                      <a:noFill/>
                    </a:lnR>
                    <a:lnT>
                      <a:noFill/>
                    </a:lnT>
                    <a:lnB>
                      <a:noFill/>
                    </a:lnB>
                    <a:solidFill>
                      <a:srgbClr val="FFFFFF"/>
                    </a:solidFill>
                  </a:tcPr>
                </a:tc>
                <a:tc>
                  <a:txBody>
                    <a:bodyPr/>
                    <a:lstStyle/>
                    <a:p>
                      <a:r>
                        <a:rPr lang="en-GB" sz="1400"/>
                        <a:t>£248,148.62</a:t>
                      </a:r>
                    </a:p>
                  </a:txBody>
                  <a:tcPr marL="7144" marR="7144" marT="7144" marB="7144" anchor="ctr">
                    <a:lnL>
                      <a:noFill/>
                    </a:lnL>
                    <a:lnR>
                      <a:noFill/>
                    </a:lnR>
                    <a:lnT>
                      <a:noFill/>
                    </a:lnT>
                    <a:lnB>
                      <a:noFill/>
                    </a:lnB>
                    <a:solidFill>
                      <a:srgbClr val="FFFFFF"/>
                    </a:solidFill>
                  </a:tcPr>
                </a:tc>
              </a:tr>
              <a:tr h="220028">
                <a:tc gridSpan="3">
                  <a:txBody>
                    <a:bodyPr/>
                    <a:lstStyle/>
                    <a:p>
                      <a:r>
                        <a:rPr lang="en-GB" sz="1400"/>
                        <a:t>Waiting for Copy</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t>0</a:t>
                      </a:r>
                    </a:p>
                  </a:txBody>
                  <a:tcPr marL="7144" marR="7144" marT="7144" marB="7144" anchor="ctr">
                    <a:lnL>
                      <a:noFill/>
                    </a:lnL>
                    <a:lnR>
                      <a:noFill/>
                    </a:lnR>
                    <a:lnT>
                      <a:noFill/>
                    </a:lnT>
                    <a:lnB>
                      <a:noFill/>
                    </a:lnB>
                    <a:solidFill>
                      <a:srgbClr val="FF0000"/>
                    </a:solidFill>
                  </a:tcPr>
                </a:tc>
              </a:tr>
              <a:tr h="220028">
                <a:tc gridSpan="3">
                  <a:txBody>
                    <a:bodyPr/>
                    <a:lstStyle/>
                    <a:p>
                      <a:r>
                        <a:rPr lang="en-GB" sz="1400" dirty="0"/>
                        <a:t>Copy In</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solidFill>
                            <a:srgbClr val="FFFFFF"/>
                          </a:solidFill>
                          <a:effectLst/>
                        </a:rPr>
                        <a:t>0</a:t>
                      </a:r>
                      <a:endParaRPr lang="en-GB" sz="1400"/>
                    </a:p>
                  </a:txBody>
                  <a:tcPr marL="7144" marR="7144" marT="7144" marB="7144" anchor="ctr">
                    <a:lnL>
                      <a:noFill/>
                    </a:lnL>
                    <a:lnR>
                      <a:noFill/>
                    </a:lnR>
                    <a:lnT>
                      <a:noFill/>
                    </a:lnT>
                    <a:lnB>
                      <a:noFill/>
                    </a:lnB>
                    <a:solidFill>
                      <a:srgbClr val="1E90FF"/>
                    </a:solidFill>
                  </a:tcPr>
                </a:tc>
              </a:tr>
              <a:tr h="734799">
                <a:tc gridSpan="3">
                  <a:txBody>
                    <a:bodyPr/>
                    <a:lstStyle/>
                    <a:p>
                      <a:r>
                        <a:rPr lang="en-GB" sz="1400"/>
                        <a:t>Proof Out</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t>0</a:t>
                      </a:r>
                    </a:p>
                  </a:txBody>
                  <a:tcPr marL="7144" marR="7144" marT="7144" marB="7144" anchor="ctr">
                    <a:lnL>
                      <a:noFill/>
                    </a:lnL>
                    <a:lnR>
                      <a:noFill/>
                    </a:lnR>
                    <a:lnT>
                      <a:noFill/>
                    </a:lnT>
                    <a:lnB>
                      <a:noFill/>
                    </a:lnB>
                    <a:solidFill>
                      <a:srgbClr val="FFA500"/>
                    </a:solidFill>
                  </a:tcPr>
                </a:tc>
              </a:tr>
              <a:tr h="220028">
                <a:tc gridSpan="3">
                  <a:txBody>
                    <a:bodyPr/>
                    <a:lstStyle/>
                    <a:p>
                      <a:r>
                        <a:rPr lang="en-GB" sz="1400"/>
                        <a:t>Own Advert</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t>1</a:t>
                      </a:r>
                    </a:p>
                  </a:txBody>
                  <a:tcPr marL="7144" marR="7144" marT="7144" marB="7144" anchor="ctr">
                    <a:lnL>
                      <a:noFill/>
                    </a:lnL>
                    <a:lnR>
                      <a:noFill/>
                    </a:lnR>
                    <a:lnT>
                      <a:noFill/>
                    </a:lnT>
                    <a:lnB>
                      <a:noFill/>
                    </a:lnB>
                    <a:solidFill>
                      <a:srgbClr val="800080"/>
                    </a:solidFill>
                  </a:tcPr>
                </a:tc>
              </a:tr>
              <a:tr h="220028">
                <a:tc gridSpan="3">
                  <a:txBody>
                    <a:bodyPr/>
                    <a:lstStyle/>
                    <a:p>
                      <a:r>
                        <a:rPr lang="en-GB" sz="1400"/>
                        <a:t>Approved</a:t>
                      </a:r>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a:txBody>
                    <a:bodyPr/>
                    <a:lstStyle/>
                    <a:p>
                      <a:r>
                        <a:rPr lang="en-GB" sz="1400"/>
                        <a:t>1</a:t>
                      </a:r>
                    </a:p>
                  </a:txBody>
                  <a:tcPr marL="7144" marR="7144" marT="7144" marB="7144" anchor="ctr">
                    <a:lnL>
                      <a:noFill/>
                    </a:lnL>
                    <a:lnR>
                      <a:noFill/>
                    </a:lnR>
                    <a:lnT>
                      <a:noFill/>
                    </a:lnT>
                    <a:lnB>
                      <a:noFill/>
                    </a:lnB>
                    <a:solidFill>
                      <a:srgbClr val="00FF00"/>
                    </a:solidFill>
                  </a:tcPr>
                </a:tc>
              </a:tr>
              <a:tr h="220028">
                <a:tc gridSpan="4">
                  <a:txBody>
                    <a:bodyPr/>
                    <a:lstStyle/>
                    <a:p>
                      <a:r>
                        <a:rPr lang="en-GB" sz="1400" u="none" strike="noStrike" dirty="0">
                          <a:solidFill>
                            <a:srgbClr val="00008B"/>
                          </a:solidFill>
                          <a:effectLst/>
                        </a:rPr>
                        <a:t>Export Tab to Excel</a:t>
                      </a:r>
                      <a:r>
                        <a:rPr lang="en-GB" sz="1400" dirty="0"/>
                        <a:t> </a:t>
                      </a:r>
                      <a:r>
                        <a:rPr lang="en-GB" sz="1400" dirty="0">
                          <a:solidFill>
                            <a:srgbClr val="FF8C00"/>
                          </a:solidFill>
                          <a:effectLst/>
                        </a:rPr>
                        <a:t>| </a:t>
                      </a:r>
                      <a:r>
                        <a:rPr lang="en-GB" sz="1400" u="none" strike="noStrike" dirty="0">
                          <a:solidFill>
                            <a:srgbClr val="00008B"/>
                          </a:solidFill>
                          <a:effectLst/>
                        </a:rPr>
                        <a:t>View Printable Version</a:t>
                      </a:r>
                      <a:endParaRPr lang="en-GB" sz="1400" dirty="0"/>
                    </a:p>
                  </a:txBody>
                  <a:tcPr marL="7144" marR="7144" marT="7144" marB="7144"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sp>
        <p:nvSpPr>
          <p:cNvPr id="5" name="Down Arrow 4"/>
          <p:cNvSpPr/>
          <p:nvPr/>
        </p:nvSpPr>
        <p:spPr>
          <a:xfrm>
            <a:off x="6896100" y="2657475"/>
            <a:ext cx="419100" cy="419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780441263"/>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Outstanding PTP	</a:t>
            </a:r>
            <a:endParaRPr lang="en-GB" dirty="0"/>
          </a:p>
        </p:txBody>
      </p:sp>
      <p:sp>
        <p:nvSpPr>
          <p:cNvPr id="3" name="Content Placeholder 2"/>
          <p:cNvSpPr>
            <a:spLocks noGrp="1"/>
          </p:cNvSpPr>
          <p:nvPr>
            <p:ph idx="1"/>
          </p:nvPr>
        </p:nvSpPr>
        <p:spPr/>
        <p:txBody>
          <a:bodyPr/>
          <a:lstStyle/>
          <a:p>
            <a:r>
              <a:rPr lang="en-GB" dirty="0" smtClean="0"/>
              <a:t>Any PTP for the ‘Promise to Pay’ Tab that is in Red</a:t>
            </a:r>
            <a:endParaRPr lang="en-GB" dirty="0"/>
          </a:p>
        </p:txBody>
      </p:sp>
      <p:graphicFrame>
        <p:nvGraphicFramePr>
          <p:cNvPr id="4" name="Table 3"/>
          <p:cNvGraphicFramePr>
            <a:graphicFrameLocks noGrp="1"/>
          </p:cNvGraphicFramePr>
          <p:nvPr>
            <p:extLst/>
          </p:nvPr>
        </p:nvGraphicFramePr>
        <p:xfrm>
          <a:off x="628650" y="2935723"/>
          <a:ext cx="7886701" cy="207527"/>
        </p:xfrm>
        <a:graphic>
          <a:graphicData uri="http://schemas.openxmlformats.org/drawingml/2006/table">
            <a:tbl>
              <a:tblPr/>
              <a:tblGrid>
                <a:gridCol w="316259"/>
                <a:gridCol w="790647"/>
                <a:gridCol w="1383632"/>
                <a:gridCol w="1541761"/>
                <a:gridCol w="3854402"/>
              </a:tblGrid>
              <a:tr h="207527">
                <a:tc>
                  <a:txBody>
                    <a:bodyPr/>
                    <a:lstStyle/>
                    <a:p>
                      <a:pPr algn="ctr"/>
                      <a:endParaRPr lang="en-GB" sz="1200" dirty="0">
                        <a:effectLst/>
                      </a:endParaRPr>
                    </a:p>
                  </a:txBody>
                  <a:tcPr marL="12323" marR="12323" marT="12323" marB="1232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ctr"/>
                      <a:r>
                        <a:rPr lang="en-GB" sz="1200">
                          <a:effectLst/>
                        </a:rPr>
                        <a:t> </a:t>
                      </a:r>
                    </a:p>
                  </a:txBody>
                  <a:tcPr marL="12323" marR="12323" marT="12323" marB="1232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ctr"/>
                      <a:r>
                        <a:rPr lang="en-GB" sz="1200" dirty="0">
                          <a:effectLst/>
                        </a:rPr>
                        <a:t>14/07/2014</a:t>
                      </a:r>
                    </a:p>
                  </a:txBody>
                  <a:tcPr marL="12323" marR="12323" marT="12323" marB="1232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808080"/>
                    </a:solidFill>
                  </a:tcPr>
                </a:tc>
                <a:tc>
                  <a:txBody>
                    <a:bodyPr/>
                    <a:lstStyle/>
                    <a:p>
                      <a:pPr algn="ctr"/>
                      <a:r>
                        <a:rPr lang="en-GB" sz="1200" b="1" dirty="0">
                          <a:solidFill>
                            <a:srgbClr val="B22222"/>
                          </a:solidFill>
                          <a:effectLst/>
                        </a:rPr>
                        <a:t>16/08/2014</a:t>
                      </a:r>
                    </a:p>
                  </a:txBody>
                  <a:tcPr marL="12323" marR="12323" marT="12323" marB="1232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808080"/>
                    </a:solidFill>
                  </a:tcPr>
                </a:tc>
                <a:tc>
                  <a:txBody>
                    <a:bodyPr/>
                    <a:lstStyle/>
                    <a:p>
                      <a:pPr algn="ctr"/>
                      <a:r>
                        <a:rPr lang="en-GB" sz="1200" b="1" dirty="0">
                          <a:effectLst/>
                        </a:rPr>
                        <a:t>IDS Next</a:t>
                      </a:r>
                    </a:p>
                  </a:txBody>
                  <a:tcPr marL="12323" marR="12323" marT="12323" marB="12323"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808080"/>
                    </a:solidFill>
                  </a:tcPr>
                </a:tc>
              </a:tr>
            </a:tbl>
          </a:graphicData>
        </a:graphic>
      </p:graphicFrame>
    </p:spTree>
    <p:extLst>
      <p:ext uri="{BB962C8B-B14F-4D97-AF65-F5344CB8AC3E}">
        <p14:creationId xmlns:p14="http://schemas.microsoft.com/office/powerpoint/2010/main" val="2783382110"/>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39136" cy="850106"/>
          </a:xfrm>
        </p:spPr>
        <p:txBody>
          <a:bodyPr/>
          <a:lstStyle/>
          <a:p>
            <a:r>
              <a:rPr lang="en-GB" dirty="0" smtClean="0"/>
              <a:t>Understanding Icons </a:t>
            </a:r>
            <a:endParaRPr lang="en-US" dirty="0"/>
          </a:p>
        </p:txBody>
      </p:sp>
      <p:sp>
        <p:nvSpPr>
          <p:cNvPr id="3" name="Content Placeholder 2"/>
          <p:cNvSpPr>
            <a:spLocks noGrp="1"/>
          </p:cNvSpPr>
          <p:nvPr>
            <p:ph idx="1"/>
          </p:nvPr>
        </p:nvSpPr>
        <p:spPr>
          <a:xfrm>
            <a:off x="467544" y="1124744"/>
            <a:ext cx="8229600" cy="4525963"/>
          </a:xfrm>
        </p:spPr>
        <p:txBody>
          <a:bodyPr/>
          <a:lstStyle/>
          <a:p>
            <a:pPr lvl="2"/>
            <a:r>
              <a:rPr lang="en-GB" sz="2000" dirty="0" smtClean="0"/>
              <a:t>This is used to edit any information and add Finance notes </a:t>
            </a:r>
          </a:p>
          <a:p>
            <a:pPr lvl="2"/>
            <a:endParaRPr lang="en-GB" sz="2000" dirty="0" smtClean="0"/>
          </a:p>
          <a:p>
            <a:pPr lvl="2"/>
            <a:r>
              <a:rPr lang="en-GB" sz="2000" dirty="0" smtClean="0"/>
              <a:t>Used to move Sales between tabs </a:t>
            </a:r>
          </a:p>
          <a:p>
            <a:pPr lvl="2"/>
            <a:endParaRPr lang="en-GB" sz="2000" dirty="0" smtClean="0"/>
          </a:p>
          <a:p>
            <a:pPr lvl="2"/>
            <a:r>
              <a:rPr lang="en-GB" sz="2000" dirty="0" smtClean="0"/>
              <a:t>Used to colour code Sales using the Description box to show what each colour means. </a:t>
            </a:r>
          </a:p>
          <a:p>
            <a:pPr lvl="2"/>
            <a:endParaRPr lang="en-US" dirty="0"/>
          </a:p>
        </p:txBody>
      </p:sp>
      <p:pic>
        <p:nvPicPr>
          <p:cNvPr id="2050" name="Picture 2" descr="http://dashboard.wdmgroup.com/images/Icons/gridView_Edit.png"/>
          <p:cNvPicPr>
            <a:picLocks noChangeAspect="1" noChangeArrowheads="1"/>
          </p:cNvPicPr>
          <p:nvPr/>
        </p:nvPicPr>
        <p:blipFill>
          <a:blip r:embed="rId2" cstate="print"/>
          <a:srcRect/>
          <a:stretch>
            <a:fillRect/>
          </a:stretch>
        </p:blipFill>
        <p:spPr bwMode="auto">
          <a:xfrm flipH="1">
            <a:off x="827584" y="1124744"/>
            <a:ext cx="511290" cy="479334"/>
          </a:xfrm>
          <a:prstGeom prst="rect">
            <a:avLst/>
          </a:prstGeom>
          <a:noFill/>
        </p:spPr>
      </p:pic>
      <p:pic>
        <p:nvPicPr>
          <p:cNvPr id="2054" name="Picture 6" descr="refresh icon"/>
          <p:cNvPicPr>
            <a:picLocks noChangeAspect="1" noChangeArrowheads="1"/>
          </p:cNvPicPr>
          <p:nvPr/>
        </p:nvPicPr>
        <p:blipFill>
          <a:blip r:embed="rId3" cstate="print"/>
          <a:srcRect/>
          <a:stretch>
            <a:fillRect/>
          </a:stretch>
        </p:blipFill>
        <p:spPr bwMode="auto">
          <a:xfrm>
            <a:off x="627534" y="1672307"/>
            <a:ext cx="827584" cy="827584"/>
          </a:xfrm>
          <a:prstGeom prst="rect">
            <a:avLst/>
          </a:prstGeom>
          <a:noFill/>
        </p:spPr>
      </p:pic>
      <p:pic>
        <p:nvPicPr>
          <p:cNvPr id="2056" name="Picture 8" descr="http://thumbs.dreamstime.com/thumbsmall_339/1228277792kGH4qL.jpg"/>
          <p:cNvPicPr>
            <a:picLocks noChangeAspect="1" noChangeArrowheads="1"/>
          </p:cNvPicPr>
          <p:nvPr/>
        </p:nvPicPr>
        <p:blipFill>
          <a:blip r:embed="rId4" cstate="print"/>
          <a:srcRect/>
          <a:stretch>
            <a:fillRect/>
          </a:stretch>
        </p:blipFill>
        <p:spPr bwMode="auto">
          <a:xfrm>
            <a:off x="755576" y="2693710"/>
            <a:ext cx="571500" cy="485775"/>
          </a:xfrm>
          <a:prstGeom prst="rect">
            <a:avLst/>
          </a:prstGeom>
          <a:noFill/>
        </p:spPr>
      </p:pic>
      <p:graphicFrame>
        <p:nvGraphicFramePr>
          <p:cNvPr id="9" name="Table 8"/>
          <p:cNvGraphicFramePr>
            <a:graphicFrameLocks noGrp="1"/>
          </p:cNvGraphicFramePr>
          <p:nvPr/>
        </p:nvGraphicFramePr>
        <p:xfrm>
          <a:off x="2699792" y="3645024"/>
          <a:ext cx="3600401" cy="2872823"/>
        </p:xfrm>
        <a:graphic>
          <a:graphicData uri="http://schemas.openxmlformats.org/drawingml/2006/table">
            <a:tbl>
              <a:tblPr/>
              <a:tblGrid>
                <a:gridCol w="1199666"/>
                <a:gridCol w="1707999"/>
                <a:gridCol w="692736"/>
              </a:tblGrid>
              <a:tr h="384893">
                <a:tc>
                  <a:txBody>
                    <a:bodyPr/>
                    <a:lstStyle/>
                    <a:p>
                      <a:r>
                        <a:rPr lang="en-US" b="1" dirty="0" err="1" smtClean="0">
                          <a:ln>
                            <a:solidFill>
                              <a:schemeClr val="bg1"/>
                            </a:solidFill>
                          </a:ln>
                        </a:rPr>
                        <a:t>Colour</a:t>
                      </a:r>
                      <a:endParaRPr lang="en-US" dirty="0">
                        <a:ln>
                          <a:solidFill>
                            <a:schemeClr val="bg1"/>
                          </a:solidFill>
                        </a:ln>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ln>
                            <a:solidFill>
                              <a:schemeClr val="bg1"/>
                            </a:solidFill>
                          </a:ln>
                        </a:rPr>
                        <a:t>Description</a:t>
                      </a:r>
                      <a:endParaRPr lang="en-US" dirty="0">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b="1" u="none" strike="noStrike">
                          <a:ln>
                            <a:solidFill>
                              <a:schemeClr val="bg1"/>
                            </a:solidFill>
                          </a:ln>
                          <a:solidFill>
                            <a:srgbClr val="00008B"/>
                          </a:solidFill>
                        </a:rPr>
                        <a:t>Save</a:t>
                      </a:r>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31078">
                <a:tc>
                  <a:txBody>
                    <a:bodyPr/>
                    <a:lstStyle/>
                    <a:p>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dirty="0">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1078">
                <a:tc>
                  <a:txBody>
                    <a:bodyPr/>
                    <a:lstStyle/>
                    <a:p>
                      <a:endParaRPr lang="en-US" dirty="0">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00"/>
                    </a:solidFill>
                  </a:tcPr>
                </a:tc>
                <a:tc>
                  <a:txBody>
                    <a:bodyPr/>
                    <a:lstStyle/>
                    <a:p>
                      <a:pPr algn="ctr"/>
                      <a:endParaRPr lang="en-US" dirty="0">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1078">
                <a:tc>
                  <a:txBody>
                    <a:bodyPr/>
                    <a:lstStyle/>
                    <a:p>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endParaRPr lang="en-US" dirty="0">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1078">
                <a:tc>
                  <a:txBody>
                    <a:bodyPr/>
                    <a:lstStyle/>
                    <a:p>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1078">
                <a:tc>
                  <a:txBody>
                    <a:bodyPr/>
                    <a:lstStyle/>
                    <a:p>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8080"/>
                    </a:solidFill>
                  </a:tcPr>
                </a:tc>
                <a:tc>
                  <a:txBody>
                    <a:bodyPr/>
                    <a:lstStyle/>
                    <a:p>
                      <a:pPr algn="ctr"/>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1078">
                <a:tc>
                  <a:txBody>
                    <a:bodyPr/>
                    <a:lstStyle/>
                    <a:p>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BFD8"/>
                    </a:solidFill>
                  </a:tcPr>
                </a:tc>
                <a:tc>
                  <a:txBody>
                    <a:bodyPr/>
                    <a:lstStyle/>
                    <a:p>
                      <a:pPr algn="ctr"/>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ln>
                          <a:solidFill>
                            <a:schemeClr val="bg1"/>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5552">
                <a:tc>
                  <a:txBody>
                    <a:bodyPr/>
                    <a:lstStyle/>
                    <a:p>
                      <a:endParaRPr lang="en-US" dirty="0">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ctr"/>
                      <a:endParaRPr lang="en-US">
                        <a:ln>
                          <a:solidFill>
                            <a:schemeClr val="bg1"/>
                          </a:solidFill>
                        </a:l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endParaRPr lang="en-US" dirty="0">
                        <a:ln>
                          <a:solidFill>
                            <a:schemeClr val="bg1"/>
                          </a:solidFill>
                        </a:ln>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06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r>
            <a:br>
              <a:rPr kumimoji="0" lang="en-US" sz="1800" b="0" i="0" u="none" strike="noStrike" cap="none" normalizeH="0" baseline="0" smtClean="0">
                <a:ln>
                  <a:noFill/>
                </a:ln>
                <a:solidFill>
                  <a:schemeClr val="tx1"/>
                </a:solidFill>
                <a:effectLst/>
                <a:latin typeface="Arial" charset="0"/>
              </a:rPr>
            </a:br>
            <a:endParaRPr kumimoji="0" lang="en-US" sz="1800" b="0" i="0" u="none" strike="noStrike" cap="none" normalizeH="0" baseline="0" smtClean="0">
              <a:ln>
                <a:noFill/>
              </a:ln>
              <a:solidFill>
                <a:schemeClr val="tx1"/>
              </a:solidFill>
              <a:effectLst/>
              <a:latin typeface="Arial" charset="0"/>
            </a:endParaRPr>
          </a:p>
        </p:txBody>
      </p:sp>
      <p:pic>
        <p:nvPicPr>
          <p:cNvPr id="11" name="Picture 13"/>
          <p:cNvPicPr>
            <a:picLocks noChangeAspect="1" noChangeArrowheads="1"/>
          </p:cNvPicPr>
          <p:nvPr/>
        </p:nvPicPr>
        <p:blipFill>
          <a:blip r:embed="rId5" cstate="print"/>
          <a:srcRect/>
          <a:stretch>
            <a:fillRect/>
          </a:stretch>
        </p:blipFill>
        <p:spPr bwMode="auto">
          <a:xfrm>
            <a:off x="6400800" y="0"/>
            <a:ext cx="2743200" cy="77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Box</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8925932"/>
              </p:ext>
            </p:extLst>
          </p:nvPr>
        </p:nvGraphicFramePr>
        <p:xfrm>
          <a:off x="1835696" y="3284984"/>
          <a:ext cx="5184575" cy="2346960"/>
        </p:xfrm>
        <a:graphic>
          <a:graphicData uri="http://schemas.openxmlformats.org/drawingml/2006/table">
            <a:tbl>
              <a:tblPr/>
              <a:tblGrid>
                <a:gridCol w="1767796"/>
                <a:gridCol w="1314146"/>
                <a:gridCol w="1022514"/>
                <a:gridCol w="1080119"/>
              </a:tblGrid>
              <a:tr h="0">
                <a:tc gridSpan="4">
                  <a:txBody>
                    <a:bodyPr/>
                    <a:lstStyle/>
                    <a:p>
                      <a:pPr algn="l"/>
                      <a:r>
                        <a:rPr lang="en-US" dirty="0">
                          <a:solidFill>
                            <a:schemeClr val="tx1"/>
                          </a:solidFill>
                        </a:rPr>
                        <a:t> </a:t>
                      </a:r>
                      <a:r>
                        <a:rPr lang="en-US" dirty="0" smtClean="0">
                          <a:solidFill>
                            <a:schemeClr val="tx1"/>
                          </a:solidFill>
                        </a:rPr>
                        <a:t>Summary</a:t>
                      </a:r>
                      <a:endParaRPr lang="en-US" dirty="0">
                        <a:solidFill>
                          <a:schemeClr val="tx1"/>
                        </a:solidFill>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r>
                        <a:rPr lang="en-US" dirty="0"/>
                        <a:t>Total in Tab</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t>30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t>Tab Value</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smtClean="0"/>
                        <a:t>£xxx</a:t>
                      </a:r>
                      <a:endParaRPr lang="en-US" dirty="0"/>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r>
                        <a:rPr lang="en-US" dirty="0"/>
                        <a:t>Total Outstanding</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smtClean="0"/>
                        <a:t>£xxx</a:t>
                      </a:r>
                      <a:endParaRPr lang="en-US" dirty="0"/>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t>Liabilities</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smtClean="0"/>
                        <a:t>£xxx</a:t>
                      </a:r>
                      <a:endParaRPr lang="en-US" dirty="0"/>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5994">
                <a:tc gridSpan="3">
                  <a:txBody>
                    <a:bodyPr/>
                    <a:lstStyle/>
                    <a:p>
                      <a:r>
                        <a:rPr lang="en-US" dirty="0"/>
                        <a:t>Waiting for Copy</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r>
                        <a:rPr lang="en-US"/>
                        <a:t>17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gridSpan="3">
                  <a:txBody>
                    <a:bodyPr/>
                    <a:lstStyle/>
                    <a:p>
                      <a:r>
                        <a:rPr lang="en-US" dirty="0"/>
                        <a:t>Copy In</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r>
                        <a:rPr lang="en-US">
                          <a:solidFill>
                            <a:srgbClr val="FFFFFF"/>
                          </a:solidFill>
                        </a:rPr>
                        <a:t>0</a:t>
                      </a:r>
                      <a:endParaRPr lang="en-US"/>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E90FF"/>
                    </a:solidFill>
                  </a:tcPr>
                </a:tc>
              </a:tr>
              <a:tr h="0">
                <a:tc gridSpan="3">
                  <a:txBody>
                    <a:bodyPr/>
                    <a:lstStyle/>
                    <a:p>
                      <a:r>
                        <a:rPr lang="en-US" dirty="0"/>
                        <a:t>Proof Out</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r>
                        <a:rPr lang="en-US"/>
                        <a:t>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500"/>
                    </a:solidFill>
                  </a:tcPr>
                </a:tc>
              </a:tr>
              <a:tr h="0">
                <a:tc gridSpan="3">
                  <a:txBody>
                    <a:bodyPr/>
                    <a:lstStyle/>
                    <a:p>
                      <a:r>
                        <a:rPr lang="en-US" dirty="0"/>
                        <a:t>Approved</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r>
                        <a:rPr lang="en-US" dirty="0"/>
                        <a:t>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r>
              <a:tr h="0">
                <a:tc gridSpan="4">
                  <a:txBody>
                    <a:bodyPr/>
                    <a:lstStyle/>
                    <a:p>
                      <a:r>
                        <a:rPr lang="en-US" u="none" strike="noStrike" dirty="0">
                          <a:solidFill>
                            <a:srgbClr val="00008B"/>
                          </a:solidFill>
                        </a:rPr>
                        <a:t>Export Tab to Excel</a:t>
                      </a:r>
                      <a:r>
                        <a:rPr lang="en-US" dirty="0"/>
                        <a:t> </a:t>
                      </a:r>
                      <a:r>
                        <a:rPr lang="en-US" dirty="0">
                          <a:solidFill>
                            <a:srgbClr val="FF8C00"/>
                          </a:solidFill>
                        </a:rPr>
                        <a:t>| </a:t>
                      </a:r>
                      <a:r>
                        <a:rPr lang="en-US" u="none" strike="noStrike" dirty="0">
                          <a:solidFill>
                            <a:srgbClr val="00008B"/>
                          </a:solidFill>
                        </a:rPr>
                        <a:t>View Printable Version</a:t>
                      </a:r>
                      <a:endParaRPr lang="en-US" dirty="0"/>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Content Placeholder 2"/>
          <p:cNvSpPr txBox="1">
            <a:spLocks/>
          </p:cNvSpPr>
          <p:nvPr/>
        </p:nvSpPr>
        <p:spPr>
          <a:xfrm>
            <a:off x="467544" y="1124745"/>
            <a:ext cx="8229600" cy="2736304"/>
          </a:xfrm>
          <a:prstGeom prst="rect">
            <a:avLst/>
          </a:prstGeom>
        </p:spPr>
        <p:txBody>
          <a:bodyPr vert="horz" lIns="91440" tIns="45720" rIns="91440" bIns="45720" rtlCol="0">
            <a:normAutofit/>
          </a:bodyPr>
          <a:lstStyle/>
          <a:p>
            <a:pPr marL="228600" indent="-228600">
              <a:spcBef>
                <a:spcPct val="20000"/>
              </a:spcBef>
              <a:buFont typeface="Arial" pitchFamily="34" charset="0"/>
              <a:buChar char="•"/>
            </a:pPr>
            <a:r>
              <a:rPr kumimoji="0" lang="en-GB" b="0" i="0" u="none" strike="noStrike" kern="1200" cap="none" spc="0" normalizeH="0" baseline="0" noProof="0" dirty="0" smtClean="0">
                <a:ln>
                  <a:noFill/>
                </a:ln>
                <a:solidFill>
                  <a:schemeClr val="tx1"/>
                </a:solidFill>
                <a:effectLst/>
                <a:uLnTx/>
                <a:uFillTx/>
              </a:rPr>
              <a:t>This</a:t>
            </a:r>
            <a:r>
              <a:rPr kumimoji="0" lang="en-GB" b="0" i="0" u="none" strike="noStrike" kern="1200" cap="none" spc="0" normalizeH="0" noProof="0" dirty="0" smtClean="0">
                <a:ln>
                  <a:noFill/>
                </a:ln>
                <a:solidFill>
                  <a:schemeClr val="tx1"/>
                </a:solidFill>
                <a:effectLst/>
                <a:uLnTx/>
                <a:uFillTx/>
              </a:rPr>
              <a:t> </a:t>
            </a:r>
            <a:r>
              <a:rPr lang="en-GB" dirty="0" smtClean="0"/>
              <a:t>will give you a summary of what is outstanding within the tab, as well as a breakdown of artwork using the traffic light system.</a:t>
            </a:r>
            <a:endParaRPr kumimoji="0" lang="en-GB" b="0" i="0" u="none" strike="noStrike" kern="1200" cap="none" spc="0" normalizeH="0" baseline="0" noProof="0" dirty="0" smtClean="0">
              <a:ln>
                <a:noFill/>
              </a:ln>
              <a:solidFill>
                <a:schemeClr val="tx1"/>
              </a:solidFill>
              <a:effectLst/>
              <a:uLnTx/>
              <a:uFillTx/>
            </a:endParaRPr>
          </a:p>
          <a:p>
            <a:pPr marL="228600" indent="-228600">
              <a:spcBef>
                <a:spcPct val="20000"/>
              </a:spcBef>
              <a:buFont typeface="Arial" pitchFamily="34" charset="0"/>
              <a:buChar char="•"/>
            </a:pPr>
            <a:r>
              <a:rPr lang="en-GB" dirty="0" smtClean="0"/>
              <a:t>N.B the outstanding Value does NOT include any non invoiced Sales. A sale only becomes outstanding once it has been invoiced.  </a:t>
            </a:r>
          </a:p>
          <a:p>
            <a:pPr marL="228600" indent="-228600">
              <a:spcBef>
                <a:spcPct val="20000"/>
              </a:spcBef>
              <a:buFont typeface="Arial" pitchFamily="34" charset="0"/>
              <a:buChar char="•"/>
            </a:pPr>
            <a:r>
              <a:rPr kumimoji="0" lang="en-GB" b="0" i="0" u="none" strike="noStrike" kern="1200" cap="none" spc="0" normalizeH="0" baseline="0" noProof="0" dirty="0" smtClean="0">
                <a:ln>
                  <a:noFill/>
                </a:ln>
                <a:solidFill>
                  <a:schemeClr val="tx1"/>
                </a:solidFill>
                <a:effectLst/>
                <a:uLnTx/>
                <a:uFillTx/>
              </a:rPr>
              <a:t>‘Export </a:t>
            </a:r>
            <a:r>
              <a:rPr lang="en-GB" dirty="0" smtClean="0"/>
              <a:t>Tab to Excel’</a:t>
            </a:r>
            <a:r>
              <a:rPr kumimoji="0" lang="en-GB" b="0" i="0" u="none" strike="noStrike" kern="1200" cap="none" spc="0" normalizeH="0" noProof="0" dirty="0" smtClean="0">
                <a:ln>
                  <a:noFill/>
                </a:ln>
                <a:solidFill>
                  <a:schemeClr val="tx1"/>
                </a:solidFill>
                <a:effectLst/>
                <a:uLnTx/>
                <a:uFillTx/>
              </a:rPr>
              <a:t> can be used to extract all information into a spreadsheet</a:t>
            </a:r>
          </a:p>
          <a:p>
            <a:pPr marL="228600" indent="-228600">
              <a:spcBef>
                <a:spcPct val="20000"/>
              </a:spcBef>
              <a:buFont typeface="Arial" pitchFamily="34" charset="0"/>
              <a:buChar char="•"/>
            </a:pPr>
            <a:r>
              <a:rPr lang="en-GB" baseline="0" dirty="0" smtClean="0"/>
              <a:t>‘View Printable</a:t>
            </a:r>
            <a:r>
              <a:rPr lang="en-GB" dirty="0" smtClean="0"/>
              <a:t> Version’ Allows you to print the page</a:t>
            </a:r>
            <a:endParaRPr kumimoji="0" lang="en-GB" b="0" i="0" u="none" strike="noStrike" kern="1200" cap="none" spc="0" normalizeH="0" baseline="0" noProof="0" dirty="0" smtClean="0">
              <a:ln>
                <a:noFill/>
              </a:ln>
              <a:solidFill>
                <a:schemeClr val="tx1"/>
              </a:solidFill>
              <a:effectLst/>
              <a:uLnTx/>
              <a:uFillTx/>
            </a:endParaRPr>
          </a:p>
        </p:txBody>
      </p:sp>
      <p:pic>
        <p:nvPicPr>
          <p:cNvPr id="7" name="Picture 13"/>
          <p:cNvPicPr>
            <a:picLocks noChangeAspect="1" noChangeArrowheads="1"/>
          </p:cNvPicPr>
          <p:nvPr/>
        </p:nvPicPr>
        <p:blipFill>
          <a:blip r:embed="rId2" cstate="print"/>
          <a:srcRect/>
          <a:stretch>
            <a:fillRect/>
          </a:stretch>
        </p:blipFill>
        <p:spPr bwMode="auto">
          <a:xfrm>
            <a:off x="6400800" y="0"/>
            <a:ext cx="2743200" cy="77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Progress </a:t>
            </a:r>
            <a:endParaRPr lang="en-US" dirty="0"/>
          </a:p>
        </p:txBody>
      </p:sp>
      <p:sp>
        <p:nvSpPr>
          <p:cNvPr id="3" name="Content Placeholder 2"/>
          <p:cNvSpPr>
            <a:spLocks noGrp="1"/>
          </p:cNvSpPr>
          <p:nvPr>
            <p:ph idx="1"/>
          </p:nvPr>
        </p:nvSpPr>
        <p:spPr>
          <a:xfrm>
            <a:off x="457200" y="1340768"/>
            <a:ext cx="8229600" cy="4785395"/>
          </a:xfrm>
        </p:spPr>
        <p:txBody>
          <a:bodyPr>
            <a:normAutofit/>
          </a:bodyPr>
          <a:lstStyle/>
          <a:p>
            <a:r>
              <a:rPr lang="en-GB" sz="2000" dirty="0" smtClean="0"/>
              <a:t>All sales added to the sales book will automatically be added to ‘In Progress’</a:t>
            </a:r>
          </a:p>
          <a:p>
            <a:r>
              <a:rPr lang="en-GB" sz="2000" dirty="0" smtClean="0"/>
              <a:t>All invoices must be dispatched within 24 hours of sale being made. If not Finance need to speak to the Sales Person to ascertain why the paperwork has not been received. </a:t>
            </a:r>
          </a:p>
          <a:p>
            <a:r>
              <a:rPr lang="en-GB" sz="2000" dirty="0" smtClean="0"/>
              <a:t>Invoice date and invoice number must be entered </a:t>
            </a:r>
            <a:r>
              <a:rPr lang="en-GB" sz="2000" dirty="0"/>
              <a:t>i</a:t>
            </a:r>
            <a:r>
              <a:rPr lang="en-GB" sz="2000" dirty="0" smtClean="0"/>
              <a:t>nto Dashboard. </a:t>
            </a:r>
          </a:p>
          <a:p>
            <a:r>
              <a:rPr lang="en-GB" sz="2000" dirty="0" smtClean="0"/>
              <a:t>The following sales must stay in ‘In Progress’ until a payment date has been agreed or Cancelled: </a:t>
            </a:r>
          </a:p>
          <a:p>
            <a:pPr lvl="1">
              <a:buFont typeface="Wingdings" pitchFamily="2" charset="2"/>
              <a:buChar char="Ø"/>
            </a:pPr>
            <a:r>
              <a:rPr lang="en-GB" sz="2000" dirty="0" smtClean="0"/>
              <a:t>Accounts with known Issues</a:t>
            </a:r>
          </a:p>
          <a:p>
            <a:pPr lvl="1">
              <a:buFont typeface="Wingdings" pitchFamily="2" charset="2"/>
              <a:buChar char="Ø"/>
            </a:pPr>
            <a:r>
              <a:rPr lang="en-GB" sz="2000" dirty="0" smtClean="0"/>
              <a:t>Newly invoiced or Un-Invoiced sales </a:t>
            </a:r>
          </a:p>
          <a:p>
            <a:pPr lvl="1">
              <a:buFont typeface="Wingdings" pitchFamily="2" charset="2"/>
              <a:buChar char="Ø"/>
            </a:pPr>
            <a:r>
              <a:rPr lang="en-GB" sz="2000" dirty="0" smtClean="0"/>
              <a:t>Cancelled deals (Please see next slide) </a:t>
            </a:r>
          </a:p>
          <a:p>
            <a:endParaRPr lang="en-GB" dirty="0" smtClean="0"/>
          </a:p>
          <a:p>
            <a:pPr>
              <a:buNone/>
            </a:pPr>
            <a:endParaRPr lang="en-US" dirty="0"/>
          </a:p>
        </p:txBody>
      </p:sp>
      <p:pic>
        <p:nvPicPr>
          <p:cNvPr id="4" name="Picture 13"/>
          <p:cNvPicPr>
            <a:picLocks noChangeAspect="1" noChangeArrowheads="1"/>
          </p:cNvPicPr>
          <p:nvPr/>
        </p:nvPicPr>
        <p:blipFill>
          <a:blip r:embed="rId2" cstate="print"/>
          <a:srcRect/>
          <a:stretch>
            <a:fillRect/>
          </a:stretch>
        </p:blipFill>
        <p:spPr bwMode="auto">
          <a:xfrm>
            <a:off x="6400800" y="0"/>
            <a:ext cx="2743200" cy="77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Cancellations </a:t>
            </a:r>
            <a:endParaRPr lang="en-US" dirty="0"/>
          </a:p>
        </p:txBody>
      </p:sp>
      <p:sp>
        <p:nvSpPr>
          <p:cNvPr id="3" name="Content Placeholder 2"/>
          <p:cNvSpPr>
            <a:spLocks noGrp="1"/>
          </p:cNvSpPr>
          <p:nvPr>
            <p:ph idx="1"/>
          </p:nvPr>
        </p:nvSpPr>
        <p:spPr>
          <a:xfrm>
            <a:off x="457200" y="1412776"/>
            <a:ext cx="8229600" cy="4713387"/>
          </a:xfrm>
        </p:spPr>
        <p:txBody>
          <a:bodyPr>
            <a:normAutofit/>
          </a:bodyPr>
          <a:lstStyle/>
          <a:p>
            <a:r>
              <a:rPr lang="en-GB" sz="2000" dirty="0" smtClean="0"/>
              <a:t>Only sales for the current issue may be cancelled, and only up to 14days before Publication date (as per T&amp;C’s) </a:t>
            </a:r>
          </a:p>
          <a:p>
            <a:r>
              <a:rPr lang="en-GB" sz="2000" dirty="0" smtClean="0"/>
              <a:t>All Cancelled deals must be removed from Dashboard within 24 hours of cancellation being agreed. </a:t>
            </a:r>
          </a:p>
          <a:p>
            <a:r>
              <a:rPr lang="en-GB" sz="2000" dirty="0" smtClean="0"/>
              <a:t>Any deals cancelled outside of the T&amp;C’s must be done by red lining the sale on the next book. You can send a Red line request from the Finance Tab (see next slide) and it will be processed automatically </a:t>
            </a:r>
          </a:p>
          <a:p>
            <a:r>
              <a:rPr lang="en-GB" sz="2000" dirty="0" smtClean="0"/>
              <a:t>All PTP dates are fed through to the PTP graph</a:t>
            </a:r>
            <a:r>
              <a:rPr lang="en-GB" sz="2000" dirty="0"/>
              <a:t> </a:t>
            </a:r>
            <a:r>
              <a:rPr lang="en-GB" sz="2000" dirty="0" smtClean="0"/>
              <a:t>and the ‘Promise To Pay’ Tab</a:t>
            </a:r>
          </a:p>
          <a:p>
            <a:endParaRPr lang="en-US" dirty="0"/>
          </a:p>
        </p:txBody>
      </p:sp>
      <p:pic>
        <p:nvPicPr>
          <p:cNvPr id="4" name="Picture 13"/>
          <p:cNvPicPr>
            <a:picLocks noChangeAspect="1" noChangeArrowheads="1"/>
          </p:cNvPicPr>
          <p:nvPr/>
        </p:nvPicPr>
        <p:blipFill>
          <a:blip r:embed="rId2" cstate="print"/>
          <a:srcRect/>
          <a:stretch>
            <a:fillRect/>
          </a:stretch>
        </p:blipFill>
        <p:spPr bwMode="auto">
          <a:xfrm>
            <a:off x="6400800" y="0"/>
            <a:ext cx="2743200" cy="77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RedLines</a:t>
            </a:r>
            <a:endParaRPr lang="en-GB" dirty="0"/>
          </a:p>
        </p:txBody>
      </p:sp>
      <p:pic>
        <p:nvPicPr>
          <p:cNvPr id="29" name="Content Placeholder 28"/>
          <p:cNvPicPr>
            <a:picLocks noGrp="1" noChangeAspect="1"/>
          </p:cNvPicPr>
          <p:nvPr>
            <p:ph sz="half" idx="1"/>
          </p:nvPr>
        </p:nvPicPr>
        <p:blipFill>
          <a:blip r:embed="rId2"/>
          <a:stretch>
            <a:fillRect/>
          </a:stretch>
        </p:blipFill>
        <p:spPr>
          <a:xfrm>
            <a:off x="527476" y="1844824"/>
            <a:ext cx="4038600" cy="2448272"/>
          </a:xfrm>
          <a:prstGeom prst="rect">
            <a:avLst/>
          </a:prstGeom>
        </p:spPr>
      </p:pic>
      <p:pic>
        <p:nvPicPr>
          <p:cNvPr id="1024" name="Content Placeholder 1023"/>
          <p:cNvPicPr>
            <a:picLocks noGrp="1" noChangeAspect="1"/>
          </p:cNvPicPr>
          <p:nvPr>
            <p:ph sz="half" idx="2"/>
          </p:nvPr>
        </p:nvPicPr>
        <p:blipFill>
          <a:blip r:embed="rId3"/>
          <a:stretch>
            <a:fillRect/>
          </a:stretch>
        </p:blipFill>
        <p:spPr>
          <a:xfrm>
            <a:off x="4788024" y="1876634"/>
            <a:ext cx="4038600" cy="3053575"/>
          </a:xfrm>
          <a:prstGeom prst="rect">
            <a:avLst/>
          </a:prstGeom>
        </p:spPr>
      </p:pic>
      <p:sp>
        <p:nvSpPr>
          <p:cNvPr id="31" name="Up Arrow 30"/>
          <p:cNvSpPr/>
          <p:nvPr/>
        </p:nvSpPr>
        <p:spPr>
          <a:xfrm>
            <a:off x="3203848" y="4509120"/>
            <a:ext cx="504056" cy="10081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5" name="DefaultOcx"/>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HTMLSelect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HTMLText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HTMLText2"/>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HTMLText3"/>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HTMLText4"/>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HTMLText5"/>
          <p:cNvPicPr preferRelativeResize="0">
            <a:picLocks noChangeArrowheads="1" noChangeShapeType="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descr="Open the calendar popu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HTMLText6"/>
          <p:cNvPicPr preferRelativeResize="0">
            <a:picLocks noChangeArrowheads="1" noChangeShapeType="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HTMLText7"/>
          <p:cNvPicPr preferRelativeResize="0">
            <a:picLocks noChangeArrowheads="1" noChangeShapeType="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HTMLSelect2"/>
          <p:cNvPicPr preferRelativeResize="0">
            <a:picLocks noChangeArrowheads="1" noChangeShapeType="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HTMLSelect3"/>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HTMLText8"/>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HTMLText9"/>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HTMLText10"/>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HTMLText1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HTMLText12"/>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descr="Open the calendar popu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HTMLImage1"/>
          <p:cNvPicPr preferRelativeResize="0">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HTMLCheckbox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5" name="HTMLSubmit1"/>
          <p:cNvPicPr preferRelativeResize="0">
            <a:picLocks noChangeArrowheads="1" noChangeShapeType="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6" name="HTMLSubmit2"/>
          <p:cNvPicPr preferRelativeResize="0">
            <a:picLocks noChangeArrowheads="1" noChangeShapeType="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7" name="HTMLText13"/>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8" name="HTMLText14"/>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9" name="HTMLText15"/>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0" name="Picture 26" descr="Open the calendar popu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Open the time view popu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714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HTMLImage2"/>
          <p:cNvPicPr preferRelativeResize="0">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490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Promise To Pay (PTP)</a:t>
            </a:r>
            <a:endParaRPr lang="en-US" dirty="0"/>
          </a:p>
        </p:txBody>
      </p:sp>
      <p:sp>
        <p:nvSpPr>
          <p:cNvPr id="3" name="Content Placeholder 2"/>
          <p:cNvSpPr>
            <a:spLocks noGrp="1"/>
          </p:cNvSpPr>
          <p:nvPr>
            <p:ph idx="1"/>
          </p:nvPr>
        </p:nvSpPr>
        <p:spPr/>
        <p:txBody>
          <a:bodyPr>
            <a:normAutofit/>
          </a:bodyPr>
          <a:lstStyle/>
          <a:p>
            <a:r>
              <a:rPr lang="en-GB" sz="2000" dirty="0" smtClean="0"/>
              <a:t>Once the customer has indicated when payment will be made you can move the sale to the ‘Promise to Pay’ tab by inputting the date they have given</a:t>
            </a:r>
          </a:p>
          <a:p>
            <a:endParaRPr lang="en-GB" sz="2000" dirty="0" smtClean="0"/>
          </a:p>
          <a:p>
            <a:r>
              <a:rPr lang="en-GB" sz="2000" dirty="0" smtClean="0"/>
              <a:t>If the sales person has agreed payment terms with the customer and you have confirmed the customer has received the invoice you can move it the sale to the ‘Promise to Pay’ Tab</a:t>
            </a:r>
          </a:p>
          <a:p>
            <a:r>
              <a:rPr lang="en-GB" sz="2000" dirty="0" smtClean="0"/>
              <a:t>You must follow up with the customer at the very latest the day before the Promise Date to insure the promise is still valid.  </a:t>
            </a:r>
            <a:endParaRPr lang="en-US" sz="2000" dirty="0"/>
          </a:p>
        </p:txBody>
      </p:sp>
      <p:pic>
        <p:nvPicPr>
          <p:cNvPr id="4" name="Picture 13"/>
          <p:cNvPicPr>
            <a:picLocks noChangeAspect="1" noChangeArrowheads="1"/>
          </p:cNvPicPr>
          <p:nvPr/>
        </p:nvPicPr>
        <p:blipFill>
          <a:blip r:embed="rId2" cstate="print"/>
          <a:srcRect/>
          <a:stretch>
            <a:fillRect/>
          </a:stretch>
        </p:blipFill>
        <p:spPr bwMode="auto">
          <a:xfrm>
            <a:off x="6400800" y="0"/>
            <a:ext cx="2743200" cy="771525"/>
          </a:xfrm>
          <a:prstGeom prst="rect">
            <a:avLst/>
          </a:prstGeom>
          <a:noFill/>
          <a:ln w="9525">
            <a:noFill/>
            <a:miter lim="800000"/>
            <a:headEnd/>
            <a:tailEnd/>
          </a:ln>
        </p:spPr>
      </p:pic>
      <p:pic>
        <p:nvPicPr>
          <p:cNvPr id="5" name="Picture 4"/>
          <p:cNvPicPr>
            <a:picLocks noChangeAspect="1"/>
          </p:cNvPicPr>
          <p:nvPr/>
        </p:nvPicPr>
        <p:blipFill>
          <a:blip r:embed="rId3"/>
          <a:stretch>
            <a:fillRect/>
          </a:stretch>
        </p:blipFill>
        <p:spPr>
          <a:xfrm>
            <a:off x="1835696" y="2348880"/>
            <a:ext cx="2095500" cy="657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Proof Of Payment (POP) </a:t>
            </a:r>
            <a:endParaRPr lang="en-US" dirty="0"/>
          </a:p>
        </p:txBody>
      </p:sp>
      <p:sp>
        <p:nvSpPr>
          <p:cNvPr id="3" name="Content Placeholder 2"/>
          <p:cNvSpPr>
            <a:spLocks noGrp="1"/>
          </p:cNvSpPr>
          <p:nvPr>
            <p:ph idx="1"/>
          </p:nvPr>
        </p:nvSpPr>
        <p:spPr/>
        <p:txBody>
          <a:bodyPr>
            <a:normAutofit/>
          </a:bodyPr>
          <a:lstStyle/>
          <a:p>
            <a:r>
              <a:rPr lang="en-GB" sz="2400" dirty="0" smtClean="0"/>
              <a:t>Once customer has made the transfer as </a:t>
            </a:r>
            <a:r>
              <a:rPr lang="en-GB" sz="2400" dirty="0"/>
              <a:t>p</a:t>
            </a:r>
            <a:r>
              <a:rPr lang="en-GB" sz="2400" dirty="0" smtClean="0"/>
              <a:t>romised, they need to send you a copy of bank transfer as a Proof. This helps finance to match the payment and stops you from contacting the customer if they have already paid </a:t>
            </a:r>
          </a:p>
          <a:p>
            <a:r>
              <a:rPr lang="en-GB" sz="2400" dirty="0" smtClean="0"/>
              <a:t>Cheques are classed as a POP  until cleared</a:t>
            </a:r>
          </a:p>
          <a:p>
            <a:r>
              <a:rPr lang="en-GB" sz="2400" dirty="0" smtClean="0"/>
              <a:t>If a customer is posting a cheque and has sent you a copy of it via email or fax with proof of postage (e.g. a Tracking number) this is also classed as a POP</a:t>
            </a:r>
          </a:p>
          <a:p>
            <a:endParaRPr lang="en-US" dirty="0"/>
          </a:p>
        </p:txBody>
      </p:sp>
      <p:pic>
        <p:nvPicPr>
          <p:cNvPr id="4" name="Picture 13"/>
          <p:cNvPicPr>
            <a:picLocks noChangeAspect="1" noChangeArrowheads="1"/>
          </p:cNvPicPr>
          <p:nvPr/>
        </p:nvPicPr>
        <p:blipFill>
          <a:blip r:embed="rId2" cstate="print"/>
          <a:srcRect/>
          <a:stretch>
            <a:fillRect/>
          </a:stretch>
        </p:blipFill>
        <p:spPr bwMode="auto">
          <a:xfrm>
            <a:off x="6400800" y="0"/>
            <a:ext cx="2743200" cy="7715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Write Offs </a:t>
            </a:r>
            <a:endParaRPr lang="en-US" dirty="0"/>
          </a:p>
        </p:txBody>
      </p:sp>
      <p:sp>
        <p:nvSpPr>
          <p:cNvPr id="3" name="Content Placeholder 2"/>
          <p:cNvSpPr>
            <a:spLocks noGrp="1"/>
          </p:cNvSpPr>
          <p:nvPr>
            <p:ph idx="1"/>
          </p:nvPr>
        </p:nvSpPr>
        <p:spPr/>
        <p:txBody>
          <a:bodyPr>
            <a:normAutofit/>
          </a:bodyPr>
          <a:lstStyle/>
          <a:p>
            <a:r>
              <a:rPr lang="en-GB" sz="2400" dirty="0" smtClean="0"/>
              <a:t>These are sales where collection is no longer an option, for instance, the company has gone Bankrupt or is in Liquidation.</a:t>
            </a:r>
          </a:p>
          <a:p>
            <a:r>
              <a:rPr lang="en-GB" sz="2400" dirty="0" smtClean="0"/>
              <a:t>All write offs must be authorised by the CEO before prior to being written off.</a:t>
            </a:r>
            <a:endParaRPr lang="en-US" sz="2400" dirty="0"/>
          </a:p>
        </p:txBody>
      </p:sp>
      <p:pic>
        <p:nvPicPr>
          <p:cNvPr id="4" name="Picture 13"/>
          <p:cNvPicPr>
            <a:picLocks noChangeAspect="1" noChangeArrowheads="1"/>
          </p:cNvPicPr>
          <p:nvPr/>
        </p:nvPicPr>
        <p:blipFill>
          <a:blip r:embed="rId2" cstate="print"/>
          <a:srcRect/>
          <a:stretch>
            <a:fillRect/>
          </a:stretch>
        </p:blipFill>
        <p:spPr bwMode="auto">
          <a:xfrm>
            <a:off x="6400800" y="0"/>
            <a:ext cx="2743200" cy="7715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TotalTime>
  <Words>846</Words>
  <Application>Microsoft Office PowerPoint</Application>
  <PresentationFormat>On-screen Show (4:3)</PresentationFormat>
  <Paragraphs>141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Dashboard Finance User Guide </vt:lpstr>
      <vt:lpstr>Understanding Icons </vt:lpstr>
      <vt:lpstr>Summary Box</vt:lpstr>
      <vt:lpstr>In Progress </vt:lpstr>
      <vt:lpstr>Cancellations </vt:lpstr>
      <vt:lpstr>RedLines</vt:lpstr>
      <vt:lpstr>Promise To Pay (PTP)</vt:lpstr>
      <vt:lpstr>Proof Of Payment (POP) </vt:lpstr>
      <vt:lpstr>Write Offs </vt:lpstr>
      <vt:lpstr>Obtaining Daily Figures </vt:lpstr>
      <vt:lpstr>I send figures for each region every day</vt:lpstr>
      <vt:lpstr>In Progress  </vt:lpstr>
      <vt:lpstr>Payment Terms</vt:lpstr>
      <vt:lpstr>Collectable Accounts </vt:lpstr>
      <vt:lpstr>Promise to pay ‘This week’ and ‘Next week’ </vt:lpstr>
      <vt:lpstr>POP’s</vt:lpstr>
      <vt:lpstr>Outstanding PTP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Finance Guide</dc:title>
  <dc:creator>Cellia Harvey</dc:creator>
  <cp:lastModifiedBy>Joe Pickering</cp:lastModifiedBy>
  <cp:revision>22</cp:revision>
  <dcterms:created xsi:type="dcterms:W3CDTF">2012-04-17T14:14:23Z</dcterms:created>
  <dcterms:modified xsi:type="dcterms:W3CDTF">2014-09-05T08:44:03Z</dcterms:modified>
</cp:coreProperties>
</file>