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2"/>
  </p:handoutMasterIdLst>
  <p:sldIdLst>
    <p:sldId id="262" r:id="rId2"/>
    <p:sldId id="256" r:id="rId3"/>
    <p:sldId id="273" r:id="rId4"/>
    <p:sldId id="266" r:id="rId5"/>
    <p:sldId id="270" r:id="rId6"/>
    <p:sldId id="267" r:id="rId7"/>
    <p:sldId id="271" r:id="rId8"/>
    <p:sldId id="272" r:id="rId9"/>
    <p:sldId id="277" r:id="rId10"/>
    <p:sldId id="263" r:id="rId11"/>
    <p:sldId id="284" r:id="rId12"/>
    <p:sldId id="265" r:id="rId13"/>
    <p:sldId id="285" r:id="rId14"/>
    <p:sldId id="282" r:id="rId15"/>
    <p:sldId id="283" r:id="rId16"/>
    <p:sldId id="278" r:id="rId17"/>
    <p:sldId id="280" r:id="rId18"/>
    <p:sldId id="281" r:id="rId19"/>
    <p:sldId id="286" r:id="rId20"/>
    <p:sldId id="269" r:id="rId21"/>
  </p:sldIdLst>
  <p:sldSz cx="6858000" cy="9906000" type="A4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8" autoAdjust="0"/>
  </p:normalViewPr>
  <p:slideViewPr>
    <p:cSldViewPr>
      <p:cViewPr varScale="1">
        <p:scale>
          <a:sx n="71" d="100"/>
          <a:sy n="71" d="100"/>
        </p:scale>
        <p:origin x="2046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A838-C972-41E1-82C0-0C836B7A4616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C7FE-28B3-4AB0-95CF-EBC0E5B66A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8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7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338692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3338692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9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5097016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Annual Statement of Achievement</a:t>
            </a: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Prepared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49144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#FULLNAME#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11324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#DURATION#</a:t>
            </a:r>
          </a:p>
        </p:txBody>
      </p:sp>
      <p:pic>
        <p:nvPicPr>
          <p:cNvPr id="1026" name="Picture 2" descr="http://ebenezermethod.com/wp-content/uploads/2010/10/3d_pie_chart.jpg"/>
          <p:cNvPicPr>
            <a:picLocks noChangeAspect="1" noChangeArrowheads="1"/>
          </p:cNvPicPr>
          <p:nvPr/>
        </p:nvPicPr>
        <p:blipFill>
          <a:blip r:embed="rId2" cstate="print"/>
          <a:srcRect t="2329"/>
          <a:stretch>
            <a:fillRect/>
          </a:stretch>
        </p:blipFill>
        <p:spPr bwMode="auto">
          <a:xfrm>
            <a:off x="1772816" y="1784648"/>
            <a:ext cx="3384375" cy="3019959"/>
          </a:xfrm>
          <a:prstGeom prst="rect">
            <a:avLst/>
          </a:prstGeom>
          <a:noFill/>
          <a:effectLst>
            <a:outerShdw blurRad="190500" dist="50800" dir="7920000" sx="106000" sy="106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8841432"/>
            <a:ext cx="2349206" cy="965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2776" y="848544"/>
            <a:ext cx="4464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The Big Issue</a:t>
            </a:r>
          </a:p>
          <a:p>
            <a:endParaRPr lang="en-GB" dirty="0" smtClean="0"/>
          </a:p>
          <a:p>
            <a:r>
              <a:rPr lang="en-GB" sz="1400" dirty="0" smtClean="0"/>
              <a:t>The table below charts your most successful Issue for #YEAR#.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10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99004" y="2855185"/>
              <a:ext cx="568863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36912" y="2360712"/>
          <a:ext cx="230425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/>
                        <a:t>Issue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/>
                        <a:t>Revenue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FEB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#RBI_M_0#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MAR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#RBI_M_1#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APR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MAY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JUN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JUL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AUG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SEP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#RBI_M_7#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OCT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NOV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DEC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0728" y="7545288"/>
            <a:ext cx="56886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Your Average Per Issue for #DURATION# equates to</a:t>
            </a:r>
            <a:endParaRPr lang="en-GB" sz="2800" b="1" dirty="0" smtClean="0">
              <a:solidFill>
                <a:srgbClr val="00B050"/>
              </a:solidFill>
            </a:endParaRPr>
          </a:p>
          <a:p>
            <a:pPr algn="ctr"/>
            <a:r>
              <a:rPr lang="en-GB" sz="5400" b="1" dirty="0" smtClean="0">
                <a:solidFill>
                  <a:srgbClr val="00B050"/>
                </a:solidFill>
              </a:rPr>
              <a:t>#AVG_REV_PER_ISSUE#</a:t>
            </a:r>
            <a:endParaRPr lang="en-GB" sz="5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560512"/>
            <a:ext cx="5256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Commission </a:t>
            </a:r>
          </a:p>
          <a:p>
            <a:endParaRPr lang="en-GB" dirty="0" smtClean="0"/>
          </a:p>
          <a:p>
            <a:r>
              <a:rPr lang="en-GB" sz="1400" smtClean="0"/>
              <a:t>The chart below shows your earnings by calendar month for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11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290992" y="2747174"/>
              <a:ext cx="54726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32656" y="1928664"/>
          <a:ext cx="5256584" cy="96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84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594320"/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J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J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J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O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TOTAL</a:t>
                      </a:r>
                      <a:endParaRPr lang="en-GB" sz="1200" b="1" dirty="0"/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ounded Rectangular Callout 34"/>
          <p:cNvSpPr/>
          <p:nvPr/>
        </p:nvSpPr>
        <p:spPr>
          <a:xfrm>
            <a:off x="116632" y="3944888"/>
            <a:ext cx="5688632" cy="5904656"/>
          </a:xfrm>
          <a:prstGeom prst="wedgeRoundRectCallout">
            <a:avLst>
              <a:gd name="adj1" fmla="val 23028"/>
              <a:gd name="adj2" fmla="val -4821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32656" y="2216696"/>
          <a:ext cx="5256584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576064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#COM_0#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#COM_1#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#COM_2#</a:t>
                      </a:r>
                      <a:endParaRPr lang="en-GB" sz="12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#COM_3#</a:t>
                      </a:r>
                      <a:endParaRPr lang="en-GB" sz="12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#COM_4#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#COM_5#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#COM_6#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#COM_7#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#COM_8#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#COM_9#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#COM_10#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#COM_T#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32656" y="3296816"/>
            <a:ext cx="5256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#COM_BEST_MONTH#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0689" y="4088904"/>
          <a:ext cx="46805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016225"/>
                <a:gridCol w="86409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/>
                        <a:t>[TBL_COM]Advertiser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Feature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Price</a:t>
                      </a:r>
                      <a:endParaRPr lang="en-GB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32656" y="3512841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#COM_ENTRIES#</a:t>
            </a:r>
          </a:p>
          <a:p>
            <a:endParaRPr lang="en-GB" sz="1200" dirty="0" smtClean="0"/>
          </a:p>
          <a:p>
            <a:endParaRPr lang="en-GB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2776" y="848544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Show me the Money</a:t>
            </a:r>
          </a:p>
          <a:p>
            <a:endParaRPr lang="en-GB" dirty="0" smtClean="0"/>
          </a:p>
          <a:p>
            <a:r>
              <a:rPr lang="en-GB" sz="1400" dirty="0" smtClean="0"/>
              <a:t>Earnings Comparison for #PREV_YEAR#/#YEAR#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12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26996" y="2783177"/>
              <a:ext cx="554461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268760" y="5673080"/>
            <a:ext cx="5256584" cy="3672408"/>
          </a:xfrm>
          <a:prstGeom prst="wedgeRoundRectCallout">
            <a:avLst>
              <a:gd name="adj1" fmla="val -24467"/>
              <a:gd name="adj2" fmla="val -61605"/>
              <a:gd name="adj3" fmla="val 16667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56792" y="6537176"/>
          <a:ext cx="468052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7"/>
                <a:gridCol w="766451"/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Week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Suspects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Prospects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Approvals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PR</a:t>
                      </a:r>
                      <a:endParaRPr lang="en-GB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#SMM_WK_0#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#SMM_A_0#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#SMM_PR_0#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#SMM_WK_1#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#SMM_A_1#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#SMM_PR_1#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#SMM_WK_2#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#SMM_A_2#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#SMM_PR_2#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#SMM_WK_3#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#SMM_A_3#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#SMM_PR_3#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Total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#SMM_S_T#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#SMM_P_T#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#SMM_A_T#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#SMM_PR_T#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6792" y="59611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 snapshot of your most productive 4 weeks:</a:t>
            </a:r>
            <a:endParaRPr lang="en-GB" dirty="0"/>
          </a:p>
        </p:txBody>
      </p:sp>
      <p:pic>
        <p:nvPicPr>
          <p:cNvPr id="12" name="Picture 2" descr="http://ebenezermethod.com/wp-content/uploads/2010/10/3d_pie_chart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760" y="2072680"/>
            <a:ext cx="5238000" cy="285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13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290992" y="2747174"/>
              <a:ext cx="54726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0688" y="416496"/>
            <a:ext cx="4824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Top 20 Features - #OFFICE#</a:t>
            </a:r>
          </a:p>
          <a:p>
            <a:endParaRPr lang="en-GB" dirty="0" smtClean="0"/>
          </a:p>
          <a:p>
            <a:r>
              <a:rPr lang="en-GB" sz="1400" dirty="0" smtClean="0"/>
              <a:t>The below charts #YEAR#’s top 20 features by revenue for the #OFFICE# office.</a:t>
            </a:r>
            <a:endParaRPr lang="en-GB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88641" y="1712640"/>
          <a:ext cx="5616623" cy="795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"/>
                <a:gridCol w="1896211"/>
                <a:gridCol w="1185731"/>
                <a:gridCol w="1310547"/>
                <a:gridCol w="936103"/>
              </a:tblGrid>
              <a:tr h="337591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/>
                        <a:t>Feature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Revenue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Sold By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Generator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#TOP20_F_3#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#TOP20_F_6#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64619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41638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64619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#TOP20_F_12#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#TOP20_F_13#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64619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#TOP20_F_14#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#TOP20_F_15#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41638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#TOP20_F_16#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29278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#TOP20_F_17#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#TOP20_F_18#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#TOP20_F_19#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14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63001" y="2819182"/>
              <a:ext cx="561662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2736" y="632520"/>
            <a:ext cx="4464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Sales League Table</a:t>
            </a:r>
          </a:p>
          <a:p>
            <a:endParaRPr lang="en-GB" dirty="0" smtClean="0"/>
          </a:p>
          <a:p>
            <a:r>
              <a:rPr lang="en-GB" sz="1400" dirty="0" smtClean="0"/>
              <a:t>The chart below shows the #OFFICE# office league table for Total Sales Revenue for #DURATION#.</a:t>
            </a:r>
            <a:endParaRPr lang="en-GB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24744" y="2360712"/>
          <a:ext cx="55263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4"/>
                <a:gridCol w="1026368"/>
                <a:gridCol w="864096"/>
                <a:gridCol w="864096"/>
                <a:gridCol w="1008112"/>
                <a:gridCol w="106186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[TBL_SALES_LEAGUE]CCA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Total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Adverts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Features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Avg. Yield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No. Pages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52736" y="6897216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Top 5 Feature Yields #YEAR#.</a:t>
            </a:r>
            <a:endParaRPr lang="en-GB" sz="1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24744" y="7329264"/>
          <a:ext cx="5544616" cy="173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656184"/>
                <a:gridCol w="1656184"/>
                <a:gridCol w="1368152"/>
              </a:tblGrid>
              <a:tr h="29637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Position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CCA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Features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Avg. Yield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#TOP5_SALES_CCA_2#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#TOP5_SALES_CCA_3#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#TOP5_SALES_CCA_4#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848544"/>
            <a:ext cx="4464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Generation League Table</a:t>
            </a:r>
          </a:p>
          <a:p>
            <a:endParaRPr lang="en-GB" dirty="0" smtClean="0"/>
          </a:p>
          <a:p>
            <a:r>
              <a:rPr lang="en-GB" sz="1400" dirty="0" smtClean="0"/>
              <a:t>The chart below shows the #OFFICE# office league table for revenue generation for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15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99004" y="2855185"/>
              <a:ext cx="568863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4664" y="2288704"/>
          <a:ext cx="532859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/>
                <a:gridCol w="1130308"/>
                <a:gridCol w="1138039"/>
                <a:gridCol w="1164034"/>
                <a:gridCol w="1008113"/>
              </a:tblGrid>
              <a:tr h="288032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[TBL_LG_LEAGUE]Position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CCA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Total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Features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Avg. Yield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2656" y="718524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Top 5 Feature Yields #YEAR#.</a:t>
            </a:r>
            <a:endParaRPr lang="en-GB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4665" y="7617296"/>
          <a:ext cx="5328590" cy="173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75"/>
                <a:gridCol w="1500310"/>
                <a:gridCol w="1491751"/>
                <a:gridCol w="1483954"/>
              </a:tblGrid>
              <a:tr h="29637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Position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CCA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Features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Avg. Yield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#TOP5_LG_FEATS_0#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#TOP5_LG_FEATS_1#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#TOP5_LG_FEATS_2#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smtClean="0"/>
                        <a:t>4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#TOP5_LG_FEATS_3#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smtClean="0"/>
                        <a:t>#TOP5_LG_FEATS_4#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16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290992" y="2747174"/>
              <a:ext cx="54726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0688" y="416496"/>
            <a:ext cx="4824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Group Top 30 Features</a:t>
            </a:r>
          </a:p>
          <a:p>
            <a:endParaRPr lang="en-GB" dirty="0" smtClean="0"/>
          </a:p>
          <a:p>
            <a:r>
              <a:rPr lang="en-GB" sz="1400" dirty="0" smtClean="0"/>
              <a:t>The below charts #YEAR#’s </a:t>
            </a:r>
            <a:r>
              <a:rPr lang="en-GB" sz="1400" smtClean="0"/>
              <a:t>top 30 </a:t>
            </a:r>
            <a:r>
              <a:rPr lang="en-GB" sz="1400" dirty="0" smtClean="0"/>
              <a:t>features by revenue (USD) for the Group.</a:t>
            </a:r>
            <a:endParaRPr lang="en-GB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16632" y="1712640"/>
          <a:ext cx="568863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780198"/>
                <a:gridCol w="956106"/>
                <a:gridCol w="1656184"/>
                <a:gridCol w="864096"/>
              </a:tblGrid>
              <a:tr h="337591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[TBL_GROUP_TOP35]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/>
                        <a:t>Feature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Revenue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Sold By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Generator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17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63001" y="2819182"/>
              <a:ext cx="561662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2736" y="632520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Group Sales League Table</a:t>
            </a:r>
            <a:endParaRPr lang="en-GB" dirty="0" smtClean="0"/>
          </a:p>
          <a:p>
            <a:r>
              <a:rPr lang="en-GB" sz="1400" dirty="0" smtClean="0"/>
              <a:t>The chart below shows the top 25 Group league table for Total Sales Revenue (USD) for #DURATION#.</a:t>
            </a:r>
            <a:endParaRPr lang="en-GB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24744" y="1640632"/>
          <a:ext cx="5544617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42"/>
                <a:gridCol w="1029759"/>
                <a:gridCol w="866951"/>
                <a:gridCol w="866951"/>
                <a:gridCol w="1140709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[TBL_GROUP_SALES_LEAGUE]CCA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Total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Adverts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Features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Avg. Yield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No. Pages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52736" y="7401272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Group Top 5 Feature Yields #YEAR#.</a:t>
            </a:r>
            <a:endParaRPr lang="en-GB" sz="1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24744" y="7689304"/>
          <a:ext cx="5472609" cy="202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912284"/>
                <a:gridCol w="1316182"/>
                <a:gridCol w="1524063"/>
              </a:tblGrid>
              <a:tr h="29637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Position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CCA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Features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Avg. Yield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#TOP5_GROUP_SALES_CCA_2#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#TOP5_GROUP_SALES_CCA_3#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#TOP5_GROUP_SALES_CCA_4#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848544"/>
            <a:ext cx="554461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00" b="1" dirty="0" smtClean="0">
                <a:solidFill>
                  <a:schemeClr val="accent1">
                    <a:lumMod val="75000"/>
                  </a:schemeClr>
                </a:solidFill>
              </a:rPr>
              <a:t>Group Generation League Table</a:t>
            </a:r>
            <a:endParaRPr lang="en-GB" dirty="0" smtClean="0"/>
          </a:p>
          <a:p>
            <a:r>
              <a:rPr lang="en-GB" sz="1400" dirty="0" smtClean="0"/>
              <a:t>The chart below shows the top 25 Group league table for revenue generation (USD) for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18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99004" y="2855185"/>
              <a:ext cx="568863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8639" y="1856656"/>
          <a:ext cx="561662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91405"/>
                <a:gridCol w="1199555"/>
                <a:gridCol w="1080655"/>
                <a:gridCol w="1208906"/>
              </a:tblGrid>
              <a:tr h="288032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[TBL_GROUP_LG_LEAGUE]Position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CCA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Total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Features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Avg. Yield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8640" y="7401272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Group Top 5 Feature Yields #YEAR#.</a:t>
            </a:r>
            <a:endParaRPr lang="en-GB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8640" y="7689304"/>
          <a:ext cx="5616624" cy="197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800200"/>
                <a:gridCol w="1532175"/>
                <a:gridCol w="1564169"/>
              </a:tblGrid>
              <a:tr h="29637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Position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CCA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Features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Avg. Yield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#TOP5_GROUP_LG_FEATS_4#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19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26996" y="2783177"/>
              <a:ext cx="554461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1183060" y="566445"/>
            <a:ext cx="5400600" cy="2304258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111052" y="258668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Areas of Success</a:t>
            </a:r>
          </a:p>
        </p:txBody>
      </p:sp>
      <p:sp>
        <p:nvSpPr>
          <p:cNvPr id="15" name="Round Single Corner Rectangle 14"/>
          <p:cNvSpPr/>
          <p:nvPr/>
        </p:nvSpPr>
        <p:spPr>
          <a:xfrm>
            <a:off x="1183060" y="3315146"/>
            <a:ext cx="5400600" cy="2304258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111052" y="3024591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Areas for Improvement Next Year</a:t>
            </a:r>
          </a:p>
        </p:txBody>
      </p:sp>
      <p:sp>
        <p:nvSpPr>
          <p:cNvPr id="17" name="Round Single Corner Rectangle 16"/>
          <p:cNvSpPr/>
          <p:nvPr/>
        </p:nvSpPr>
        <p:spPr>
          <a:xfrm>
            <a:off x="1183060" y="6078097"/>
            <a:ext cx="5400600" cy="2304258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117113" y="5770320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Resources Needed (Training/Mentorship, </a:t>
            </a:r>
            <a:r>
              <a:rPr lang="en-GB" sz="1400" dirty="0" err="1" smtClean="0"/>
              <a:t>etc</a:t>
            </a:r>
            <a:r>
              <a:rPr lang="en-GB" sz="1400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0511" y="8699108"/>
            <a:ext cx="18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Manager Signature: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0511" y="9115676"/>
            <a:ext cx="18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Employee Signature: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38973" y="869910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38973" y="91229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Date: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745149" y="9319772"/>
            <a:ext cx="16561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745149" y="8935214"/>
            <a:ext cx="16561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29200" y="9319772"/>
            <a:ext cx="13544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29200" y="8935214"/>
            <a:ext cx="13544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3839165" y="4295347"/>
              <a:ext cx="85689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#FULLNAME#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6792" y="2144688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1063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Name:	#FULLNAME#</a:t>
            </a:r>
          </a:p>
          <a:p>
            <a:pPr>
              <a:tabLst>
                <a:tab pos="2151063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tabLst>
                <a:tab pos="2151063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Position:	#POSITION#</a:t>
            </a:r>
          </a:p>
          <a:p>
            <a:pPr>
              <a:tabLst>
                <a:tab pos="2151063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8720" y="3944888"/>
            <a:ext cx="594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SECTOR: #SECTOR#</a:t>
            </a:r>
          </a:p>
          <a:p>
            <a:pPr algn="ctr"/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CHANNEL: #CHANNEL#</a:t>
            </a:r>
          </a:p>
          <a:p>
            <a:pPr algn="ctr"/>
            <a:r>
              <a:rPr lang="en-GB" b="1" smtClean="0">
                <a:solidFill>
                  <a:schemeClr val="accent4">
                    <a:lumMod val="75000"/>
                  </a:schemeClr>
                </a:solidFill>
              </a:rPr>
              <a:t>REGION/MAG: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#REGION#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6752" y="344488"/>
            <a:ext cx="547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4">
                    <a:lumMod val="75000"/>
                  </a:schemeClr>
                </a:solidFill>
              </a:rPr>
              <a:t>RECORD OF ACHIEVEMENT:  #YEAR#</a:t>
            </a:r>
            <a:endParaRPr lang="en-GB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Picture 2" descr="http://ebenezermethod.com/wp-content/uploads/2010/10/3d_pie_chart.jpg"/>
          <p:cNvPicPr>
            <a:picLocks noChangeAspect="1" noChangeArrowheads="1"/>
          </p:cNvPicPr>
          <p:nvPr/>
        </p:nvPicPr>
        <p:blipFill>
          <a:blip r:embed="rId2" cstate="print"/>
          <a:srcRect t="2329"/>
          <a:stretch>
            <a:fillRect/>
          </a:stretch>
        </p:blipFill>
        <p:spPr bwMode="auto">
          <a:xfrm>
            <a:off x="2852936" y="5169024"/>
            <a:ext cx="1904400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3008784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Annual Statement of Achievement</a:t>
            </a: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Prepared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3292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#FULLNAME#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41032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#DURATION#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97" y="1349497"/>
            <a:ext cx="2349206" cy="965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-3659144" y="4115325"/>
              <a:ext cx="820891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#FULLNAME#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8680" y="344488"/>
            <a:ext cx="5112568" cy="1083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4">
                    <a:lumMod val="75000"/>
                  </a:schemeClr>
                </a:solidFill>
              </a:rPr>
              <a:t>Contents Page</a:t>
            </a:r>
          </a:p>
          <a:p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GB" b="1" i="1" dirty="0" smtClean="0">
                <a:solidFill>
                  <a:schemeClr val="accent4">
                    <a:lumMod val="75000"/>
                  </a:schemeClr>
                </a:solidFill>
              </a:rPr>
              <a:t>Key Performance Indicators</a:t>
            </a:r>
          </a:p>
          <a:p>
            <a:pPr marL="1514475" indent="-1514475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514475" indent="-1514475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4 - 	Input Vs Conversion</a:t>
            </a:r>
          </a:p>
          <a:p>
            <a:pPr marL="1514475" indent="-1514475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514475" indent="-1514475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6 - 	Personal Revenue</a:t>
            </a: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i="1" dirty="0" smtClean="0">
                <a:solidFill>
                  <a:schemeClr val="accent4">
                    <a:lumMod val="75000"/>
                  </a:schemeClr>
                </a:solidFill>
              </a:rPr>
              <a:t>Achievements</a:t>
            </a:r>
          </a:p>
          <a:p>
            <a:pPr marL="342900" indent="-342900">
              <a:tabLst>
                <a:tab pos="1519238" algn="l"/>
              </a:tabLst>
            </a:pPr>
            <a:endParaRPr lang="en-GB" b="1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8 - 		Top Ten Features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10 - 	The Big Issue</a:t>
            </a: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11 - 	Commission</a:t>
            </a: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12 - 	Show Me The Money</a:t>
            </a: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13 - 	Top 20 Features	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14 - 	Sales League Table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15 - 	Generation League Table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16 - 	Top 30 Group Features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17-		Group Sales League Table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18 - 	Group Generation League Table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19 - 	Comments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2736" y="416496"/>
            <a:ext cx="496855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3">
                    <a:lumMod val="75000"/>
                  </a:schemeClr>
                </a:solidFill>
              </a:rPr>
              <a:t>Input Vs Conversion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sz="1400" dirty="0" smtClean="0"/>
              <a:t>The below charts your input performance from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3911173" y="4367354"/>
              <a:ext cx="8712970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KEY PERFORMANCE INDICATORS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http://ebenezermethod.com/wp-content/uploads/2010/10/3d_pie_chart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800" y="1332000"/>
            <a:ext cx="5716800" cy="847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0648" y="416496"/>
            <a:ext cx="496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3">
                    <a:lumMod val="75000"/>
                  </a:schemeClr>
                </a:solidFill>
              </a:rPr>
              <a:t>Input Vs Conversion</a:t>
            </a:r>
          </a:p>
          <a:p>
            <a:endParaRPr lang="en-GB" dirty="0" smtClean="0"/>
          </a:p>
          <a:p>
            <a:r>
              <a:rPr lang="en-GB" sz="1400" dirty="0" smtClean="0"/>
              <a:t>The below charts your input performance from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3803161" y="4259342"/>
              <a:ext cx="8496946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KEY PERFORMANCE INDICATORS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60648" y="2792760"/>
          <a:ext cx="545435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93"/>
                <a:gridCol w="779193"/>
                <a:gridCol w="779193"/>
                <a:gridCol w="779193"/>
                <a:gridCol w="779193"/>
                <a:gridCol w="779193"/>
                <a:gridCol w="779193"/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Suspect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Prospect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Approval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S:A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P:A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PR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Avg.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#IVC_A_S#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#IVC_A_P#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#IVC_A_PR#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#IVC_T_S#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#IVC_T_P#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#IVC_S:A#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#IVC_P:A#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#IVC_T_PR#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18"/>
          <p:cNvGrpSpPr/>
          <p:nvPr/>
        </p:nvGrpSpPr>
        <p:grpSpPr>
          <a:xfrm>
            <a:off x="692696" y="5529064"/>
            <a:ext cx="4392488" cy="2304256"/>
            <a:chOff x="1700808" y="3080792"/>
            <a:chExt cx="4392488" cy="2304256"/>
          </a:xfrm>
        </p:grpSpPr>
        <p:sp>
          <p:nvSpPr>
            <p:cNvPr id="16" name="Rounded Rectangular Callout 15" descr="wfhgwf"/>
            <p:cNvSpPr/>
            <p:nvPr/>
          </p:nvSpPr>
          <p:spPr>
            <a:xfrm>
              <a:off x="1700808" y="3080792"/>
              <a:ext cx="4392488" cy="2304256"/>
            </a:xfrm>
            <a:prstGeom prst="wedgeRoundRectCallout">
              <a:avLst>
                <a:gd name="adj1" fmla="val 37221"/>
                <a:gd name="adj2" fmla="val -107411"/>
                <a:gd name="adj3" fmla="val 16667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16832" y="4160912"/>
              <a:ext cx="3960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#CONVERSION_INFO_2#</a:t>
              </a:r>
              <a:endParaRPr lang="en-GB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80728" y="617713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#CONVERSION_VALUE#</a:t>
            </a:r>
            <a:endParaRPr lang="en-GB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8720" y="581709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#CONVERSION_INFO_1#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2736" y="416496"/>
            <a:ext cx="5805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3">
                    <a:lumMod val="75000"/>
                  </a:schemeClr>
                </a:solidFill>
              </a:rPr>
              <a:t>Personal Revenue</a:t>
            </a:r>
          </a:p>
          <a:p>
            <a:endParaRPr lang="en-GB" dirty="0" smtClean="0"/>
          </a:p>
          <a:p>
            <a:r>
              <a:rPr lang="en-GB" sz="1400" dirty="0" smtClean="0"/>
              <a:t>These charts show your generated revenue performance from #DURATION#.</a:t>
            </a:r>
          </a:p>
          <a:p>
            <a:r>
              <a:rPr lang="en-GB" sz="1400" dirty="0" smtClean="0"/>
              <a:t>The pie chart </a:t>
            </a:r>
            <a:r>
              <a:rPr lang="en-GB" sz="1400" smtClean="0"/>
              <a:t>shows book revenue </a:t>
            </a:r>
            <a:r>
              <a:rPr lang="en-GB" sz="1400" dirty="0" smtClean="0"/>
              <a:t>generated by calendar month.</a:t>
            </a:r>
            <a:endParaRPr lang="en-GB" sz="1400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6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-3839165" y="4295346"/>
              <a:ext cx="8568954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KEY PERFORMANCE INDICATORS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pic>
        <p:nvPicPr>
          <p:cNvPr id="10" name="Picture 2" descr="http://ebenezermethod.com/wp-content/uploads/2010/10/3d_pie_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000" y="3800872"/>
            <a:ext cx="5716800" cy="5716800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143001" y="2144688"/>
          <a:ext cx="545435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93"/>
                <a:gridCol w="779193"/>
                <a:gridCol w="779193"/>
                <a:gridCol w="779193"/>
                <a:gridCol w="779193"/>
                <a:gridCol w="779193"/>
                <a:gridCol w="779193"/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Suspect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Prospect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Approval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S:A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P:A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PR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Avg.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#IVC_A_S#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#IVC_A_P#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#IVC_A_PR#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#IVC_T_S#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#IVC_T_P#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#IVC_S:A#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#IVC_P:A#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#IVC_T_PR#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416496"/>
            <a:ext cx="58052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3">
                    <a:lumMod val="75000"/>
                  </a:schemeClr>
                </a:solidFill>
              </a:rPr>
              <a:t>Personal Revenue</a:t>
            </a:r>
            <a:endParaRPr lang="en-GB" dirty="0" smtClean="0"/>
          </a:p>
          <a:p>
            <a:r>
              <a:rPr lang="en-GB" sz="1400" dirty="0" smtClean="0"/>
              <a:t>This chart shows your generated revenue performance from #DURATION#.</a:t>
            </a:r>
            <a:endParaRPr lang="en-GB" sz="1400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7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-3767157" y="4223337"/>
              <a:ext cx="8424937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KEY PERFORMANCE INDICATORS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404664" y="1296000"/>
            <a:ext cx="5256584" cy="1008112"/>
            <a:chOff x="1268760" y="3008781"/>
            <a:chExt cx="5256584" cy="2520283"/>
          </a:xfrm>
        </p:grpSpPr>
        <p:sp>
          <p:nvSpPr>
            <p:cNvPr id="19" name="Rounded Rectangular Callout 18" descr="wfhgwf"/>
            <p:cNvSpPr/>
            <p:nvPr/>
          </p:nvSpPr>
          <p:spPr>
            <a:xfrm>
              <a:off x="1268760" y="3008784"/>
              <a:ext cx="5256584" cy="2520280"/>
            </a:xfrm>
            <a:prstGeom prst="wedgeRoundRectCallout">
              <a:avLst>
                <a:gd name="adj1" fmla="val -19106"/>
                <a:gd name="adj2" fmla="val 46800"/>
                <a:gd name="adj3" fmla="val 16667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0768" y="3008781"/>
              <a:ext cx="5112568" cy="7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#PERSONAL_REVENUE_INFO_CMS#</a:t>
              </a:r>
              <a:endParaRPr lang="en-GB" sz="1400" dirty="0" smtClean="0"/>
            </a:p>
          </p:txBody>
        </p:sp>
      </p:grpSp>
      <p:pic>
        <p:nvPicPr>
          <p:cNvPr id="14" name="Picture 2" descr="http://ebenezermethod.com/wp-content/uploads/2010/10/3d_pie_chart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32" y="2376000"/>
            <a:ext cx="5716800" cy="74304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6672" y="2000656"/>
            <a:ext cx="5112568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#PERSONAL_REVENUE_TAFY#</a:t>
            </a:r>
            <a:endParaRPr lang="en-GB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76672" y="1856656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#PERSONAL_REVENUE_INFO_TAFY#</a:t>
            </a:r>
            <a:endParaRPr lang="en-GB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76672" y="142460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#PERSONAL_REVENUE_CMS#</a:t>
            </a:r>
            <a:endParaRPr lang="en-GB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6672" y="1640632"/>
            <a:ext cx="5112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#PERSONAL_REVENUE_GEN#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24744" y="2504728"/>
          <a:ext cx="5472608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10"/>
                <a:gridCol w="2742850"/>
                <a:gridCol w="1154310"/>
                <a:gridCol w="1077938"/>
              </a:tblGrid>
              <a:tr h="288032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Company</a:t>
                      </a:r>
                      <a:r>
                        <a:rPr lang="en-GB" sz="1200" baseline="0" dirty="0" smtClean="0"/>
                        <a:t> Name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Revenue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Sold by</a:t>
                      </a:r>
                      <a:endParaRPr lang="en-GB" sz="12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GB" sz="1100" u="none" strike="noStrike" dirty="0" smtClean="0"/>
                        <a:t>#TTF_CN_0#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8.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9.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smtClean="0"/>
                        <a:t>#TTF_REP_9#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Total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/>
                        <a:t>#TTF_REV_T#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2776" y="848544"/>
            <a:ext cx="51845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Top Ten Features</a:t>
            </a:r>
          </a:p>
          <a:p>
            <a:endParaRPr lang="en-GB" dirty="0" smtClean="0"/>
          </a:p>
          <a:p>
            <a:r>
              <a:rPr lang="en-GB" sz="1400" dirty="0" smtClean="0"/>
              <a:t>The chart below shows your ten biggest features for #YEAR# based on sold revenue.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8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182981" y="2639162"/>
              <a:ext cx="525658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484784" y="6969224"/>
            <a:ext cx="3456384" cy="1656184"/>
            <a:chOff x="1628800" y="6681192"/>
            <a:chExt cx="3456384" cy="1656184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1628800" y="6681192"/>
              <a:ext cx="3456384" cy="1656184"/>
            </a:xfrm>
            <a:prstGeom prst="wedgeRoundRectCallout">
              <a:avLst>
                <a:gd name="adj1" fmla="val 44374"/>
                <a:gd name="adj2" fmla="val -9069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http://www.freefoto.com/images/04/28/04_28_27---Pile-of-One-Pound-Coins_web.jpg?&amp;k=Pile+of+One+Pound+Coin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0808" y="6825208"/>
              <a:ext cx="1296144" cy="123301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708920" y="6753200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#TOP_TEN_FEATURES_INFO#</a:t>
              </a:r>
              <a:endParaRPr lang="en-GB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28800" y="2432720"/>
          <a:ext cx="439467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10"/>
                <a:gridCol w="2742850"/>
                <a:gridCol w="1154310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Company</a:t>
                      </a:r>
                      <a:r>
                        <a:rPr lang="en-GB" sz="1200" baseline="0" dirty="0" smtClean="0"/>
                        <a:t> Name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Revenue</a:t>
                      </a:r>
                      <a:endParaRPr lang="en-GB" sz="12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GB" sz="1100" u="none" strike="noStrike" dirty="0" smtClean="0"/>
                        <a:t>#TTFS_CN_0#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#TTFS_CN_1#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#TTFS_CN_2#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#TTFS_CN_3#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#TTFS_CN_4#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#TTFS_CN_5#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#TTFS_CN_6#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8.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#TTFS_CN_7#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9.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#TTFS_CN_8#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#TTFS_CN_9#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#TTFS_REV_9#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Total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/>
                        <a:t>#TTFS_REV_T#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2776" y="848544"/>
            <a:ext cx="4464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Top Ten Features - Sold</a:t>
            </a:r>
          </a:p>
          <a:p>
            <a:endParaRPr lang="en-GB" dirty="0" smtClean="0"/>
          </a:p>
          <a:p>
            <a:r>
              <a:rPr lang="en-GB" sz="1400" dirty="0" smtClean="0"/>
              <a:t>The chart below shows your ten biggest features for #YEAR# based on sold revenue.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9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182981" y="2639162"/>
              <a:ext cx="525658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484784" y="6969224"/>
            <a:ext cx="3456384" cy="1656184"/>
            <a:chOff x="1628800" y="6681192"/>
            <a:chExt cx="3456384" cy="1656184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1628800" y="6681192"/>
              <a:ext cx="3456384" cy="1656184"/>
            </a:xfrm>
            <a:prstGeom prst="wedgeRoundRectCallout">
              <a:avLst>
                <a:gd name="adj1" fmla="val 44374"/>
                <a:gd name="adj2" fmla="val -9069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http://www.freefoto.com/images/04/28/04_28_27---Pile-of-One-Pound-Coins_web.jpg?&amp;k=Pile+of+One+Pound+Coin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0808" y="6825208"/>
              <a:ext cx="1296144" cy="123301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708920" y="6753200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#TOP_TEN_FEATURES_SOLD_INFO#</a:t>
              </a:r>
              <a:endParaRPr lang="en-GB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b="1" dirty="0" smtClean="0">
            <a:solidFill>
              <a:schemeClr val="accent4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8163</TotalTime>
  <Words>1550</Words>
  <Application>Microsoft Office PowerPoint</Application>
  <PresentationFormat>A4 Paper (210x297 mm)</PresentationFormat>
  <Paragraphs>579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kchavda</dc:creator>
  <cp:lastModifiedBy>Joe Pickering</cp:lastModifiedBy>
  <cp:revision>285</cp:revision>
  <dcterms:created xsi:type="dcterms:W3CDTF">2010-12-01T15:56:40Z</dcterms:created>
  <dcterms:modified xsi:type="dcterms:W3CDTF">2016-12-19T17:12:12Z</dcterms:modified>
</cp:coreProperties>
</file>