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6" r:id="rId4"/>
    <p:sldId id="277" r:id="rId5"/>
    <p:sldId id="278" r:id="rId6"/>
    <p:sldId id="273" r:id="rId7"/>
    <p:sldId id="279" r:id="rId8"/>
    <p:sldId id="280" r:id="rId9"/>
    <p:sldId id="281" r:id="rId10"/>
    <p:sldId id="282" r:id="rId11"/>
    <p:sldId id="271" r:id="rId12"/>
    <p:sldId id="261" r:id="rId13"/>
    <p:sldId id="262" r:id="rId14"/>
    <p:sldId id="263" r:id="rId15"/>
    <p:sldId id="265" r:id="rId16"/>
    <p:sldId id="266" r:id="rId17"/>
    <p:sldId id="267" r:id="rId18"/>
    <p:sldId id="259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0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222D5E3-E563-4697-95DF-B8D9B85089B2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F9402A7-24D2-4883-85E6-491F16873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6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mgroup.com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791568"/>
            <a:ext cx="7772400" cy="770650"/>
          </a:xfrm>
        </p:spPr>
        <p:txBody>
          <a:bodyPr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577301"/>
            <a:ext cx="6400800" cy="518886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807317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57200" y="166077"/>
            <a:ext cx="5203092" cy="53730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375" y="157246"/>
            <a:ext cx="6469507" cy="536423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318846"/>
            <a:ext cx="4038600" cy="480731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1318846"/>
            <a:ext cx="4038600" cy="480731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A3E2-59D9-4BA7-A9F5-F45CDD361B64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B4AE-B3C9-4617-A5E4-57FD24AE7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75459-3771-4769-9B95-7F31DE6658BA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86045-553F-46CA-8C36-35463EE78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5A817-8EF1-4AA0-8A61-E1C7334C3F20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20EF-1ACB-4F92-A0AE-B5E874E1A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50716"/>
            <a:ext cx="5486400" cy="423955"/>
          </a:xfrm>
        </p:spPr>
        <p:txBody>
          <a:bodyPr anchor="t"/>
          <a:lstStyle>
            <a:lvl1pPr algn="l"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612775"/>
            <a:ext cx="64008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488675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1336675" y="6146800"/>
            <a:ext cx="6470650" cy="61912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View all of our products at our corporate site: WDM Group 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www.wdmgroup.com</a:t>
            </a:r>
            <a:endParaRPr lang="en-US" sz="1000" kern="12900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sz="1000" kern="12900" dirty="0" smtClean="0">
                <a:solidFill>
                  <a:schemeClr val="bg1">
                    <a:lumMod val="65000"/>
                  </a:schemeClr>
                </a:solidFill>
              </a:rPr>
              <a:t>Centrepoint Plaza  </a:t>
            </a:r>
            <a:r>
              <a:rPr lang="pt-BR" sz="1000" kern="12900" dirty="0" smtClean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pt-BR" sz="1000" kern="12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5901 Priestly Drive  </a:t>
            </a:r>
            <a:r>
              <a:rPr lang="pt-BR" sz="1000" kern="12900" dirty="0" smtClean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fr-FR" sz="1000" kern="12900" dirty="0" smtClean="0">
                <a:solidFill>
                  <a:schemeClr val="bg1">
                    <a:lumMod val="65000"/>
                  </a:schemeClr>
                </a:solidFill>
              </a:rPr>
              <a:t>Suite 300  </a:t>
            </a:r>
            <a:r>
              <a:rPr lang="pt-BR" sz="1000" kern="12900" dirty="0" smtClean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fr-FR" sz="1000" kern="12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00" kern="12900" dirty="0" smtClean="0">
                <a:solidFill>
                  <a:schemeClr val="bg1">
                    <a:lumMod val="65000"/>
                  </a:schemeClr>
                </a:solidFill>
              </a:rPr>
              <a:t>Carlsbad, CA 92008</a:t>
            </a:r>
            <a:endParaRPr lang="en-US" sz="1000" kern="12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37247" y="2526398"/>
            <a:ext cx="6469507" cy="174234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baseline="0">
                <a:ln>
                  <a:noFill/>
                </a:ln>
                <a:noFill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64B9DE-A8A2-43F4-ACFF-80E7D0585B16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AD3CA2-F35E-4D62-8BA1-9CCEBEC89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56" r:id="rId4"/>
    <p:sldLayoutId id="2147483660" r:id="rId5"/>
    <p:sldLayoutId id="2147483655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mgroup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5"/>
          <p:cNvSpPr>
            <a:spLocks/>
          </p:cNvSpPr>
          <p:nvPr/>
        </p:nvSpPr>
        <p:spPr bwMode="auto">
          <a:xfrm>
            <a:off x="914400" y="2514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Profile Sales Introduction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11269" name="Subtitle 6"/>
          <p:cNvSpPr>
            <a:spLocks/>
          </p:cNvSpPr>
          <p:nvPr/>
        </p:nvSpPr>
        <p:spPr bwMode="auto">
          <a:xfrm>
            <a:off x="914400" y="39624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dirty="0"/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r>
              <a:rPr lang="en-US" dirty="0" smtClean="0">
                <a:latin typeface="Century Gothic" pitchFamily="34" charset="0"/>
              </a:rPr>
              <a:t>For Editorial, Finance, Marketing &amp; Design</a:t>
            </a:r>
            <a:endParaRPr lang="en-US" dirty="0">
              <a:latin typeface="Century Gothic" pitchFamily="34" charset="0"/>
            </a:endParaRPr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sz="800" dirty="0">
              <a:latin typeface="Century Gothic" pitchFamily="34" charset="0"/>
            </a:endParaRPr>
          </a:p>
          <a:p>
            <a:pPr algn="ctr" defTabSz="914400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-200025" y="-133350"/>
            <a:ext cx="8229600" cy="1143000"/>
          </a:xfrm>
        </p:spPr>
        <p:txBody>
          <a:bodyPr/>
          <a:lstStyle/>
          <a:p>
            <a:r>
              <a:rPr lang="en-GB" sz="3200" smtClean="0">
                <a:solidFill>
                  <a:srgbClr val="EA2027"/>
                </a:solidFill>
              </a:rPr>
              <a:t>Profiles Business Model</a:t>
            </a:r>
            <a:endParaRPr lang="en-US" sz="3200" smtClean="0">
              <a:solidFill>
                <a:srgbClr val="EA2027"/>
              </a:solidFill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009650"/>
            <a:ext cx="83058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2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Attitude &amp; Application</a:t>
            </a:r>
          </a:p>
        </p:txBody>
      </p:sp>
      <p:sp>
        <p:nvSpPr>
          <p:cNvPr id="21509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Positive Motivation from Management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Positivity from all Call Centre staff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Hunger and Desire to succeed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Work Ethic – 2 to 5 hours </a:t>
            </a:r>
            <a:r>
              <a:rPr lang="en-US" sz="1600" dirty="0" smtClean="0">
                <a:latin typeface="Century Gothic" pitchFamily="34" charset="0"/>
              </a:rPr>
              <a:t>a week dedicated </a:t>
            </a:r>
            <a:r>
              <a:rPr lang="en-US" sz="1600" dirty="0">
                <a:latin typeface="Century Gothic" pitchFamily="34" charset="0"/>
              </a:rPr>
              <a:t>to </a:t>
            </a:r>
            <a:r>
              <a:rPr lang="en-US" sz="1600" dirty="0" smtClean="0">
                <a:latin typeface="Century Gothic" pitchFamily="34" charset="0"/>
              </a:rPr>
              <a:t>Research and Lead generation – </a:t>
            </a:r>
            <a:r>
              <a:rPr lang="en-US" sz="1600" dirty="0">
                <a:latin typeface="Century Gothic" pitchFamily="34" charset="0"/>
              </a:rPr>
              <a:t>without fail!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Team Players at all times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Research Directors </a:t>
            </a:r>
            <a:r>
              <a:rPr lang="en-US" sz="1600" dirty="0">
                <a:latin typeface="Century Gothic" pitchFamily="34" charset="0"/>
              </a:rPr>
              <a:t>to strive for £</a:t>
            </a:r>
            <a:r>
              <a:rPr lang="en-US" sz="1600" dirty="0" smtClean="0">
                <a:latin typeface="Century Gothic" pitchFamily="34" charset="0"/>
              </a:rPr>
              <a:t>15,000/$24,000 </a:t>
            </a:r>
            <a:r>
              <a:rPr lang="en-US" sz="1600" dirty="0">
                <a:latin typeface="Century Gothic" pitchFamily="34" charset="0"/>
              </a:rPr>
              <a:t>plus per month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Projects Directors </a:t>
            </a:r>
            <a:r>
              <a:rPr lang="en-US" sz="1600" dirty="0">
                <a:latin typeface="Century Gothic" pitchFamily="34" charset="0"/>
              </a:rPr>
              <a:t>to strive for £</a:t>
            </a:r>
            <a:r>
              <a:rPr lang="en-US" sz="1600" dirty="0" smtClean="0">
                <a:latin typeface="Century Gothic" pitchFamily="34" charset="0"/>
              </a:rPr>
              <a:t>7,500/$12,000 </a:t>
            </a:r>
            <a:r>
              <a:rPr lang="en-US" sz="1600" dirty="0">
                <a:latin typeface="Century Gothic" pitchFamily="34" charset="0"/>
              </a:rPr>
              <a:t>personal revenue per month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Hit your Activity </a:t>
            </a:r>
            <a:r>
              <a:rPr lang="en-GB" sz="1600" dirty="0" smtClean="0">
                <a:latin typeface="Century Gothic" pitchFamily="34" charset="0"/>
              </a:rPr>
              <a:t>and LHA targets </a:t>
            </a:r>
            <a:r>
              <a:rPr lang="en-GB" sz="1600" dirty="0">
                <a:latin typeface="Century Gothic" pitchFamily="34" charset="0"/>
              </a:rPr>
              <a:t>and the rest will fall into place!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Preperation</a:t>
            </a:r>
          </a:p>
        </p:txBody>
      </p:sp>
      <p:sp>
        <p:nvSpPr>
          <p:cNvPr id="22533" name="Content Placeholder 2"/>
          <p:cNvSpPr>
            <a:spLocks/>
          </p:cNvSpPr>
          <p:nvPr/>
        </p:nvSpPr>
        <p:spPr bwMode="auto">
          <a:xfrm>
            <a:off x="457200" y="962025"/>
            <a:ext cx="82296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Understand </a:t>
            </a:r>
            <a:r>
              <a:rPr lang="en-GB" sz="1600" dirty="0">
                <a:latin typeface="Century Gothic" pitchFamily="34" charset="0"/>
              </a:rPr>
              <a:t>Sector/Territory – </a:t>
            </a:r>
            <a:r>
              <a:rPr lang="en-GB" sz="1600" dirty="0" err="1">
                <a:latin typeface="Century Gothic" pitchFamily="34" charset="0"/>
              </a:rPr>
              <a:t>Spidergram</a:t>
            </a:r>
            <a:r>
              <a:rPr lang="en-GB" sz="1600" dirty="0">
                <a:latin typeface="Century Gothic" pitchFamily="34" charset="0"/>
              </a:rPr>
              <a:t> &amp; </a:t>
            </a:r>
            <a:r>
              <a:rPr lang="en-GB" sz="1600" dirty="0" err="1">
                <a:latin typeface="Century Gothic" pitchFamily="34" charset="0"/>
              </a:rPr>
              <a:t>iGram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Understand Production </a:t>
            </a:r>
            <a:r>
              <a:rPr lang="en-GB" sz="1600" dirty="0">
                <a:latin typeface="Century Gothic" pitchFamily="34" charset="0"/>
              </a:rPr>
              <a:t>Schedule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Editorial </a:t>
            </a:r>
            <a:r>
              <a:rPr lang="en-GB" sz="1600" dirty="0">
                <a:latin typeface="Century Gothic" pitchFamily="34" charset="0"/>
              </a:rPr>
              <a:t>calendar – “Putting the spotlight on...”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I</a:t>
            </a:r>
            <a:r>
              <a:rPr lang="en-GB" sz="1600" dirty="0" smtClean="0">
                <a:latin typeface="Century Gothic" pitchFamily="34" charset="0"/>
              </a:rPr>
              <a:t>nterest </a:t>
            </a:r>
            <a:r>
              <a:rPr lang="en-GB" sz="1600" dirty="0">
                <a:latin typeface="Century Gothic" pitchFamily="34" charset="0"/>
              </a:rPr>
              <a:t>in the latest news – Set up Google </a:t>
            </a:r>
            <a:r>
              <a:rPr lang="en-GB" sz="1600" dirty="0" smtClean="0">
                <a:latin typeface="Century Gothic" pitchFamily="34" charset="0"/>
              </a:rPr>
              <a:t>alerts for one off ‘hot’ leads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Use </a:t>
            </a:r>
            <a:r>
              <a:rPr lang="en-GB" sz="1600" dirty="0">
                <a:latin typeface="Century Gothic" pitchFamily="34" charset="0"/>
              </a:rPr>
              <a:t>own industry </a:t>
            </a:r>
            <a:r>
              <a:rPr lang="en-GB" sz="1600" dirty="0" smtClean="0">
                <a:latin typeface="Century Gothic" pitchFamily="34" charset="0"/>
              </a:rPr>
              <a:t>website for latest news and ‘hot topics’</a:t>
            </a:r>
            <a:endParaRPr lang="en-GB" sz="1600" dirty="0">
              <a:latin typeface="Century Gothic" pitchFamily="34" charset="0"/>
            </a:endParaRPr>
          </a:p>
          <a:p>
            <a:pPr>
              <a:spcBef>
                <a:spcPct val="20000"/>
              </a:spcBef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3 Month Planners </a:t>
            </a:r>
            <a:r>
              <a:rPr lang="en-GB" sz="1600" dirty="0" smtClean="0">
                <a:latin typeface="Century Gothic" pitchFamily="34" charset="0"/>
              </a:rPr>
              <a:t>– Require a minimum 6 Associations and/or Exhibitions, Media Partner contact details, 500 + available Leads and 3 Strong Angles per project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Lead </a:t>
            </a:r>
            <a:r>
              <a:rPr lang="en-GB" sz="1600" dirty="0" err="1">
                <a:latin typeface="Century Gothic" pitchFamily="34" charset="0"/>
              </a:rPr>
              <a:t>Spreadsheet</a:t>
            </a:r>
            <a:r>
              <a:rPr lang="en-GB" sz="1600" dirty="0">
                <a:latin typeface="Century Gothic" pitchFamily="34" charset="0"/>
              </a:rPr>
              <a:t> </a:t>
            </a:r>
            <a:r>
              <a:rPr lang="en-GB" sz="1600" dirty="0" smtClean="0">
                <a:latin typeface="Century Gothic" pitchFamily="34" charset="0"/>
              </a:rPr>
              <a:t>Management </a:t>
            </a:r>
            <a:r>
              <a:rPr lang="en-GB" sz="1600" dirty="0">
                <a:latin typeface="Century Gothic" pitchFamily="34" charset="0"/>
              </a:rPr>
              <a:t>– </a:t>
            </a:r>
            <a:r>
              <a:rPr lang="en-GB" sz="1600" dirty="0" smtClean="0">
                <a:latin typeface="Century Gothic" pitchFamily="34" charset="0"/>
              </a:rPr>
              <a:t> To comply with the company standard </a:t>
            </a:r>
            <a:r>
              <a:rPr lang="en-GB" sz="1600" dirty="0" err="1" smtClean="0">
                <a:latin typeface="Century Gothic" pitchFamily="34" charset="0"/>
              </a:rPr>
              <a:t>spreadsheet</a:t>
            </a:r>
            <a:r>
              <a:rPr lang="en-GB" sz="1600" dirty="0" smtClean="0">
                <a:latin typeface="Century Gothic" pitchFamily="34" charset="0"/>
              </a:rPr>
              <a:t> and emailed weekly – All relevant/highlighted fields to be complete</a:t>
            </a:r>
            <a:endParaRPr lang="en-GB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Activity</a:t>
            </a:r>
          </a:p>
        </p:txBody>
      </p:sp>
      <p:sp>
        <p:nvSpPr>
          <p:cNvPr id="23557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u="sng" dirty="0">
                <a:latin typeface="Century Gothic" pitchFamily="34" charset="0"/>
              </a:rPr>
              <a:t>Daily Activity: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1600" dirty="0">
                <a:latin typeface="Century Gothic" pitchFamily="34" charset="0"/>
              </a:rPr>
              <a:t>4 Sessions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1600" dirty="0">
                <a:latin typeface="Century Gothic" pitchFamily="34" charset="0"/>
              </a:rPr>
              <a:t>3 Hours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GB" sz="1600" dirty="0">
                <a:latin typeface="Century Gothic" pitchFamily="34" charset="0"/>
              </a:rPr>
              <a:t>100 Calls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1: 	– 40 Calls, 1 Hour and at least 1 Suspect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2:	– 25 Calls, 45 </a:t>
            </a:r>
            <a:r>
              <a:rPr lang="en-GB" sz="1600" dirty="0" err="1">
                <a:latin typeface="Century Gothic" pitchFamily="34" charset="0"/>
              </a:rPr>
              <a:t>Mins</a:t>
            </a:r>
            <a:r>
              <a:rPr lang="en-GB" sz="1600" dirty="0">
                <a:latin typeface="Century Gothic" pitchFamily="34" charset="0"/>
              </a:rPr>
              <a:t>, at least 1 Prospect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3:	– 40 Calls, 1 Hour and aim for another Suspect!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1600" dirty="0">
                <a:latin typeface="Century Gothic" pitchFamily="34" charset="0"/>
              </a:rPr>
              <a:t>Session 4:	 – Whatever you need to do to hit your daily targets – 25 Calls 	</a:t>
            </a:r>
            <a:r>
              <a:rPr lang="en-GB" sz="1600" dirty="0" smtClean="0">
                <a:latin typeface="Century Gothic" pitchFamily="34" charset="0"/>
              </a:rPr>
              <a:t>		</a:t>
            </a:r>
            <a:r>
              <a:rPr lang="en-GB" sz="1600" dirty="0">
                <a:latin typeface="Century Gothic" pitchFamily="34" charset="0"/>
              </a:rPr>
              <a:t>	</a:t>
            </a:r>
            <a:r>
              <a:rPr lang="en-GB" sz="1600" dirty="0" smtClean="0">
                <a:latin typeface="Century Gothic" pitchFamily="34" charset="0"/>
              </a:rPr>
              <a:t>    &amp; </a:t>
            </a:r>
            <a:r>
              <a:rPr lang="en-GB" sz="1600" dirty="0">
                <a:latin typeface="Century Gothic" pitchFamily="34" charset="0"/>
              </a:rPr>
              <a:t>30 Minutes minimum!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 dirty="0" smtClean="0">
                <a:solidFill>
                  <a:srgbClr val="EA2027"/>
                </a:solidFill>
              </a:rPr>
              <a:t>Suspect (Background Research) </a:t>
            </a:r>
            <a:endParaRPr lang="en-GB" sz="2800" dirty="0">
              <a:solidFill>
                <a:srgbClr val="EA2027"/>
              </a:solidFill>
            </a:endParaRPr>
          </a:p>
        </p:txBody>
      </p:sp>
      <p:sp>
        <p:nvSpPr>
          <p:cNvPr id="24581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GB" sz="2400" dirty="0" smtClean="0">
                <a:latin typeface="Century Gothic" pitchFamily="34" charset="0"/>
              </a:rPr>
              <a:t>Session 1 &amp; 3 Suspect </a:t>
            </a:r>
            <a:r>
              <a:rPr lang="en-GB" sz="2400" dirty="0">
                <a:latin typeface="Century Gothic" pitchFamily="34" charset="0"/>
              </a:rPr>
              <a:t>Bonanza!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Lead </a:t>
            </a:r>
            <a:r>
              <a:rPr lang="en-GB" sz="1600" dirty="0" err="1">
                <a:latin typeface="Century Gothic" pitchFamily="34" charset="0"/>
              </a:rPr>
              <a:t>Spreadsheet</a:t>
            </a:r>
            <a:r>
              <a:rPr lang="en-GB" sz="1600" dirty="0">
                <a:latin typeface="Century Gothic" pitchFamily="34" charset="0"/>
              </a:rPr>
              <a:t>, Suspect Pad &amp; Telephone only!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No other distractions!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Aim to get through to at least 1 decision maker per session (8 per week)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Engage them and introduce the opportunity – Hooks &amp; Angles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 smtClean="0">
                <a:latin typeface="Century Gothic" pitchFamily="34" charset="0"/>
              </a:rPr>
              <a:t>Top Floor to Shop Floor – Who are they? What do they do? Where are they spending/investing? Interesting article? 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1600" dirty="0">
                <a:latin typeface="Century Gothic" pitchFamily="34" charset="0"/>
              </a:rPr>
              <a:t>1 </a:t>
            </a:r>
            <a:r>
              <a:rPr lang="en-GB" sz="1600" dirty="0" smtClean="0">
                <a:latin typeface="Century Gothic" pitchFamily="34" charset="0"/>
              </a:rPr>
              <a:t>Suspect (minimum), </a:t>
            </a:r>
            <a:r>
              <a:rPr lang="en-GB" sz="1600" dirty="0">
                <a:latin typeface="Century Gothic" pitchFamily="34" charset="0"/>
              </a:rPr>
              <a:t>hand written, </a:t>
            </a:r>
            <a:r>
              <a:rPr lang="en-GB" sz="1600" dirty="0" smtClean="0">
                <a:latin typeface="Century Gothic" pitchFamily="34" charset="0"/>
              </a:rPr>
              <a:t>everyday with an appointment to follow up and Prospect the next day (Cold Edit – 4 Prospects per week)</a:t>
            </a:r>
            <a:endParaRPr lang="en-GB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1600" dirty="0">
              <a:latin typeface="Century Gothic" pitchFamily="34" charset="0"/>
            </a:endParaRPr>
          </a:p>
          <a:p>
            <a:pPr>
              <a:spcBef>
                <a:spcPct val="20000"/>
              </a:spcBef>
            </a:pPr>
            <a:endParaRPr lang="en-GB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 dirty="0">
                <a:solidFill>
                  <a:srgbClr val="EA2027"/>
                </a:solidFill>
              </a:rPr>
              <a:t>Suspect </a:t>
            </a:r>
            <a:r>
              <a:rPr lang="en-GB" sz="2800" dirty="0" smtClean="0">
                <a:solidFill>
                  <a:srgbClr val="EA2027"/>
                </a:solidFill>
              </a:rPr>
              <a:t>(Background Research)</a:t>
            </a:r>
            <a:endParaRPr lang="en-GB" sz="2800" dirty="0">
              <a:solidFill>
                <a:srgbClr val="EA2027"/>
              </a:solidFill>
            </a:endParaRPr>
          </a:p>
        </p:txBody>
      </p:sp>
      <p:sp>
        <p:nvSpPr>
          <p:cNvPr id="26629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Engage the decision makers only, not </a:t>
            </a:r>
            <a:r>
              <a:rPr lang="en-US" sz="1600" dirty="0" smtClean="0">
                <a:latin typeface="Century Gothic" pitchFamily="34" charset="0"/>
              </a:rPr>
              <a:t>marketing or sales executives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Upbeat introduction full of energy and enthusiasm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Use of  </a:t>
            </a:r>
            <a:r>
              <a:rPr lang="en-US" sz="1600" dirty="0" smtClean="0">
                <a:latin typeface="Century Gothic" pitchFamily="34" charset="0"/>
              </a:rPr>
              <a:t>‘ice breakers’ and a sense </a:t>
            </a:r>
            <a:r>
              <a:rPr lang="en-US" sz="1600" dirty="0">
                <a:latin typeface="Century Gothic" pitchFamily="34" charset="0"/>
              </a:rPr>
              <a:t>of </a:t>
            </a:r>
            <a:r>
              <a:rPr lang="en-US" sz="1600" dirty="0" smtClean="0">
                <a:latin typeface="Century Gothic" pitchFamily="34" charset="0"/>
              </a:rPr>
              <a:t>humor - </a:t>
            </a:r>
            <a:r>
              <a:rPr lang="en-US" sz="1600" dirty="0" smtClean="0">
                <a:latin typeface="Century Gothic" pitchFamily="34" charset="0"/>
              </a:rPr>
              <a:t>They </a:t>
            </a:r>
            <a:r>
              <a:rPr lang="en-US" sz="1600" dirty="0">
                <a:latin typeface="Century Gothic" pitchFamily="34" charset="0"/>
              </a:rPr>
              <a:t>are </a:t>
            </a:r>
            <a:r>
              <a:rPr lang="en-US" sz="1600" dirty="0" smtClean="0">
                <a:latin typeface="Century Gothic" pitchFamily="34" charset="0"/>
              </a:rPr>
              <a:t>the </a:t>
            </a:r>
            <a:r>
              <a:rPr lang="en-US" sz="1600" dirty="0">
                <a:latin typeface="Century Gothic" pitchFamily="34" charset="0"/>
              </a:rPr>
              <a:t>tour guide to </a:t>
            </a:r>
            <a:r>
              <a:rPr lang="en-US" sz="1600" dirty="0" smtClean="0">
                <a:latin typeface="Century Gothic" pitchFamily="34" charset="0"/>
              </a:rPr>
              <a:t>their WDM experience!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Build a personal/professional relationship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latin typeface="Century Gothic" pitchFamily="34" charset="0"/>
              </a:rPr>
              <a:t>Ask intelligent questions and make detailed notes using the TF2SF strategy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Highlight emphasis of editorial </a:t>
            </a:r>
            <a:r>
              <a:rPr lang="en-US" sz="1600" dirty="0" smtClean="0">
                <a:latin typeface="Century Gothic" pitchFamily="34" charset="0"/>
              </a:rPr>
              <a:t>meeting in decision making process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Close the suspect with a timeframe commitment for the </a:t>
            </a:r>
            <a:r>
              <a:rPr lang="en-US" sz="1600" dirty="0" smtClean="0">
                <a:latin typeface="Century Gothic" pitchFamily="34" charset="0"/>
              </a:rPr>
              <a:t>Prospect</a:t>
            </a: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latin typeface="Century Gothic" pitchFamily="34" charset="0"/>
              </a:rPr>
              <a:t>Send </a:t>
            </a:r>
            <a:r>
              <a:rPr lang="en-US" sz="1600" dirty="0" smtClean="0">
                <a:latin typeface="Century Gothic" pitchFamily="34" charset="0"/>
              </a:rPr>
              <a:t>Suspect Follow Up </a:t>
            </a:r>
            <a:r>
              <a:rPr lang="en-US" sz="1600" dirty="0">
                <a:latin typeface="Century Gothic" pitchFamily="34" charset="0"/>
              </a:rPr>
              <a:t>email </a:t>
            </a:r>
            <a:r>
              <a:rPr lang="en-US" sz="1600" dirty="0" err="1" smtClean="0">
                <a:latin typeface="Century Gothic" pitchFamily="34" charset="0"/>
              </a:rPr>
              <a:t>inc.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>
                <a:latin typeface="Century Gothic" pitchFamily="34" charset="0"/>
              </a:rPr>
              <a:t>links to suitable examples and the relevant website or magazine along with any testimonials available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>
                <a:solidFill>
                  <a:srgbClr val="EA2027"/>
                </a:solidFill>
              </a:rPr>
              <a:t>Prospect (Cold Edit)</a:t>
            </a:r>
          </a:p>
        </p:txBody>
      </p:sp>
      <p:sp>
        <p:nvSpPr>
          <p:cNvPr id="27653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Re-establish relationship </a:t>
            </a:r>
            <a:r>
              <a:rPr lang="en-US" sz="1400" dirty="0" smtClean="0">
                <a:latin typeface="Century Gothic" pitchFamily="34" charset="0"/>
              </a:rPr>
              <a:t>quickly and </a:t>
            </a:r>
            <a:r>
              <a:rPr lang="en-US" sz="1400" dirty="0">
                <a:latin typeface="Century Gothic" pitchFamily="34" charset="0"/>
              </a:rPr>
              <a:t>talk through the positive editorial decision, why the coverage fits for the </a:t>
            </a:r>
            <a:r>
              <a:rPr lang="en-US" sz="1400" dirty="0" smtClean="0">
                <a:latin typeface="Century Gothic" pitchFamily="34" charset="0"/>
              </a:rPr>
              <a:t>readership and in line with our media partnerships</a:t>
            </a:r>
          </a:p>
          <a:p>
            <a:pPr>
              <a:spcBef>
                <a:spcPct val="20000"/>
              </a:spcBef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Explain the similar features recently completed, did they see your email and the </a:t>
            </a:r>
            <a:r>
              <a:rPr lang="en-US" sz="1400" dirty="0" smtClean="0">
                <a:latin typeface="Century Gothic" pitchFamily="34" charset="0"/>
              </a:rPr>
              <a:t>magazine/website?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Confirm </a:t>
            </a:r>
            <a:r>
              <a:rPr lang="en-US" sz="1400" dirty="0">
                <a:latin typeface="Century Gothic" pitchFamily="34" charset="0"/>
              </a:rPr>
              <a:t>the interview procedure – </a:t>
            </a:r>
            <a:r>
              <a:rPr lang="en-US" sz="1400" dirty="0" smtClean="0">
                <a:latin typeface="Century Gothic" pitchFamily="34" charset="0"/>
              </a:rPr>
              <a:t>Not time consuming, at their convenience and full editorial control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Company Profiles – where it goes and what they get as part of the major marketing </a:t>
            </a:r>
            <a:r>
              <a:rPr lang="en-US" sz="1400" dirty="0" smtClean="0">
                <a:latin typeface="Century Gothic" pitchFamily="34" charset="0"/>
              </a:rPr>
              <a:t>exposure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smtClean="0">
                <a:latin typeface="Century Gothic" pitchFamily="34" charset="0"/>
              </a:rPr>
              <a:t>– Introduce 2</a:t>
            </a:r>
            <a:r>
              <a:rPr lang="en-US" sz="1400" baseline="30000" dirty="0" smtClean="0">
                <a:latin typeface="Century Gothic" pitchFamily="34" charset="0"/>
              </a:rPr>
              <a:t>nd</a:t>
            </a:r>
            <a:r>
              <a:rPr lang="en-US" sz="1400" dirty="0" smtClean="0">
                <a:latin typeface="Century Gothic" pitchFamily="34" charset="0"/>
              </a:rPr>
              <a:t> magazine through our ‘Business Review’ channel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Product Explanation – fantastic exposure to </a:t>
            </a:r>
            <a:r>
              <a:rPr lang="en-US" sz="1400" dirty="0" smtClean="0">
                <a:latin typeface="Century Gothic" pitchFamily="34" charset="0"/>
              </a:rPr>
              <a:t>an executive level readership as </a:t>
            </a:r>
            <a:r>
              <a:rPr lang="en-US" sz="1400" dirty="0">
                <a:latin typeface="Century Gothic" pitchFamily="34" charset="0"/>
              </a:rPr>
              <a:t>well as the </a:t>
            </a:r>
            <a:r>
              <a:rPr lang="en-US" sz="1400" dirty="0" smtClean="0">
                <a:latin typeface="Century Gothic" pitchFamily="34" charset="0"/>
              </a:rPr>
              <a:t>production of a bespoke, corporate brochure, website archives, SEO and social networking opportunities</a:t>
            </a: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>
                <a:latin typeface="Century Gothic" pitchFamily="34" charset="0"/>
              </a:rPr>
              <a:t>The digital corporate brochure delivery in PDF as a minimum </a:t>
            </a:r>
            <a:r>
              <a:rPr lang="en-US" sz="1400" dirty="0" smtClean="0">
                <a:latin typeface="Century Gothic" pitchFamily="34" charset="0"/>
              </a:rPr>
              <a:t>10 </a:t>
            </a:r>
            <a:r>
              <a:rPr lang="en-US" sz="1400" dirty="0">
                <a:latin typeface="Century Gothic" pitchFamily="34" charset="0"/>
              </a:rPr>
              <a:t>page customized brochure and the use of our innovative page turning technology improving their website users experience – </a:t>
            </a:r>
            <a:r>
              <a:rPr lang="en-US" sz="1400" dirty="0" smtClean="0">
                <a:latin typeface="Century Gothic" pitchFamily="34" charset="0"/>
              </a:rPr>
              <a:t>A big chunk of their marketing budget if </a:t>
            </a:r>
            <a:r>
              <a:rPr lang="en-US" sz="1400" dirty="0">
                <a:latin typeface="Century Gothic" pitchFamily="34" charset="0"/>
              </a:rPr>
              <a:t>paid for or delivered by an </a:t>
            </a:r>
            <a:r>
              <a:rPr lang="en-US" sz="1400" dirty="0" smtClean="0">
                <a:latin typeface="Century Gothic" pitchFamily="34" charset="0"/>
              </a:rPr>
              <a:t>agency!</a:t>
            </a:r>
            <a:endParaRPr lang="en-GB" sz="1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/>
          </p:cNvSpPr>
          <p:nvPr/>
        </p:nvSpPr>
        <p:spPr bwMode="auto">
          <a:xfrm>
            <a:off x="14478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800" dirty="0" smtClean="0">
                <a:solidFill>
                  <a:srgbClr val="EA2027"/>
                </a:solidFill>
              </a:rPr>
              <a:t>Summary</a:t>
            </a:r>
            <a:endParaRPr lang="en-GB" sz="2800" dirty="0">
              <a:solidFill>
                <a:srgbClr val="EA2027"/>
              </a:solidFill>
            </a:endParaRPr>
          </a:p>
        </p:txBody>
      </p:sp>
      <p:sp>
        <p:nvSpPr>
          <p:cNvPr id="28677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A dedication to Research, Marketing &amp; Preparation outside of the office – LHA’s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A clear, concise, professional telephone manner and dedication to hitting Activity  KPI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An understanding of the territory, marketplace and an engaging introduction using ‘Hooks’ such as Association/Exhibition Media Partnerships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Intelligent Questioning – Use of TF2SF to engage the decision maker and begin Editorial background research – Useful in creating buy in as well as understanding investments.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Time Management – Call back scheduled in order to carry out Prospect ‘Supplier Close’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Strong ‘Sales’ ability in order to handle any objections at Prospect stage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Clear, concise timelines put in place for Interview, Letterhead and List delivery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latin typeface="Century Gothic" pitchFamily="34" charset="0"/>
              </a:rPr>
              <a:t>Quality Control – Qualification of all ‘Sales leads’, Admin to prepare invites ‘Endorsement Letter’ and Cold Edit to be passed to Editorial Projects Manager once ‘Sold’.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1400" dirty="0">
              <a:latin typeface="Century Gothic" pitchFamily="34" charset="0"/>
            </a:endParaRPr>
          </a:p>
          <a:p>
            <a:pPr>
              <a:spcBef>
                <a:spcPct val="20000"/>
              </a:spcBef>
            </a:pPr>
            <a:endParaRPr lang="en-GB" sz="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336675" y="2525713"/>
            <a:ext cx="6470650" cy="1743075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595959"/>
                </a:solidFill>
              </a:rPr>
              <a:t>James Pepper</a:t>
            </a:r>
            <a:br>
              <a:rPr lang="en-US" sz="2000" smtClean="0">
                <a:solidFill>
                  <a:srgbClr val="595959"/>
                </a:solidFill>
              </a:rPr>
            </a:br>
            <a:r>
              <a:rPr lang="en-US" sz="2000" smtClean="0">
                <a:solidFill>
                  <a:srgbClr val="595959"/>
                </a:solidFill>
              </a:rPr>
              <a:t>Group Training &amp; Development Manager</a:t>
            </a:r>
            <a:r>
              <a:rPr lang="en-US" sz="1600" smtClean="0">
                <a:solidFill>
                  <a:srgbClr val="595959"/>
                </a:solidFill>
              </a:rPr>
              <a:t/>
            </a:r>
            <a:br>
              <a:rPr lang="en-US" sz="1600" smtClean="0">
                <a:solidFill>
                  <a:srgbClr val="595959"/>
                </a:solidFill>
              </a:rPr>
            </a:br>
            <a:r>
              <a:rPr lang="en-US" sz="1600" smtClean="0">
                <a:solidFill>
                  <a:srgbClr val="595959"/>
                </a:solidFill>
              </a:rPr>
              <a:t/>
            </a:r>
            <a:br>
              <a:rPr lang="en-US" sz="1600" smtClean="0">
                <a:solidFill>
                  <a:srgbClr val="595959"/>
                </a:solidFill>
              </a:rPr>
            </a:br>
            <a:r>
              <a:rPr lang="en-US" sz="1200" smtClean="0">
                <a:solidFill>
                  <a:srgbClr val="262626"/>
                </a:solidFill>
              </a:rPr>
              <a:t>Email: james.pepper@wdmgroup.com</a:t>
            </a:r>
            <a:br>
              <a:rPr lang="en-US" sz="1200" smtClean="0">
                <a:solidFill>
                  <a:srgbClr val="262626"/>
                </a:solidFill>
              </a:rPr>
            </a:br>
            <a:r>
              <a:rPr lang="en-US" sz="1200" smtClean="0">
                <a:solidFill>
                  <a:srgbClr val="262626"/>
                </a:solidFill>
              </a:rPr>
              <a:t>Direct Line: 0044 (0)1603 217544</a:t>
            </a:r>
            <a:br>
              <a:rPr lang="en-US" sz="1200" smtClean="0">
                <a:solidFill>
                  <a:srgbClr val="262626"/>
                </a:solidFill>
              </a:rPr>
            </a:br>
            <a:r>
              <a:rPr lang="en-US" sz="1200" smtClean="0">
                <a:solidFill>
                  <a:srgbClr val="262626"/>
                </a:solidFill>
              </a:rPr>
              <a:t>Fax: 0044 (0)1603 617082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6675" y="6146800"/>
            <a:ext cx="6470650" cy="61912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>
                <a:solidFill>
                  <a:srgbClr val="A6A6A6"/>
                </a:solidFill>
              </a:rPr>
              <a:t>View all of our products at our corporate site: WDM Group </a:t>
            </a:r>
            <a:r>
              <a:rPr lang="en-US" sz="1000">
                <a:solidFill>
                  <a:srgbClr val="A6A6A6"/>
                </a:solidFill>
                <a:hlinkClick r:id="rId3"/>
              </a:rPr>
              <a:t>www.wdmgroup.com</a:t>
            </a:r>
            <a:endParaRPr lang="en-US" sz="1000">
              <a:solidFill>
                <a:srgbClr val="A6A6A6"/>
              </a:solidFill>
            </a:endParaRPr>
          </a:p>
          <a:p>
            <a:pPr algn="ctr"/>
            <a:r>
              <a:rPr lang="pt-BR" sz="1000">
                <a:solidFill>
                  <a:srgbClr val="A6A6A6"/>
                </a:solidFill>
              </a:rPr>
              <a:t>112-114 Grosvenor House  </a:t>
            </a:r>
            <a:r>
              <a:rPr lang="pt-BR" sz="1000">
                <a:solidFill>
                  <a:srgbClr val="D9D9D9"/>
                </a:solidFill>
              </a:rPr>
              <a:t>|</a:t>
            </a:r>
            <a:r>
              <a:rPr lang="pt-BR" sz="1000">
                <a:solidFill>
                  <a:srgbClr val="A6A6A6"/>
                </a:solidFill>
              </a:rPr>
              <a:t>  Prince of Wales Road</a:t>
            </a:r>
            <a:r>
              <a:rPr lang="en-US" sz="1000">
                <a:solidFill>
                  <a:srgbClr val="A6A6A6"/>
                </a:solidFill>
              </a:rPr>
              <a:t>  </a:t>
            </a:r>
            <a:r>
              <a:rPr lang="pt-BR" sz="1000">
                <a:solidFill>
                  <a:srgbClr val="D9D9D9"/>
                </a:solidFill>
              </a:rPr>
              <a:t>|</a:t>
            </a:r>
            <a:r>
              <a:rPr lang="en-US" sz="1000">
                <a:solidFill>
                  <a:srgbClr val="A6A6A6"/>
                </a:solidFill>
              </a:rPr>
              <a:t>  Norwich</a:t>
            </a:r>
            <a:r>
              <a:rPr lang="fr-FR" sz="1000">
                <a:solidFill>
                  <a:srgbClr val="A6A6A6"/>
                </a:solidFill>
              </a:rPr>
              <a:t>  </a:t>
            </a:r>
            <a:r>
              <a:rPr lang="pt-BR" sz="1000">
                <a:solidFill>
                  <a:srgbClr val="D9D9D9"/>
                </a:solidFill>
              </a:rPr>
              <a:t>|</a:t>
            </a:r>
            <a:r>
              <a:rPr lang="fr-FR" sz="1000">
                <a:solidFill>
                  <a:srgbClr val="A6A6A6"/>
                </a:solidFill>
              </a:rPr>
              <a:t>  NR1 1NS</a:t>
            </a:r>
            <a:endParaRPr lang="en-US" sz="100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WDM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2894" y="2967335"/>
            <a:ext cx="4718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Who Are We?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6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>
          <a:xfrm>
            <a:off x="171450" y="514349"/>
            <a:ext cx="4076699" cy="171451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History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WDM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Group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dirty="0" smtClean="0">
              <a:solidFill>
                <a:srgbClr val="EA2027"/>
              </a:solidFill>
            </a:endParaRPr>
          </a:p>
        </p:txBody>
      </p:sp>
      <p:sp>
        <p:nvSpPr>
          <p:cNvPr id="16386" name="Content Placeholder 2"/>
          <p:cNvSpPr>
            <a:spLocks/>
          </p:cNvSpPr>
          <p:nvPr/>
        </p:nvSpPr>
        <p:spPr bwMode="auto">
          <a:xfrm>
            <a:off x="1371600" y="1798638"/>
            <a:ext cx="6019800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Established January 2007.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Four Call Centre’s opened within 32 month followed by period of rapid expansion.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San Diego / Toronto / Boston / Norwich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Mumbai Opened October 2010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Current Group Turnover $</a:t>
            </a:r>
            <a:r>
              <a:rPr lang="en-US" dirty="0" smtClean="0">
                <a:latin typeface="Century Gothic" pitchFamily="34" charset="0"/>
              </a:rPr>
              <a:t>12 </a:t>
            </a:r>
            <a:r>
              <a:rPr lang="en-US" dirty="0">
                <a:latin typeface="Century Gothic" pitchFamily="34" charset="0"/>
              </a:rPr>
              <a:t>Million.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dirty="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dirty="0">
                <a:latin typeface="Century Gothic" pitchFamily="34" charset="0"/>
              </a:rPr>
              <a:t>Number of Employees: </a:t>
            </a:r>
            <a:r>
              <a:rPr lang="en-US" dirty="0" smtClean="0">
                <a:latin typeface="Century Gothic" pitchFamily="34" charset="0"/>
              </a:rPr>
              <a:t>145</a:t>
            </a:r>
            <a:r>
              <a:rPr lang="en-US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6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73038"/>
            <a:ext cx="3562350" cy="1144587"/>
          </a:xfrm>
        </p:spPr>
        <p:txBody>
          <a:bodyPr/>
          <a:lstStyle/>
          <a:p>
            <a:pPr eaLnBrk="1" hangingPunct="1"/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Mission Statement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7410" name="Content Placeholder 2"/>
          <p:cNvSpPr>
            <a:spLocks/>
          </p:cNvSpPr>
          <p:nvPr/>
        </p:nvSpPr>
        <p:spPr bwMode="auto">
          <a:xfrm>
            <a:off x="457200" y="1341438"/>
            <a:ext cx="82296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2400"/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become the leading Global Publisher of Digital Magazines. 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offer our clients a diversity of products.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provide high quality, relevant and topical news reports to our reader base.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/>
          </a:p>
        </p:txBody>
      </p:sp>
      <p:pic>
        <p:nvPicPr>
          <p:cNvPr id="17411" name="Picture 5" descr="http://wordsprevail.files.wordpress.com/2011/01/mission-statement-glo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81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78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190500" y="66674"/>
            <a:ext cx="3438525" cy="704851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 Statement</a:t>
            </a:r>
          </a:p>
        </p:txBody>
      </p:sp>
      <p:sp>
        <p:nvSpPr>
          <p:cNvPr id="18434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develop a vibrant office environment through  motivation of our staff.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demonstrate loyalty to our employees.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ensure that recruitment, training and development remain a core strategy.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offer our staff the prospect of development from within the business.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provide the business with an experienced and professional Management Team.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offer our clients fast paced web-sites and newsletters.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generate growth in Web traffic.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>
                <a:latin typeface="Century Gothic" pitchFamily="34" charset="0"/>
              </a:rPr>
              <a:t>To introduce a Social Media Platform which is trusted by Global Business Executives.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en-US" sz="1600"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240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Group Do?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1812" y="2967335"/>
            <a:ext cx="5840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Do We Do?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7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-276225" y="0"/>
            <a:ext cx="6838950" cy="847725"/>
          </a:xfrm>
        </p:spPr>
        <p:txBody>
          <a:bodyPr/>
          <a:lstStyle/>
          <a:p>
            <a:r>
              <a:rPr lang="en-GB" sz="3200" dirty="0" smtClean="0">
                <a:solidFill>
                  <a:srgbClr val="EA2027"/>
                </a:solidFill>
              </a:rPr>
              <a:t>Profiles Business Model</a:t>
            </a:r>
            <a:endParaRPr lang="en-US" sz="3200" dirty="0" smtClean="0">
              <a:solidFill>
                <a:srgbClr val="EA2027"/>
              </a:solidFill>
            </a:endParaRPr>
          </a:p>
        </p:txBody>
      </p:sp>
      <p:sp>
        <p:nvSpPr>
          <p:cNvPr id="49156" name="Content Placeholder 2"/>
          <p:cNvSpPr>
            <a:spLocks/>
          </p:cNvSpPr>
          <p:nvPr/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dirty="0">
                <a:latin typeface="Century Gothic" pitchFamily="34" charset="0"/>
              </a:rPr>
              <a:t>Revenue Generation through a ‘Vendor Model’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b="1" i="1" dirty="0">
                <a:latin typeface="Century Gothic" pitchFamily="34" charset="0"/>
              </a:rPr>
              <a:t>“</a:t>
            </a:r>
            <a:r>
              <a:rPr lang="en-GB" sz="2400" b="1" i="1" dirty="0" smtClean="0">
                <a:latin typeface="Century Gothic" pitchFamily="34" charset="0"/>
              </a:rPr>
              <a:t>Sales </a:t>
            </a:r>
            <a:r>
              <a:rPr lang="en-GB" sz="2400" b="1" i="1" dirty="0">
                <a:latin typeface="Century Gothic" pitchFamily="34" charset="0"/>
              </a:rPr>
              <a:t>By Association</a:t>
            </a:r>
            <a:r>
              <a:rPr lang="en-GB" sz="2400" b="1" i="1" dirty="0" smtClean="0">
                <a:latin typeface="Century Gothic" pitchFamily="34" charset="0"/>
              </a:rPr>
              <a:t>” – Feature Company Invites</a:t>
            </a:r>
            <a:endParaRPr lang="en-GB" sz="2400" b="1" i="1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endParaRPr lang="en-GB" sz="2400" b="1" i="1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dirty="0" smtClean="0">
                <a:latin typeface="Century Gothic" pitchFamily="34" charset="0"/>
              </a:rPr>
              <a:t>Suppliers</a:t>
            </a:r>
            <a:endParaRPr lang="en-GB" sz="2400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dirty="0" smtClean="0">
                <a:latin typeface="Century Gothic" pitchFamily="34" charset="0"/>
              </a:rPr>
              <a:t>Service Providers</a:t>
            </a:r>
            <a:endParaRPr lang="en-GB" sz="2400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dirty="0" smtClean="0">
                <a:latin typeface="Century Gothic" pitchFamily="34" charset="0"/>
              </a:rPr>
              <a:t>Sub-Contractors</a:t>
            </a:r>
            <a:endParaRPr lang="en-GB" sz="2400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dirty="0" smtClean="0">
                <a:latin typeface="Century Gothic" pitchFamily="34" charset="0"/>
              </a:rPr>
              <a:t>Professional Services</a:t>
            </a:r>
            <a:endParaRPr lang="en-GB" sz="2400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dirty="0" smtClean="0">
                <a:latin typeface="Century Gothic" pitchFamily="34" charset="0"/>
              </a:rPr>
              <a:t>Key Vendors</a:t>
            </a:r>
            <a:endParaRPr lang="en-GB" sz="2400" dirty="0">
              <a:latin typeface="Century Gothic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</a:pPr>
            <a:endParaRPr lang="en-GB" sz="2400" dirty="0">
              <a:latin typeface="Century Gothic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GB" sz="2400" b="1" dirty="0" smtClean="0">
                <a:latin typeface="Century Gothic" pitchFamily="34" charset="0"/>
              </a:rPr>
              <a:t>    Vendors participate with Advert + Supplier Profile</a:t>
            </a:r>
            <a:endParaRPr lang="en-GB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-152400" y="-142875"/>
            <a:ext cx="8229600" cy="1143000"/>
          </a:xfrm>
        </p:spPr>
        <p:txBody>
          <a:bodyPr/>
          <a:lstStyle/>
          <a:p>
            <a:r>
              <a:rPr lang="en-GB" sz="3200" smtClean="0">
                <a:solidFill>
                  <a:srgbClr val="EA2027"/>
                </a:solidFill>
              </a:rPr>
              <a:t>Profiles Business Model</a:t>
            </a:r>
            <a:endParaRPr lang="en-US" sz="3200" smtClean="0">
              <a:solidFill>
                <a:srgbClr val="EA2027"/>
              </a:solidFill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387475"/>
            <a:ext cx="78486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Box 3"/>
          <p:cNvSpPr txBox="1">
            <a:spLocks noChangeArrowheads="1"/>
          </p:cNvSpPr>
          <p:nvPr/>
        </p:nvSpPr>
        <p:spPr bwMode="auto">
          <a:xfrm>
            <a:off x="4000500" y="1066800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GB" sz="1400" b="1">
                <a:cs typeface="Arial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22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0" y="-133350"/>
            <a:ext cx="8229600" cy="1143000"/>
          </a:xfrm>
        </p:spPr>
        <p:txBody>
          <a:bodyPr/>
          <a:lstStyle/>
          <a:p>
            <a:r>
              <a:rPr lang="en-GB" sz="3200" smtClean="0">
                <a:solidFill>
                  <a:srgbClr val="EA2027"/>
                </a:solidFill>
              </a:rPr>
              <a:t>Profiles Business Model</a:t>
            </a:r>
            <a:endParaRPr lang="en-US" sz="3200" smtClean="0">
              <a:solidFill>
                <a:srgbClr val="EA2027"/>
              </a:solidFill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153400" cy="5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76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0000F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990</Words>
  <Application>Microsoft Office PowerPoint</Application>
  <PresentationFormat>On-screen Show (4:3)</PresentationFormat>
  <Paragraphs>164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The History Of WDM Group </vt:lpstr>
      <vt:lpstr>Mission Statement</vt:lpstr>
      <vt:lpstr>Vision Statement</vt:lpstr>
      <vt:lpstr>PowerPoint Presentation</vt:lpstr>
      <vt:lpstr>Profiles Business Model</vt:lpstr>
      <vt:lpstr>Profiles Business Model</vt:lpstr>
      <vt:lpstr>Profiles Business Model</vt:lpstr>
      <vt:lpstr>Profiles Business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James Pepper Group Training &amp; Development Manager  Email: james.pepper@wdmgroup.com Direct Line: 0044 (0)1603 217544 Fax: 0044 (0)1603 617082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Brittany Murray</dc:creator>
  <cp:lastModifiedBy>James Pepper</cp:lastModifiedBy>
  <cp:revision>42</cp:revision>
  <dcterms:created xsi:type="dcterms:W3CDTF">2011-08-26T17:20:49Z</dcterms:created>
  <dcterms:modified xsi:type="dcterms:W3CDTF">2012-07-13T09:45:50Z</dcterms:modified>
</cp:coreProperties>
</file>