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handoutMasterIdLst>
    <p:handoutMasterId r:id="rId22"/>
  </p:handoutMasterIdLst>
  <p:sldIdLst>
    <p:sldId id="262" r:id="rId2"/>
    <p:sldId id="256" r:id="rId3"/>
    <p:sldId id="273" r:id="rId4"/>
    <p:sldId id="266" r:id="rId5"/>
    <p:sldId id="270" r:id="rId6"/>
    <p:sldId id="267" r:id="rId7"/>
    <p:sldId id="271" r:id="rId8"/>
    <p:sldId id="272" r:id="rId9"/>
    <p:sldId id="260" r:id="rId10"/>
    <p:sldId id="263" r:id="rId11"/>
    <p:sldId id="259" r:id="rId12"/>
    <p:sldId id="265" r:id="rId13"/>
    <p:sldId id="276" r:id="rId14"/>
    <p:sldId id="274" r:id="rId15"/>
    <p:sldId id="261" r:id="rId16"/>
    <p:sldId id="277" r:id="rId17"/>
    <p:sldId id="279" r:id="rId18"/>
    <p:sldId id="280" r:id="rId19"/>
    <p:sldId id="278" r:id="rId20"/>
    <p:sldId id="269" r:id="rId21"/>
  </p:sldIdLst>
  <p:sldSz cx="6858000" cy="9906000" type="A4"/>
  <p:notesSz cx="6662738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E5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008" autoAdjust="0"/>
  </p:normalViewPr>
  <p:slideViewPr>
    <p:cSldViewPr>
      <p:cViewPr varScale="1">
        <p:scale>
          <a:sx n="71" d="100"/>
          <a:sy n="71" d="100"/>
        </p:scale>
        <p:origin x="2046" y="72"/>
      </p:cViewPr>
      <p:guideLst>
        <p:guide orient="horz" pos="312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766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773488" y="0"/>
            <a:ext cx="2887662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1FA838-C972-41E1-82C0-0C836B7A4616}" type="datetimeFigureOut">
              <a:rPr lang="en-GB" smtClean="0"/>
              <a:pPr/>
              <a:t>19/12/2016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887663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773488" y="9428163"/>
            <a:ext cx="2887662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49C7FE-28B3-4AB0-95CF-EBC0E5B66A3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00671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3077284"/>
            <a:ext cx="5829300" cy="212336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622A1-7EE6-450D-A181-BC7DB48DD8AE}" type="datetimeFigureOut">
              <a:rPr lang="en-GB" smtClean="0"/>
              <a:pPr/>
              <a:t>19/12/2016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9CF61-3D39-4ED0-B97A-7E412830DF7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622A1-7EE6-450D-A181-BC7DB48DD8AE}" type="datetimeFigureOut">
              <a:rPr lang="en-GB" smtClean="0"/>
              <a:pPr/>
              <a:t>19/12/2016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9CF61-3D39-4ED0-B97A-7E412830DF7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29037" y="573264"/>
            <a:ext cx="1157288" cy="1220822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7" y="573264"/>
            <a:ext cx="3357563" cy="1220822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622A1-7EE6-450D-A181-BC7DB48DD8AE}" type="datetimeFigureOut">
              <a:rPr lang="en-GB" smtClean="0"/>
              <a:pPr/>
              <a:t>19/12/2016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9CF61-3D39-4ED0-B97A-7E412830DF7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622A1-7EE6-450D-A181-BC7DB48DD8AE}" type="datetimeFigureOut">
              <a:rPr lang="en-GB" smtClean="0"/>
              <a:pPr/>
              <a:t>19/12/2016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9CF61-3D39-4ED0-B97A-7E412830DF7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6365524"/>
            <a:ext cx="5829300" cy="196744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4198589"/>
            <a:ext cx="5829300" cy="21669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622A1-7EE6-450D-A181-BC7DB48DD8AE}" type="datetimeFigureOut">
              <a:rPr lang="en-GB" smtClean="0"/>
              <a:pPr/>
              <a:t>19/12/2016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9CF61-3D39-4ED0-B97A-7E412830DF7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177" y="3338692"/>
            <a:ext cx="2257425" cy="944280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8902" y="3338692"/>
            <a:ext cx="2257425" cy="944280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622A1-7EE6-450D-A181-BC7DB48DD8AE}" type="datetimeFigureOut">
              <a:rPr lang="en-GB" smtClean="0"/>
              <a:pPr/>
              <a:t>19/12/2016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9CF61-3D39-4ED0-B97A-7E412830DF7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2" y="2217385"/>
            <a:ext cx="303014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2" y="3141486"/>
            <a:ext cx="303014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71" y="2217385"/>
            <a:ext cx="303133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71" y="3141486"/>
            <a:ext cx="303133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622A1-7EE6-450D-A181-BC7DB48DD8AE}" type="datetimeFigureOut">
              <a:rPr lang="en-GB" smtClean="0"/>
              <a:pPr/>
              <a:t>19/12/2016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9CF61-3D39-4ED0-B97A-7E412830DF7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622A1-7EE6-450D-A181-BC7DB48DD8AE}" type="datetimeFigureOut">
              <a:rPr lang="en-GB" smtClean="0"/>
              <a:pPr/>
              <a:t>19/12/2016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9CF61-3D39-4ED0-B97A-7E412830DF7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622A1-7EE6-450D-A181-BC7DB48DD8AE}" type="datetimeFigureOut">
              <a:rPr lang="en-GB" smtClean="0"/>
              <a:pPr/>
              <a:t>19/12/2016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9CF61-3D39-4ED0-B97A-7E412830DF7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2" y="394405"/>
            <a:ext cx="2256235" cy="167851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9" y="394409"/>
            <a:ext cx="3833813" cy="845449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2" y="2072924"/>
            <a:ext cx="2256235" cy="67759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622A1-7EE6-450D-A181-BC7DB48DD8AE}" type="datetimeFigureOut">
              <a:rPr lang="en-GB" smtClean="0"/>
              <a:pPr/>
              <a:t>19/12/2016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9CF61-3D39-4ED0-B97A-7E412830DF7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934200"/>
            <a:ext cx="4114800" cy="8186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752822"/>
            <a:ext cx="4114800" cy="11625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622A1-7EE6-450D-A181-BC7DB48DD8AE}" type="datetimeFigureOut">
              <a:rPr lang="en-GB" smtClean="0"/>
              <a:pPr/>
              <a:t>19/12/2016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9CF61-3D39-4ED0-B97A-7E412830DF7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311402"/>
            <a:ext cx="6172200" cy="653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9181398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9622A1-7EE6-450D-A181-BC7DB48DD8AE}" type="datetimeFigureOut">
              <a:rPr lang="en-GB" smtClean="0"/>
              <a:pPr/>
              <a:t>19/12/2016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9181398"/>
            <a:ext cx="21717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9181398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09CF61-3D39-4ED0-B97A-7E412830DF71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6858000" cy="9906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0" y="5097016"/>
            <a:ext cx="6858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>
                <a:solidFill>
                  <a:schemeClr val="bg1"/>
                </a:solidFill>
              </a:rPr>
              <a:t>Annual Statement of Achievement</a:t>
            </a:r>
          </a:p>
          <a:p>
            <a:pPr algn="ctr"/>
            <a:r>
              <a:rPr lang="en-GB" sz="2800" dirty="0" smtClean="0">
                <a:solidFill>
                  <a:schemeClr val="bg1"/>
                </a:solidFill>
              </a:rPr>
              <a:t>Prepared for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6249144"/>
            <a:ext cx="685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 smtClean="0">
                <a:solidFill>
                  <a:schemeClr val="bg1"/>
                </a:solidFill>
              </a:rPr>
              <a:t>#FULLNAME#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7113240"/>
            <a:ext cx="6858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>
                <a:solidFill>
                  <a:schemeClr val="bg1"/>
                </a:solidFill>
              </a:rPr>
              <a:t>#DURATION#</a:t>
            </a:r>
          </a:p>
        </p:txBody>
      </p:sp>
      <p:pic>
        <p:nvPicPr>
          <p:cNvPr id="1026" name="Picture 2" descr="http://ebenezermethod.com/wp-content/uploads/2010/10/3d_pie_chart.jpg"/>
          <p:cNvPicPr>
            <a:picLocks noChangeAspect="1" noChangeArrowheads="1"/>
          </p:cNvPicPr>
          <p:nvPr/>
        </p:nvPicPr>
        <p:blipFill>
          <a:blip r:embed="rId2" cstate="print"/>
          <a:srcRect t="2329"/>
          <a:stretch>
            <a:fillRect/>
          </a:stretch>
        </p:blipFill>
        <p:spPr bwMode="auto">
          <a:xfrm>
            <a:off x="1772816" y="1784648"/>
            <a:ext cx="3384375" cy="3019959"/>
          </a:xfrm>
          <a:prstGeom prst="rect">
            <a:avLst/>
          </a:prstGeom>
          <a:noFill/>
          <a:effectLst>
            <a:outerShdw blurRad="190500" dist="50800" dir="7920000" sx="106000" sy="106000" algn="ctr" rotWithShape="0">
              <a:srgbClr val="000000">
                <a:alpha val="25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640" y="8769424"/>
            <a:ext cx="2349206" cy="96507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412776" y="848544"/>
            <a:ext cx="446449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 smtClean="0">
                <a:solidFill>
                  <a:schemeClr val="accent1">
                    <a:lumMod val="75000"/>
                  </a:schemeClr>
                </a:solidFill>
              </a:rPr>
              <a:t>The Big Issue</a:t>
            </a:r>
          </a:p>
          <a:p>
            <a:endParaRPr lang="en-GB" dirty="0" smtClean="0"/>
          </a:p>
          <a:p>
            <a:r>
              <a:rPr lang="en-GB" sz="1400" dirty="0" smtClean="0"/>
              <a:t>The table below charts your most successful Issue for #YEAR#.</a:t>
            </a:r>
            <a:endParaRPr lang="en-GB" sz="1400" dirty="0"/>
          </a:p>
        </p:txBody>
      </p:sp>
      <p:grpSp>
        <p:nvGrpSpPr>
          <p:cNvPr id="2" name="Group 7"/>
          <p:cNvGrpSpPr/>
          <p:nvPr/>
        </p:nvGrpSpPr>
        <p:grpSpPr>
          <a:xfrm>
            <a:off x="0" y="0"/>
            <a:ext cx="908720" cy="9906000"/>
            <a:chOff x="0" y="0"/>
            <a:chExt cx="908720" cy="9906000"/>
          </a:xfr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</p:grpSpPr>
        <p:sp>
          <p:nvSpPr>
            <p:cNvPr id="3" name="Rectangle 2"/>
            <p:cNvSpPr/>
            <p:nvPr/>
          </p:nvSpPr>
          <p:spPr>
            <a:xfrm>
              <a:off x="0" y="0"/>
              <a:ext cx="908720" cy="9906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0" y="9273480"/>
              <a:ext cx="908720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 smtClean="0">
                  <a:solidFill>
                    <a:schemeClr val="bg1"/>
                  </a:solidFill>
                  <a:latin typeface="Arial Black" pitchFamily="34" charset="0"/>
                </a:rPr>
                <a:t>10</a:t>
              </a:r>
              <a:endParaRPr lang="en-GB" dirty="0">
                <a:solidFill>
                  <a:schemeClr val="bg1"/>
                </a:solidFill>
                <a:latin typeface="Arial Black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 rot="5400000">
              <a:off x="-2399004" y="2855185"/>
              <a:ext cx="5688633" cy="52322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GB" sz="2800" b="1" dirty="0" smtClean="0">
                  <a:solidFill>
                    <a:schemeClr val="bg1"/>
                  </a:solidFill>
                  <a:latin typeface="Arial Black" pitchFamily="34" charset="0"/>
                </a:rPr>
                <a:t>ACHIEVEMENTS #YEAR#</a:t>
              </a:r>
              <a:endParaRPr lang="en-GB" sz="2800" b="1" dirty="0">
                <a:solidFill>
                  <a:schemeClr val="bg1"/>
                </a:solidFill>
                <a:latin typeface="Arial Black" pitchFamily="34" charset="0"/>
              </a:endParaRPr>
            </a:p>
          </p:txBody>
        </p:sp>
      </p:grpSp>
      <p:sp>
        <p:nvSpPr>
          <p:cNvPr id="15361" name="Rectangle 1"/>
          <p:cNvSpPr>
            <a:spLocks noChangeArrowheads="1"/>
          </p:cNvSpPr>
          <p:nvPr/>
        </p:nvSpPr>
        <p:spPr bwMode="auto">
          <a:xfrm>
            <a:off x="0" y="0"/>
            <a:ext cx="6858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636912" y="2360712"/>
          <a:ext cx="2304256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/>
                <a:gridCol w="1152128"/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/>
                        <a:t>Issue</a:t>
                      </a:r>
                      <a:endParaRPr lang="en-GB" sz="1200" b="1" i="0" u="none" strike="noStrike" dirty="0">
                        <a:solidFill>
                          <a:schemeClr val="bg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/>
                        <a:t>Revenue</a:t>
                      </a:r>
                      <a:endParaRPr lang="en-GB" sz="1200" b="1" i="0" u="none" strike="noStrike" dirty="0">
                        <a:solidFill>
                          <a:schemeClr val="bg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72000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/>
                        <a:t>FEB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 smtClean="0"/>
                        <a:t>#RBI_M_0#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10800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/>
                        <a:t>MAR</a:t>
                      </a:r>
                      <a:endParaRPr lang="en-GB" sz="1100" b="0" i="0" u="none" strike="noStrike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 smtClean="0"/>
                        <a:t>#RBI_M_1#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10800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/>
                        <a:t>APR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u="none" strike="noStrike" dirty="0" smtClean="0"/>
                        <a:t>#RBI_M_2#</a:t>
                      </a:r>
                      <a:endParaRPr lang="en-GB" sz="1100" b="0" i="0" u="none" strike="noStrike" dirty="0" smtClean="0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10800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/>
                        <a:t>MAY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u="none" strike="noStrike" dirty="0" smtClean="0"/>
                        <a:t>#RBI_M_3#</a:t>
                      </a:r>
                      <a:endParaRPr lang="en-GB" sz="1100" b="0" i="0" u="none" strike="noStrike" dirty="0" smtClean="0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10800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/>
                        <a:t>JUN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u="none" strike="noStrike" dirty="0" smtClean="0"/>
                        <a:t>#RBI_M_4#</a:t>
                      </a:r>
                      <a:endParaRPr lang="en-GB" sz="1100" b="0" i="0" u="none" strike="noStrike" dirty="0" smtClean="0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10800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/>
                        <a:t>JUL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u="none" strike="noStrike" dirty="0" smtClean="0"/>
                        <a:t>#RBI_M_5#</a:t>
                      </a:r>
                      <a:endParaRPr lang="en-GB" sz="1100" b="0" i="0" u="none" strike="noStrike" dirty="0" smtClean="0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10800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/>
                        <a:t>AUG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u="none" strike="noStrike" dirty="0" smtClean="0"/>
                        <a:t>#RBI_M_6#</a:t>
                      </a:r>
                      <a:endParaRPr lang="en-GB" sz="1100" b="0" i="0" u="none" strike="noStrike" dirty="0" smtClean="0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10800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/>
                        <a:t>SEP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 smtClean="0"/>
                        <a:t>#RBI_M_7#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10800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/>
                        <a:t>OCT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u="none" strike="noStrike" dirty="0" smtClean="0"/>
                        <a:t>#RBI_M_8#</a:t>
                      </a:r>
                      <a:endParaRPr lang="en-GB" sz="1100" b="0" i="0" u="none" strike="noStrike" dirty="0" smtClean="0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10800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/>
                        <a:t>NOV</a:t>
                      </a:r>
                      <a:endParaRPr lang="en-GB" sz="1100" b="0" i="0" u="none" strike="noStrike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u="none" strike="noStrike" dirty="0" smtClean="0"/>
                        <a:t>#RBI_M_9#</a:t>
                      </a:r>
                      <a:endParaRPr lang="en-GB" sz="1100" b="0" i="0" u="none" strike="noStrike" dirty="0" smtClean="0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10800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/>
                        <a:t>DEC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u="none" strike="noStrike" dirty="0" smtClean="0"/>
                        <a:t>#RBI_M_10#</a:t>
                      </a:r>
                      <a:endParaRPr lang="en-GB" sz="1100" b="0" i="0" u="none" strike="noStrike" dirty="0" smtClean="0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108000" anchor="b"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980728" y="7545288"/>
            <a:ext cx="568863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/>
              <a:t>Your Average Per Issue for #DURATION# </a:t>
            </a:r>
            <a:r>
              <a:rPr lang="en-GB" sz="1400" smtClean="0"/>
              <a:t>equates to</a:t>
            </a:r>
            <a:endParaRPr lang="en-GB" sz="2800" b="1" dirty="0" smtClean="0">
              <a:solidFill>
                <a:srgbClr val="00B050"/>
              </a:solidFill>
            </a:endParaRPr>
          </a:p>
          <a:p>
            <a:pPr algn="ctr"/>
            <a:r>
              <a:rPr lang="en-GB" sz="5400" b="1" dirty="0" smtClean="0">
                <a:solidFill>
                  <a:srgbClr val="00B050"/>
                </a:solidFill>
              </a:rPr>
              <a:t>#AVG_REV_PER_ISSUE#</a:t>
            </a:r>
            <a:endParaRPr lang="en-GB" sz="5400" b="1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32656" y="560512"/>
            <a:ext cx="525658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 smtClean="0">
                <a:solidFill>
                  <a:schemeClr val="accent1">
                    <a:lumMod val="75000"/>
                  </a:schemeClr>
                </a:solidFill>
              </a:rPr>
              <a:t>Commission </a:t>
            </a:r>
          </a:p>
          <a:p>
            <a:endParaRPr lang="en-GB" dirty="0" smtClean="0"/>
          </a:p>
          <a:p>
            <a:r>
              <a:rPr lang="en-GB" sz="1400" dirty="0" smtClean="0"/>
              <a:t>The chart below shows your earnings by calendar month for #DURATION#.</a:t>
            </a:r>
            <a:endParaRPr lang="en-GB" sz="1400" dirty="0"/>
          </a:p>
        </p:txBody>
      </p:sp>
      <p:grpSp>
        <p:nvGrpSpPr>
          <p:cNvPr id="2" name="Group 7"/>
          <p:cNvGrpSpPr/>
          <p:nvPr/>
        </p:nvGrpSpPr>
        <p:grpSpPr>
          <a:xfrm>
            <a:off x="5949280" y="0"/>
            <a:ext cx="908720" cy="9906000"/>
            <a:chOff x="0" y="0"/>
            <a:chExt cx="908720" cy="9906000"/>
          </a:xfr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</p:grpSpPr>
        <p:sp>
          <p:nvSpPr>
            <p:cNvPr id="3" name="Rectangle 2"/>
            <p:cNvSpPr/>
            <p:nvPr/>
          </p:nvSpPr>
          <p:spPr>
            <a:xfrm>
              <a:off x="0" y="0"/>
              <a:ext cx="908720" cy="9906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0" y="9273480"/>
              <a:ext cx="908720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 smtClean="0">
                  <a:solidFill>
                    <a:schemeClr val="bg1"/>
                  </a:solidFill>
                  <a:latin typeface="Arial Black" pitchFamily="34" charset="0"/>
                </a:rPr>
                <a:t>11</a:t>
              </a:r>
              <a:endParaRPr lang="en-GB" dirty="0">
                <a:solidFill>
                  <a:schemeClr val="bg1"/>
                </a:solidFill>
                <a:latin typeface="Arial Black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 rot="5400000">
              <a:off x="-2290992" y="2747174"/>
              <a:ext cx="5472610" cy="52322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GB" sz="2800" b="1" dirty="0" smtClean="0">
                  <a:solidFill>
                    <a:schemeClr val="bg1"/>
                  </a:solidFill>
                  <a:latin typeface="Arial Black" pitchFamily="34" charset="0"/>
                </a:rPr>
                <a:t>ACHIEVEMENTS #YEAR#</a:t>
              </a:r>
              <a:endParaRPr lang="en-GB" sz="2800" b="1" dirty="0">
                <a:solidFill>
                  <a:schemeClr val="bg1"/>
                </a:solidFill>
                <a:latin typeface="Arial Black" pitchFamily="34" charset="0"/>
              </a:endParaRPr>
            </a:p>
          </p:txBody>
        </p:sp>
      </p:grpSp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332656" y="1928664"/>
          <a:ext cx="5256584" cy="9697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1784"/>
                <a:gridCol w="432048"/>
                <a:gridCol w="432048"/>
                <a:gridCol w="432048"/>
                <a:gridCol w="432048"/>
                <a:gridCol w="432048"/>
                <a:gridCol w="432048"/>
                <a:gridCol w="432048"/>
                <a:gridCol w="432048"/>
                <a:gridCol w="432048"/>
                <a:gridCol w="432048"/>
                <a:gridCol w="594320"/>
              </a:tblGrid>
              <a:tr h="329704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J</a:t>
                      </a:r>
                      <a:endParaRPr lang="en-GB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F</a:t>
                      </a:r>
                      <a:endParaRPr lang="en-GB" sz="1200" b="1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M</a:t>
                      </a:r>
                      <a:endParaRPr lang="en-GB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A</a:t>
                      </a:r>
                      <a:endParaRPr lang="en-GB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M</a:t>
                      </a:r>
                      <a:endParaRPr lang="en-GB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J</a:t>
                      </a:r>
                      <a:endParaRPr lang="en-GB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J</a:t>
                      </a:r>
                      <a:endParaRPr lang="en-GB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A</a:t>
                      </a:r>
                      <a:endParaRPr lang="en-GB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S</a:t>
                      </a:r>
                      <a:endParaRPr lang="en-GB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O</a:t>
                      </a:r>
                      <a:endParaRPr lang="en-GB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N</a:t>
                      </a:r>
                      <a:endParaRPr lang="en-GB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TOTAL</a:t>
                      </a:r>
                      <a:endParaRPr lang="en-GB" sz="1200" b="1" dirty="0"/>
                    </a:p>
                  </a:txBody>
                  <a:tcPr/>
                </a:tc>
              </a:tr>
              <a:tr h="637272">
                <a:tc>
                  <a:txBody>
                    <a:bodyPr/>
                    <a:lstStyle/>
                    <a:p>
                      <a:pPr algn="ctr"/>
                      <a:endParaRPr lang="en-GB" sz="1200" dirty="0" smtClean="0"/>
                    </a:p>
                    <a:p>
                      <a:pPr algn="ctr"/>
                      <a:endParaRPr lang="en-GB" sz="1200" dirty="0" smtClean="0"/>
                    </a:p>
                    <a:p>
                      <a:pPr algn="ctr"/>
                      <a:endParaRPr lang="en-GB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2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5" name="Rounded Rectangular Callout 34"/>
          <p:cNvSpPr/>
          <p:nvPr/>
        </p:nvSpPr>
        <p:spPr>
          <a:xfrm>
            <a:off x="116632" y="3944888"/>
            <a:ext cx="5688632" cy="5904656"/>
          </a:xfrm>
          <a:prstGeom prst="wedgeRoundRectCallout">
            <a:avLst>
              <a:gd name="adj1" fmla="val 23028"/>
              <a:gd name="adj2" fmla="val -48211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34" name="Table 33"/>
          <p:cNvGraphicFramePr>
            <a:graphicFrameLocks noGrp="1"/>
          </p:cNvGraphicFramePr>
          <p:nvPr/>
        </p:nvGraphicFramePr>
        <p:xfrm>
          <a:off x="332656" y="2216696"/>
          <a:ext cx="5256584" cy="10081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"/>
                <a:gridCol w="432048"/>
                <a:gridCol w="432048"/>
                <a:gridCol w="432048"/>
                <a:gridCol w="432048"/>
                <a:gridCol w="432048"/>
                <a:gridCol w="432048"/>
                <a:gridCol w="432048"/>
                <a:gridCol w="432048"/>
                <a:gridCol w="432048"/>
                <a:gridCol w="432048"/>
                <a:gridCol w="576064"/>
              </a:tblGrid>
              <a:tr h="1008112"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solidFill>
                            <a:schemeClr val="tx1"/>
                          </a:solidFill>
                        </a:rPr>
                        <a:t>#COM_0#</a:t>
                      </a:r>
                      <a:endParaRPr lang="en-GB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72000" marB="72000" vert="vert27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solidFill>
                            <a:schemeClr val="tx1"/>
                          </a:solidFill>
                        </a:rPr>
                        <a:t>#COM_1#</a:t>
                      </a:r>
                      <a:endParaRPr lang="en-GB" sz="1200" b="1" i="1" dirty="0">
                        <a:solidFill>
                          <a:schemeClr val="tx1"/>
                        </a:solidFill>
                      </a:endParaRPr>
                    </a:p>
                  </a:txBody>
                  <a:tcPr marL="72000" marB="72000" vert="vert27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 smtClean="0">
                          <a:solidFill>
                            <a:schemeClr val="tx1"/>
                          </a:solidFill>
                        </a:rPr>
                        <a:t>#COM_2#</a:t>
                      </a:r>
                      <a:endParaRPr lang="en-GB" sz="1200" b="1" i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72000" marB="72000" vert="vert27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 smtClean="0">
                          <a:solidFill>
                            <a:schemeClr val="tx1"/>
                          </a:solidFill>
                        </a:rPr>
                        <a:t>#COM_3#</a:t>
                      </a:r>
                      <a:endParaRPr lang="en-GB" sz="1200" b="1" i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72000" marB="72000" vert="vert27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solidFill>
                            <a:schemeClr val="tx1"/>
                          </a:solidFill>
                        </a:rPr>
                        <a:t>#COM_4#</a:t>
                      </a:r>
                      <a:endParaRPr lang="en-GB" sz="1200" b="1" i="1" dirty="0">
                        <a:solidFill>
                          <a:schemeClr val="tx1"/>
                        </a:solidFill>
                      </a:endParaRPr>
                    </a:p>
                  </a:txBody>
                  <a:tcPr marL="72000" marB="72000" vert="vert27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solidFill>
                            <a:schemeClr val="tx1"/>
                          </a:solidFill>
                        </a:rPr>
                        <a:t>#COM_5#</a:t>
                      </a:r>
                      <a:endParaRPr lang="en-GB" sz="1200" b="1" i="1" dirty="0">
                        <a:solidFill>
                          <a:schemeClr val="tx1"/>
                        </a:solidFill>
                      </a:endParaRPr>
                    </a:p>
                  </a:txBody>
                  <a:tcPr marL="72000" marB="72000" vert="vert27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solidFill>
                            <a:schemeClr val="tx1"/>
                          </a:solidFill>
                        </a:rPr>
                        <a:t>#COM_6#</a:t>
                      </a:r>
                      <a:endParaRPr lang="en-GB" sz="1200" b="1" i="1" dirty="0">
                        <a:solidFill>
                          <a:schemeClr val="tx1"/>
                        </a:solidFill>
                      </a:endParaRPr>
                    </a:p>
                  </a:txBody>
                  <a:tcPr marL="72000" marB="72000" vert="vert27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solidFill>
                            <a:schemeClr val="tx1"/>
                          </a:solidFill>
                        </a:rPr>
                        <a:t>#COM_7#</a:t>
                      </a:r>
                      <a:endParaRPr lang="en-GB" sz="1200" b="1" i="1" dirty="0">
                        <a:solidFill>
                          <a:schemeClr val="tx1"/>
                        </a:solidFill>
                      </a:endParaRPr>
                    </a:p>
                  </a:txBody>
                  <a:tcPr marL="72000" marB="72000" vert="vert27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solidFill>
                            <a:schemeClr val="tx1"/>
                          </a:solidFill>
                        </a:rPr>
                        <a:t>#COM_8#</a:t>
                      </a:r>
                      <a:endParaRPr lang="en-GB" sz="1200" b="1" i="1" dirty="0">
                        <a:solidFill>
                          <a:schemeClr val="tx1"/>
                        </a:solidFill>
                      </a:endParaRPr>
                    </a:p>
                  </a:txBody>
                  <a:tcPr marL="72000" marB="72000" vert="vert27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solidFill>
                            <a:schemeClr val="tx1"/>
                          </a:solidFill>
                        </a:rPr>
                        <a:t>#COM_9#</a:t>
                      </a:r>
                      <a:endParaRPr lang="en-GB" sz="1200" b="1" i="1" dirty="0">
                        <a:solidFill>
                          <a:schemeClr val="tx1"/>
                        </a:solidFill>
                      </a:endParaRPr>
                    </a:p>
                  </a:txBody>
                  <a:tcPr marL="72000" marB="72000" vert="vert27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solidFill>
                            <a:schemeClr val="tx1"/>
                          </a:solidFill>
                        </a:rPr>
                        <a:t>#COM_10#</a:t>
                      </a:r>
                      <a:endParaRPr lang="en-GB" sz="1200" b="1" i="1" dirty="0">
                        <a:solidFill>
                          <a:schemeClr val="tx1"/>
                        </a:solidFill>
                      </a:endParaRPr>
                    </a:p>
                  </a:txBody>
                  <a:tcPr marL="72000" marB="72000" vert="vert27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solidFill>
                            <a:schemeClr val="tx1"/>
                          </a:solidFill>
                        </a:rPr>
                        <a:t>#COM_T#</a:t>
                      </a:r>
                      <a:endParaRPr lang="en-GB" sz="1200" b="1" i="1" dirty="0">
                        <a:solidFill>
                          <a:schemeClr val="tx1"/>
                        </a:solidFill>
                      </a:endParaRPr>
                    </a:p>
                  </a:txBody>
                  <a:tcPr marL="72000" marB="72000" vert="vert27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332656" y="3296816"/>
            <a:ext cx="525658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 smtClean="0"/>
              <a:t>#COM_BEST_MONTH#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620689" y="4088904"/>
          <a:ext cx="4680520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200"/>
                <a:gridCol w="2016225"/>
                <a:gridCol w="864095"/>
              </a:tblGrid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dirty="0" smtClean="0"/>
                        <a:t>[TBL_COM]Advertiser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800" dirty="0" smtClean="0"/>
                        <a:t>Feature</a:t>
                      </a:r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800" dirty="0" smtClean="0"/>
                        <a:t>Price</a:t>
                      </a:r>
                      <a:endParaRPr lang="en-GB" sz="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332656" y="3512841"/>
            <a:ext cx="52565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 smtClean="0"/>
              <a:t>#COM_ENTRIES#</a:t>
            </a:r>
          </a:p>
          <a:p>
            <a:endParaRPr lang="en-GB" sz="1200" dirty="0" smtClean="0"/>
          </a:p>
          <a:p>
            <a:endParaRPr lang="en-GB" sz="1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412776" y="848544"/>
            <a:ext cx="446449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 smtClean="0">
                <a:solidFill>
                  <a:schemeClr val="accent1">
                    <a:lumMod val="75000"/>
                  </a:schemeClr>
                </a:solidFill>
              </a:rPr>
              <a:t>Show me the Money</a:t>
            </a:r>
          </a:p>
          <a:p>
            <a:endParaRPr lang="en-GB" dirty="0" smtClean="0"/>
          </a:p>
          <a:p>
            <a:r>
              <a:rPr lang="en-GB" sz="1400" dirty="0" smtClean="0"/>
              <a:t>Earnings Comparison for #PREV_YEAR#/#YEAR#</a:t>
            </a:r>
            <a:endParaRPr lang="en-GB" sz="1400" dirty="0"/>
          </a:p>
        </p:txBody>
      </p:sp>
      <p:grpSp>
        <p:nvGrpSpPr>
          <p:cNvPr id="2" name="Group 7"/>
          <p:cNvGrpSpPr/>
          <p:nvPr/>
        </p:nvGrpSpPr>
        <p:grpSpPr>
          <a:xfrm>
            <a:off x="0" y="0"/>
            <a:ext cx="908720" cy="9906000"/>
            <a:chOff x="0" y="0"/>
            <a:chExt cx="908720" cy="9906000"/>
          </a:xfr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</p:grpSpPr>
        <p:sp>
          <p:nvSpPr>
            <p:cNvPr id="3" name="Rectangle 2"/>
            <p:cNvSpPr/>
            <p:nvPr/>
          </p:nvSpPr>
          <p:spPr>
            <a:xfrm>
              <a:off x="0" y="0"/>
              <a:ext cx="908720" cy="9906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0" y="9273480"/>
              <a:ext cx="908720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 smtClean="0">
                  <a:solidFill>
                    <a:schemeClr val="bg1"/>
                  </a:solidFill>
                  <a:latin typeface="Arial Black" pitchFamily="34" charset="0"/>
                </a:rPr>
                <a:t>12</a:t>
              </a:r>
              <a:endParaRPr lang="en-GB" dirty="0">
                <a:solidFill>
                  <a:schemeClr val="bg1"/>
                </a:solidFill>
                <a:latin typeface="Arial Black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 rot="5400000">
              <a:off x="-2326996" y="2783177"/>
              <a:ext cx="5544617" cy="52322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GB" sz="2800" b="1" dirty="0" smtClean="0">
                  <a:solidFill>
                    <a:schemeClr val="bg1"/>
                  </a:solidFill>
                  <a:latin typeface="Arial Black" pitchFamily="34" charset="0"/>
                </a:rPr>
                <a:t>ACHIEVEMENTS #YEAR#</a:t>
              </a:r>
              <a:endParaRPr lang="en-GB" sz="2800" b="1" dirty="0">
                <a:solidFill>
                  <a:schemeClr val="bg1"/>
                </a:solidFill>
                <a:latin typeface="Arial Black" pitchFamily="34" charset="0"/>
              </a:endParaRPr>
            </a:p>
          </p:txBody>
        </p:sp>
      </p:grpSp>
      <p:sp>
        <p:nvSpPr>
          <p:cNvPr id="15361" name="Rectangle 1"/>
          <p:cNvSpPr>
            <a:spLocks noChangeArrowheads="1"/>
          </p:cNvSpPr>
          <p:nvPr/>
        </p:nvSpPr>
        <p:spPr bwMode="auto">
          <a:xfrm>
            <a:off x="0" y="0"/>
            <a:ext cx="6858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ounded Rectangular Callout 10"/>
          <p:cNvSpPr/>
          <p:nvPr/>
        </p:nvSpPr>
        <p:spPr>
          <a:xfrm>
            <a:off x="1268760" y="5673080"/>
            <a:ext cx="5256584" cy="3672408"/>
          </a:xfrm>
          <a:prstGeom prst="wedgeRoundRectCallout">
            <a:avLst>
              <a:gd name="adj1" fmla="val -24467"/>
              <a:gd name="adj2" fmla="val -61605"/>
              <a:gd name="adj3" fmla="val 16667"/>
            </a:avLst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1556792" y="6537176"/>
          <a:ext cx="4680520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5757"/>
                <a:gridCol w="766451"/>
                <a:gridCol w="936104"/>
                <a:gridCol w="936104"/>
                <a:gridCol w="93610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Week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Suspects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Prospects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Approvals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PR</a:t>
                      </a:r>
                      <a:endParaRPr lang="en-GB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 smtClean="0"/>
                        <a:t>#SMM_WK_0#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7200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u="none" strike="noStrike" dirty="0" smtClean="0"/>
                        <a:t>#SMM_S_0#</a:t>
                      </a:r>
                      <a:endParaRPr lang="en-GB" sz="1100" b="0" i="0" u="none" strike="noStrike" dirty="0" smtClean="0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7200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u="none" strike="noStrike" dirty="0" smtClean="0"/>
                        <a:t>#SMM_P_0#</a:t>
                      </a:r>
                      <a:endParaRPr lang="en-GB" sz="1100" b="0" i="0" u="none" strike="noStrike" dirty="0" smtClean="0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7200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u="none" strike="noStrike" dirty="0" smtClean="0"/>
                        <a:t>#SMM_A_0#</a:t>
                      </a:r>
                      <a:endParaRPr lang="en-GB" sz="1100" b="0" i="0" u="none" strike="noStrike" dirty="0" smtClean="0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7200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u="none" strike="noStrike" dirty="0" smtClean="0"/>
                        <a:t>#SMM_PR_0#</a:t>
                      </a:r>
                      <a:endParaRPr lang="en-GB" sz="1100" b="0" i="0" u="none" strike="noStrike" dirty="0" smtClean="0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7200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u="none" strike="noStrike" dirty="0" smtClean="0"/>
                        <a:t>#SMM_WK_1#</a:t>
                      </a:r>
                      <a:endParaRPr lang="en-GB" sz="1100" b="0" i="0" u="none" strike="noStrike" dirty="0" smtClean="0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7200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u="none" strike="noStrike" dirty="0" smtClean="0"/>
                        <a:t>#SMM_S_1#</a:t>
                      </a:r>
                      <a:endParaRPr lang="en-GB" sz="1100" b="0" i="0" u="none" strike="noStrike" dirty="0" smtClean="0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7200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u="none" strike="noStrike" dirty="0" smtClean="0"/>
                        <a:t>#SMM_P_1#</a:t>
                      </a:r>
                      <a:endParaRPr lang="en-GB" sz="1100" b="0" i="0" u="none" strike="noStrike" dirty="0" smtClean="0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7200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u="none" strike="noStrike" dirty="0" smtClean="0"/>
                        <a:t>#SMM_A_1#</a:t>
                      </a:r>
                      <a:endParaRPr lang="en-GB" sz="1100" b="0" i="0" u="none" strike="noStrike" dirty="0" smtClean="0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7200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u="none" strike="noStrike" dirty="0" smtClean="0"/>
                        <a:t>#SMM_PR_1#</a:t>
                      </a:r>
                      <a:endParaRPr lang="en-GB" sz="1100" b="0" i="0" u="none" strike="noStrike" dirty="0" smtClean="0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7200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u="none" strike="noStrike" dirty="0" smtClean="0"/>
                        <a:t>#SMM_WK_2#</a:t>
                      </a:r>
                      <a:endParaRPr lang="en-GB" sz="1100" b="0" i="0" u="none" strike="noStrike" dirty="0" smtClean="0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7200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u="none" strike="noStrike" dirty="0" smtClean="0"/>
                        <a:t>#SMM_S_2#</a:t>
                      </a:r>
                      <a:endParaRPr lang="en-GB" sz="1100" b="0" i="0" u="none" strike="noStrike" dirty="0" smtClean="0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7200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u="none" strike="noStrike" dirty="0" smtClean="0"/>
                        <a:t>#SMM_P_2#</a:t>
                      </a:r>
                      <a:endParaRPr lang="en-GB" sz="1100" b="0" i="0" u="none" strike="noStrike" dirty="0" smtClean="0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7200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u="none" strike="noStrike" dirty="0" smtClean="0"/>
                        <a:t>#SMM_A_2#</a:t>
                      </a:r>
                      <a:endParaRPr lang="en-GB" sz="1100" b="0" i="0" u="none" strike="noStrike" dirty="0" smtClean="0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7200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u="none" strike="noStrike" dirty="0" smtClean="0"/>
                        <a:t>#SMM_PR_2#</a:t>
                      </a:r>
                      <a:endParaRPr lang="en-GB" sz="1100" b="0" i="0" u="none" strike="noStrike" dirty="0" smtClean="0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7200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u="none" strike="noStrike" dirty="0" smtClean="0"/>
                        <a:t>#SMM_WK_3#</a:t>
                      </a:r>
                      <a:endParaRPr lang="en-GB" sz="1100" b="0" i="0" u="none" strike="noStrike" dirty="0" smtClean="0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7200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u="none" strike="noStrike" dirty="0" smtClean="0"/>
                        <a:t>#SMM_S_3#</a:t>
                      </a:r>
                      <a:endParaRPr lang="en-GB" sz="1100" b="0" i="0" u="none" strike="noStrike" dirty="0" smtClean="0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7200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u="none" strike="noStrike" dirty="0" smtClean="0"/>
                        <a:t>#SMM_P_3#</a:t>
                      </a:r>
                      <a:endParaRPr lang="en-GB" sz="1100" b="0" i="0" u="none" strike="noStrike" dirty="0" smtClean="0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7200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u="none" strike="noStrike" dirty="0" smtClean="0"/>
                        <a:t>#SMM_A_3#</a:t>
                      </a:r>
                      <a:endParaRPr lang="en-GB" sz="1100" b="0" i="0" u="none" strike="noStrike" dirty="0" smtClean="0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7200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u="none" strike="noStrike" dirty="0" smtClean="0"/>
                        <a:t>#SMM_PR_3#</a:t>
                      </a:r>
                      <a:endParaRPr lang="en-GB" sz="1100" b="0" i="0" u="none" strike="noStrike" dirty="0" smtClean="0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72000" anchor="ctr"/>
                </a:tc>
              </a:tr>
              <a:tr h="370840">
                <a:tc>
                  <a:txBody>
                    <a:bodyPr/>
                    <a:lstStyle/>
                    <a:p>
                      <a:endParaRPr lang="en-GB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1200" b="1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Total</a:t>
                      </a:r>
                      <a:endParaRPr lang="en-GB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 smtClean="0"/>
                        <a:t>#SMM_S_T#</a:t>
                      </a:r>
                      <a:endParaRPr lang="en-GB" sz="1100" b="1" dirty="0">
                        <a:solidFill>
                          <a:schemeClr val="bg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 smtClean="0"/>
                        <a:t>#SMM_P_T#</a:t>
                      </a:r>
                      <a:endParaRPr lang="en-GB" sz="1100" b="1" dirty="0">
                        <a:solidFill>
                          <a:schemeClr val="bg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 smtClean="0"/>
                        <a:t>#SMM_A_T#</a:t>
                      </a:r>
                      <a:endParaRPr lang="en-GB" sz="1100" b="1" dirty="0">
                        <a:solidFill>
                          <a:schemeClr val="bg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dirty="0" smtClean="0"/>
                        <a:t>#SMM_PR_T#</a:t>
                      </a:r>
                      <a:endParaRPr lang="en-GB" sz="1100" b="1" dirty="0">
                        <a:solidFill>
                          <a:schemeClr val="bg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556792" y="5961112"/>
            <a:ext cx="468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A snapshot of your most productive 4 weeks:</a:t>
            </a:r>
            <a:endParaRPr lang="en-GB" dirty="0"/>
          </a:p>
        </p:txBody>
      </p:sp>
      <p:pic>
        <p:nvPicPr>
          <p:cNvPr id="12" name="Picture 2" descr="http://ebenezermethod.com/wp-content/uploads/2010/10/3d_pie_chart.jpg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68760" y="2072680"/>
            <a:ext cx="5238000" cy="2858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"/>
          <p:cNvGrpSpPr/>
          <p:nvPr/>
        </p:nvGrpSpPr>
        <p:grpSpPr>
          <a:xfrm>
            <a:off x="5949280" y="0"/>
            <a:ext cx="908720" cy="9906000"/>
            <a:chOff x="0" y="0"/>
            <a:chExt cx="908720" cy="9906000"/>
          </a:xfr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</p:grpSpPr>
        <p:sp>
          <p:nvSpPr>
            <p:cNvPr id="3" name="Rectangle 2"/>
            <p:cNvSpPr/>
            <p:nvPr/>
          </p:nvSpPr>
          <p:spPr>
            <a:xfrm>
              <a:off x="0" y="0"/>
              <a:ext cx="908720" cy="9906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0" y="9273480"/>
              <a:ext cx="908720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 smtClean="0">
                  <a:solidFill>
                    <a:schemeClr val="bg1"/>
                  </a:solidFill>
                  <a:latin typeface="Arial Black" pitchFamily="34" charset="0"/>
                </a:rPr>
                <a:t>13</a:t>
              </a:r>
              <a:endParaRPr lang="en-GB" dirty="0">
                <a:solidFill>
                  <a:schemeClr val="bg1"/>
                </a:solidFill>
                <a:latin typeface="Arial Black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 rot="5400000">
              <a:off x="-2290992" y="2747174"/>
              <a:ext cx="5472610" cy="52322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GB" sz="2800" b="1" dirty="0" smtClean="0">
                  <a:solidFill>
                    <a:schemeClr val="bg1"/>
                  </a:solidFill>
                  <a:latin typeface="Arial Black" pitchFamily="34" charset="0"/>
                </a:rPr>
                <a:t>ACHIEVEMENTS #YEAR#</a:t>
              </a:r>
              <a:endParaRPr lang="en-GB" sz="2800" b="1" dirty="0">
                <a:solidFill>
                  <a:schemeClr val="bg1"/>
                </a:solidFill>
                <a:latin typeface="Arial Black" pitchFamily="34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620688" y="416496"/>
            <a:ext cx="482453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 smtClean="0">
                <a:solidFill>
                  <a:schemeClr val="accent1">
                    <a:lumMod val="75000"/>
                  </a:schemeClr>
                </a:solidFill>
              </a:rPr>
              <a:t>Top 20 Features - #OFFICE#</a:t>
            </a:r>
          </a:p>
          <a:p>
            <a:endParaRPr lang="en-GB" dirty="0" smtClean="0"/>
          </a:p>
          <a:p>
            <a:r>
              <a:rPr lang="en-GB" sz="1400" dirty="0" smtClean="0"/>
              <a:t>The below charts #YEAR#’s top 20 features by revenue for the #OFFICE# office.</a:t>
            </a:r>
            <a:endParaRPr lang="en-GB" sz="1400" dirty="0"/>
          </a:p>
        </p:txBody>
      </p:sp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188641" y="1712640"/>
          <a:ext cx="5616623" cy="79536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1"/>
                <a:gridCol w="1896211"/>
                <a:gridCol w="1185731"/>
                <a:gridCol w="1310547"/>
                <a:gridCol w="936103"/>
              </a:tblGrid>
              <a:tr h="337591">
                <a:tc>
                  <a:txBody>
                    <a:bodyPr/>
                    <a:lstStyle/>
                    <a:p>
                      <a:pPr algn="ctr"/>
                      <a:endParaRPr lang="en-GB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/>
                        <a:t>Feature</a:t>
                      </a:r>
                      <a:endParaRPr lang="en-GB" sz="1200" b="1" i="0" u="none" strike="noStrike" dirty="0"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 smtClean="0"/>
                        <a:t>Revenue</a:t>
                      </a:r>
                      <a:endParaRPr lang="en-GB" sz="1200" b="1" i="0" u="none" strike="noStrike" dirty="0"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 smtClean="0"/>
                        <a:t>Sold By</a:t>
                      </a:r>
                      <a:endParaRPr lang="en-GB" sz="1200" b="1" i="0" u="none" strike="noStrike" dirty="0"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 smtClean="0"/>
                        <a:t>Generator</a:t>
                      </a:r>
                      <a:endParaRPr lang="en-GB" sz="1200" b="1" i="0" u="none" strike="noStrike" dirty="0"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337591">
                <a:tc>
                  <a:txBody>
                    <a:bodyPr/>
                    <a:lstStyle/>
                    <a:p>
                      <a:pPr marL="72000" algn="ctr" fontAlgn="b">
                        <a:spcBef>
                          <a:spcPts val="0"/>
                        </a:spcBef>
                      </a:pPr>
                      <a:r>
                        <a:rPr lang="en-GB" sz="1100" u="none" strike="noStrike" dirty="0"/>
                        <a:t>1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36000" anchor="ctr"/>
                </a:tc>
                <a:tc>
                  <a:txBody>
                    <a:bodyPr/>
                    <a:lstStyle/>
                    <a:p>
                      <a:pPr marL="72000" algn="ctr" fontAlgn="b">
                        <a:spcBef>
                          <a:spcPts val="0"/>
                        </a:spcBef>
                      </a:pPr>
                      <a:r>
                        <a:rPr lang="en-GB" sz="1100" u="none" strike="noStrike" dirty="0" smtClean="0"/>
                        <a:t>#TOP20_F_0#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36000" anchor="ctr"/>
                </a:tc>
                <a:tc>
                  <a:txBody>
                    <a:bodyPr/>
                    <a:lstStyle/>
                    <a:p>
                      <a:pPr marL="7200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u="none" strike="noStrike" dirty="0" smtClean="0"/>
                        <a:t>#TOP20_R_0#</a:t>
                      </a:r>
                      <a:endParaRPr lang="en-GB" sz="1100" b="0" i="0" u="none" strike="noStrike" dirty="0" smtClean="0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36000" anchor="ctr"/>
                </a:tc>
                <a:tc>
                  <a:txBody>
                    <a:bodyPr/>
                    <a:lstStyle/>
                    <a:p>
                      <a:pPr marL="7200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u="none" strike="noStrike" dirty="0" smtClean="0"/>
                        <a:t>#TOP20_REP_0#</a:t>
                      </a:r>
                      <a:endParaRPr lang="en-GB" sz="1100" b="0" i="0" u="none" strike="noStrike" dirty="0" smtClean="0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36000" anchor="ctr"/>
                </a:tc>
                <a:tc>
                  <a:txBody>
                    <a:bodyPr/>
                    <a:lstStyle/>
                    <a:p>
                      <a:pPr marL="7200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u="none" strike="noStrike" dirty="0" smtClean="0"/>
                        <a:t>#TOP20_LG_0#</a:t>
                      </a:r>
                      <a:endParaRPr lang="en-GB" sz="1100" b="0" i="0" u="none" strike="noStrike" dirty="0" smtClean="0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36000" anchor="ctr"/>
                </a:tc>
              </a:tr>
              <a:tr h="337591">
                <a:tc>
                  <a:txBody>
                    <a:bodyPr/>
                    <a:lstStyle/>
                    <a:p>
                      <a:pPr marL="72000" algn="ctr" fontAlgn="b">
                        <a:spcBef>
                          <a:spcPts val="0"/>
                        </a:spcBef>
                      </a:pPr>
                      <a:r>
                        <a:rPr lang="en-GB" sz="1100" u="none" strike="noStrike"/>
                        <a:t>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36000" anchor="ctr"/>
                </a:tc>
                <a:tc>
                  <a:txBody>
                    <a:bodyPr/>
                    <a:lstStyle/>
                    <a:p>
                      <a:pPr marL="72000" algn="ctr" fontAlgn="b">
                        <a:spcBef>
                          <a:spcPts val="0"/>
                        </a:spcBef>
                      </a:pPr>
                      <a:r>
                        <a:rPr lang="en-GB" sz="1100" u="none" strike="noStrike" dirty="0" smtClean="0"/>
                        <a:t>#TOP20_F_1#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36000" anchor="ctr"/>
                </a:tc>
                <a:tc>
                  <a:txBody>
                    <a:bodyPr/>
                    <a:lstStyle/>
                    <a:p>
                      <a:pPr marL="7200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u="none" strike="noStrike" dirty="0" smtClean="0"/>
                        <a:t>#TOP20_R_1#</a:t>
                      </a:r>
                      <a:endParaRPr lang="en-GB" sz="1100" b="0" i="0" u="none" strike="noStrike" dirty="0" smtClean="0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36000" anchor="ctr"/>
                </a:tc>
                <a:tc>
                  <a:txBody>
                    <a:bodyPr/>
                    <a:lstStyle/>
                    <a:p>
                      <a:pPr marL="7200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u="none" strike="noStrike" dirty="0" smtClean="0"/>
                        <a:t>#TOP20_REP_1#</a:t>
                      </a:r>
                      <a:endParaRPr lang="en-GB" sz="1100" b="0" i="0" u="none" strike="noStrike" dirty="0" smtClean="0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36000" anchor="ctr"/>
                </a:tc>
                <a:tc>
                  <a:txBody>
                    <a:bodyPr/>
                    <a:lstStyle/>
                    <a:p>
                      <a:pPr marL="7200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u="none" strike="noStrike" dirty="0" smtClean="0"/>
                        <a:t>#TOP20_LG_1#</a:t>
                      </a:r>
                      <a:endParaRPr lang="en-GB" sz="1100" b="0" i="0" u="none" strike="noStrike" dirty="0" smtClean="0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36000" anchor="ctr"/>
                </a:tc>
              </a:tr>
              <a:tr h="337591">
                <a:tc>
                  <a:txBody>
                    <a:bodyPr/>
                    <a:lstStyle/>
                    <a:p>
                      <a:pPr marL="72000" algn="ctr" fontAlgn="b">
                        <a:spcBef>
                          <a:spcPts val="0"/>
                        </a:spcBef>
                      </a:pPr>
                      <a:r>
                        <a:rPr lang="en-GB" sz="1100" u="none" strike="noStrike"/>
                        <a:t>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36000" anchor="ctr"/>
                </a:tc>
                <a:tc>
                  <a:txBody>
                    <a:bodyPr/>
                    <a:lstStyle/>
                    <a:p>
                      <a:pPr marL="7200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u="none" strike="noStrike" dirty="0" smtClean="0"/>
                        <a:t>#TOP20_F_2#</a:t>
                      </a:r>
                      <a:endParaRPr lang="en-GB" sz="1100" b="0" i="0" u="none" strike="noStrike" dirty="0" smtClean="0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36000" anchor="ctr"/>
                </a:tc>
                <a:tc>
                  <a:txBody>
                    <a:bodyPr/>
                    <a:lstStyle/>
                    <a:p>
                      <a:pPr marL="7200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u="none" strike="noStrike" dirty="0" smtClean="0"/>
                        <a:t>#TOP20_R_2#</a:t>
                      </a:r>
                      <a:endParaRPr lang="en-GB" sz="1100" b="0" i="0" u="none" strike="noStrike" dirty="0" smtClean="0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36000" anchor="ctr"/>
                </a:tc>
                <a:tc>
                  <a:txBody>
                    <a:bodyPr/>
                    <a:lstStyle/>
                    <a:p>
                      <a:pPr marL="7200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u="none" strike="noStrike" dirty="0" smtClean="0"/>
                        <a:t>#TOP20_REP_2#</a:t>
                      </a:r>
                      <a:endParaRPr lang="en-GB" sz="1100" b="0" i="0" u="none" strike="noStrike" dirty="0" smtClean="0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36000" anchor="ctr"/>
                </a:tc>
                <a:tc>
                  <a:txBody>
                    <a:bodyPr/>
                    <a:lstStyle/>
                    <a:p>
                      <a:pPr marL="7200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u="none" strike="noStrike" dirty="0" smtClean="0"/>
                        <a:t>#TOP20_LG_2#</a:t>
                      </a:r>
                      <a:endParaRPr lang="en-GB" sz="1100" b="0" i="0" u="none" strike="noStrike" dirty="0" smtClean="0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36000" anchor="ctr"/>
                </a:tc>
              </a:tr>
              <a:tr h="337591">
                <a:tc>
                  <a:txBody>
                    <a:bodyPr/>
                    <a:lstStyle/>
                    <a:p>
                      <a:pPr marL="72000" algn="ctr" fontAlgn="b">
                        <a:spcBef>
                          <a:spcPts val="0"/>
                        </a:spcBef>
                      </a:pPr>
                      <a:r>
                        <a:rPr lang="en-GB" sz="1100" u="none" strike="noStrike"/>
                        <a:t>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36000" anchor="ctr"/>
                </a:tc>
                <a:tc>
                  <a:txBody>
                    <a:bodyPr/>
                    <a:lstStyle/>
                    <a:p>
                      <a:pPr marL="72000" algn="ctr" fontAlgn="b">
                        <a:spcBef>
                          <a:spcPts val="0"/>
                        </a:spcBef>
                      </a:pPr>
                      <a:r>
                        <a:rPr lang="en-GB" sz="1100" u="none" strike="noStrike" dirty="0" smtClean="0"/>
                        <a:t>#TOP20_F_3#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36000" anchor="ctr"/>
                </a:tc>
                <a:tc>
                  <a:txBody>
                    <a:bodyPr/>
                    <a:lstStyle/>
                    <a:p>
                      <a:pPr marL="7200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u="none" strike="noStrike" dirty="0" smtClean="0"/>
                        <a:t>#TOP20_R_3#</a:t>
                      </a:r>
                      <a:endParaRPr lang="en-GB" sz="1100" b="0" i="0" u="none" strike="noStrike" dirty="0" smtClean="0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36000" anchor="ctr"/>
                </a:tc>
                <a:tc>
                  <a:txBody>
                    <a:bodyPr/>
                    <a:lstStyle/>
                    <a:p>
                      <a:pPr marL="7200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u="none" strike="noStrike" dirty="0" smtClean="0"/>
                        <a:t>#TOP20_REP_3#</a:t>
                      </a:r>
                      <a:endParaRPr lang="en-GB" sz="1100" b="0" i="0" u="none" strike="noStrike" dirty="0" smtClean="0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36000" anchor="ctr"/>
                </a:tc>
                <a:tc>
                  <a:txBody>
                    <a:bodyPr/>
                    <a:lstStyle/>
                    <a:p>
                      <a:pPr marL="7200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u="none" strike="noStrike" dirty="0" smtClean="0"/>
                        <a:t>#TOP20_LG_3#</a:t>
                      </a:r>
                      <a:endParaRPr lang="en-GB" sz="1100" b="0" i="0" u="none" strike="noStrike" dirty="0" smtClean="0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36000" anchor="ctr"/>
                </a:tc>
              </a:tr>
              <a:tr h="337591">
                <a:tc>
                  <a:txBody>
                    <a:bodyPr/>
                    <a:lstStyle/>
                    <a:p>
                      <a:pPr marL="72000" algn="ctr" fontAlgn="b">
                        <a:spcBef>
                          <a:spcPts val="0"/>
                        </a:spcBef>
                      </a:pPr>
                      <a:r>
                        <a:rPr lang="en-GB" sz="1100" u="none" strike="noStrike"/>
                        <a:t>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36000" anchor="ctr"/>
                </a:tc>
                <a:tc>
                  <a:txBody>
                    <a:bodyPr/>
                    <a:lstStyle/>
                    <a:p>
                      <a:pPr marL="7200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u="none" strike="noStrike" dirty="0" smtClean="0"/>
                        <a:t>#TOP20_F_4#</a:t>
                      </a:r>
                      <a:endParaRPr lang="en-GB" sz="1100" b="0" i="0" u="none" strike="noStrike" dirty="0" smtClean="0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36000" anchor="ctr"/>
                </a:tc>
                <a:tc>
                  <a:txBody>
                    <a:bodyPr/>
                    <a:lstStyle/>
                    <a:p>
                      <a:pPr marL="7200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u="none" strike="noStrike" dirty="0" smtClean="0"/>
                        <a:t>#TOP20_R_4#</a:t>
                      </a:r>
                      <a:endParaRPr lang="en-GB" sz="1100" b="0" i="0" u="none" strike="noStrike" dirty="0" smtClean="0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36000" anchor="ctr"/>
                </a:tc>
                <a:tc>
                  <a:txBody>
                    <a:bodyPr/>
                    <a:lstStyle/>
                    <a:p>
                      <a:pPr marL="7200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u="none" strike="noStrike" dirty="0" smtClean="0"/>
                        <a:t>#TOP20_REP_4#</a:t>
                      </a:r>
                      <a:endParaRPr lang="en-GB" sz="1100" b="0" i="0" u="none" strike="noStrike" dirty="0" smtClean="0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36000" anchor="ctr"/>
                </a:tc>
                <a:tc>
                  <a:txBody>
                    <a:bodyPr/>
                    <a:lstStyle/>
                    <a:p>
                      <a:pPr marL="7200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u="none" strike="noStrike" dirty="0" smtClean="0"/>
                        <a:t>#TOP20_LG_4#</a:t>
                      </a:r>
                      <a:endParaRPr lang="en-GB" sz="1100" b="0" i="0" u="none" strike="noStrike" dirty="0" smtClean="0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36000" anchor="ctr"/>
                </a:tc>
              </a:tr>
              <a:tr h="337591">
                <a:tc>
                  <a:txBody>
                    <a:bodyPr/>
                    <a:lstStyle/>
                    <a:p>
                      <a:pPr marL="72000" algn="ctr" fontAlgn="b">
                        <a:spcBef>
                          <a:spcPts val="0"/>
                        </a:spcBef>
                      </a:pPr>
                      <a:r>
                        <a:rPr lang="en-GB" sz="1100" u="none" strike="noStrike"/>
                        <a:t>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36000" anchor="ctr"/>
                </a:tc>
                <a:tc>
                  <a:txBody>
                    <a:bodyPr/>
                    <a:lstStyle/>
                    <a:p>
                      <a:pPr marL="7200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u="none" strike="noStrike" dirty="0" smtClean="0"/>
                        <a:t>#TOP20_F_5#</a:t>
                      </a:r>
                      <a:endParaRPr lang="en-GB" sz="1100" b="0" i="0" u="none" strike="noStrike" dirty="0" smtClean="0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36000" anchor="ctr"/>
                </a:tc>
                <a:tc>
                  <a:txBody>
                    <a:bodyPr/>
                    <a:lstStyle/>
                    <a:p>
                      <a:pPr marL="7200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u="none" strike="noStrike" dirty="0" smtClean="0"/>
                        <a:t>#TOP20_R_5#</a:t>
                      </a:r>
                      <a:endParaRPr lang="en-GB" sz="1100" b="0" i="0" u="none" strike="noStrike" dirty="0" smtClean="0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36000" anchor="ctr"/>
                </a:tc>
                <a:tc>
                  <a:txBody>
                    <a:bodyPr/>
                    <a:lstStyle/>
                    <a:p>
                      <a:pPr marL="7200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u="none" strike="noStrike" dirty="0" smtClean="0"/>
                        <a:t>#TOP20_REP_5#</a:t>
                      </a:r>
                      <a:endParaRPr lang="en-GB" sz="1100" b="0" i="0" u="none" strike="noStrike" dirty="0" smtClean="0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36000" anchor="ctr"/>
                </a:tc>
                <a:tc>
                  <a:txBody>
                    <a:bodyPr/>
                    <a:lstStyle/>
                    <a:p>
                      <a:pPr marL="7200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u="none" strike="noStrike" dirty="0" smtClean="0"/>
                        <a:t>#TOP20_LG_5#</a:t>
                      </a:r>
                      <a:endParaRPr lang="en-GB" sz="1100" b="0" i="0" u="none" strike="noStrike" dirty="0" smtClean="0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36000" anchor="ctr"/>
                </a:tc>
              </a:tr>
              <a:tr h="337591">
                <a:tc>
                  <a:txBody>
                    <a:bodyPr/>
                    <a:lstStyle/>
                    <a:p>
                      <a:pPr marL="72000" algn="ctr" fontAlgn="b">
                        <a:spcBef>
                          <a:spcPts val="0"/>
                        </a:spcBef>
                      </a:pPr>
                      <a:r>
                        <a:rPr lang="en-GB" sz="1100" u="none" strike="noStrike"/>
                        <a:t>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36000" anchor="ctr"/>
                </a:tc>
                <a:tc>
                  <a:txBody>
                    <a:bodyPr/>
                    <a:lstStyle/>
                    <a:p>
                      <a:pPr marL="72000" algn="ctr" fontAlgn="b">
                        <a:spcBef>
                          <a:spcPts val="0"/>
                        </a:spcBef>
                      </a:pPr>
                      <a:r>
                        <a:rPr lang="en-GB" sz="1100" u="none" strike="noStrike" dirty="0" smtClean="0"/>
                        <a:t>#TOP20_F_6#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36000" anchor="ctr"/>
                </a:tc>
                <a:tc>
                  <a:txBody>
                    <a:bodyPr/>
                    <a:lstStyle/>
                    <a:p>
                      <a:pPr marL="7200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u="none" strike="noStrike" dirty="0" smtClean="0"/>
                        <a:t>#TOP20_R_6#</a:t>
                      </a:r>
                      <a:endParaRPr lang="en-GB" sz="1100" b="0" i="0" u="none" strike="noStrike" dirty="0" smtClean="0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36000" anchor="ctr"/>
                </a:tc>
                <a:tc>
                  <a:txBody>
                    <a:bodyPr/>
                    <a:lstStyle/>
                    <a:p>
                      <a:pPr marL="7200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u="none" strike="noStrike" dirty="0" smtClean="0"/>
                        <a:t>#TOP20_REP_6#</a:t>
                      </a:r>
                      <a:endParaRPr lang="en-GB" sz="1100" b="0" i="0" u="none" strike="noStrike" dirty="0" smtClean="0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36000" anchor="ctr"/>
                </a:tc>
                <a:tc>
                  <a:txBody>
                    <a:bodyPr/>
                    <a:lstStyle/>
                    <a:p>
                      <a:pPr marL="7200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u="none" strike="noStrike" dirty="0" smtClean="0"/>
                        <a:t>#TOP20_LG_6#</a:t>
                      </a:r>
                      <a:endParaRPr lang="en-GB" sz="1100" b="0" i="0" u="none" strike="noStrike" dirty="0" smtClean="0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36000" anchor="ctr"/>
                </a:tc>
              </a:tr>
              <a:tr h="337591">
                <a:tc>
                  <a:txBody>
                    <a:bodyPr/>
                    <a:lstStyle/>
                    <a:p>
                      <a:pPr marL="72000" algn="ctr" fontAlgn="b">
                        <a:spcBef>
                          <a:spcPts val="0"/>
                        </a:spcBef>
                      </a:pPr>
                      <a:r>
                        <a:rPr lang="en-GB" sz="1100" u="none" strike="noStrike"/>
                        <a:t>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36000" anchor="ctr"/>
                </a:tc>
                <a:tc>
                  <a:txBody>
                    <a:bodyPr/>
                    <a:lstStyle/>
                    <a:p>
                      <a:pPr marL="7200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u="none" strike="noStrike" dirty="0" smtClean="0"/>
                        <a:t>#TOP20_F_7#</a:t>
                      </a:r>
                      <a:endParaRPr lang="en-GB" sz="1100" b="0" i="0" u="none" strike="noStrike" dirty="0" smtClean="0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36000" anchor="ctr"/>
                </a:tc>
                <a:tc>
                  <a:txBody>
                    <a:bodyPr/>
                    <a:lstStyle/>
                    <a:p>
                      <a:pPr marL="7200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u="none" strike="noStrike" dirty="0" smtClean="0"/>
                        <a:t>#TOP20_R_7#</a:t>
                      </a:r>
                      <a:endParaRPr lang="en-GB" sz="1100" b="0" i="0" u="none" strike="noStrike" dirty="0" smtClean="0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36000" anchor="ctr"/>
                </a:tc>
                <a:tc>
                  <a:txBody>
                    <a:bodyPr/>
                    <a:lstStyle/>
                    <a:p>
                      <a:pPr marL="7200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u="none" strike="noStrike" dirty="0" smtClean="0"/>
                        <a:t>#TOP20_REP_7#</a:t>
                      </a:r>
                      <a:endParaRPr lang="en-GB" sz="1100" b="0" i="0" u="none" strike="noStrike" dirty="0" smtClean="0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36000" anchor="ctr"/>
                </a:tc>
                <a:tc>
                  <a:txBody>
                    <a:bodyPr/>
                    <a:lstStyle/>
                    <a:p>
                      <a:pPr marL="7200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u="none" strike="noStrike" dirty="0" smtClean="0"/>
                        <a:t>#TOP20_LG_7#</a:t>
                      </a:r>
                      <a:endParaRPr lang="en-GB" sz="1100" b="0" i="0" u="none" strike="noStrike" dirty="0" smtClean="0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36000" anchor="ctr"/>
                </a:tc>
              </a:tr>
              <a:tr h="364619">
                <a:tc>
                  <a:txBody>
                    <a:bodyPr/>
                    <a:lstStyle/>
                    <a:p>
                      <a:pPr marL="72000" algn="ctr" fontAlgn="b">
                        <a:spcBef>
                          <a:spcPts val="0"/>
                        </a:spcBef>
                      </a:pPr>
                      <a:r>
                        <a:rPr lang="en-GB" sz="1100" u="none" strike="noStrike"/>
                        <a:t>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36000" anchor="ctr"/>
                </a:tc>
                <a:tc>
                  <a:txBody>
                    <a:bodyPr/>
                    <a:lstStyle/>
                    <a:p>
                      <a:pPr marL="7200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u="none" strike="noStrike" dirty="0" smtClean="0"/>
                        <a:t>#TOP20_F_8#</a:t>
                      </a:r>
                      <a:endParaRPr lang="en-GB" sz="1100" b="0" i="0" u="none" strike="noStrike" dirty="0" smtClean="0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36000" anchor="ctr"/>
                </a:tc>
                <a:tc>
                  <a:txBody>
                    <a:bodyPr/>
                    <a:lstStyle/>
                    <a:p>
                      <a:pPr marL="7200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u="none" strike="noStrike" dirty="0" smtClean="0"/>
                        <a:t>#TOP20_R_8#</a:t>
                      </a:r>
                      <a:endParaRPr lang="en-GB" sz="1100" b="0" i="0" u="none" strike="noStrike" dirty="0" smtClean="0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36000" anchor="ctr"/>
                </a:tc>
                <a:tc>
                  <a:txBody>
                    <a:bodyPr/>
                    <a:lstStyle/>
                    <a:p>
                      <a:pPr marL="7200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u="none" strike="noStrike" dirty="0" smtClean="0"/>
                        <a:t>#TOP20_REP_8#</a:t>
                      </a:r>
                      <a:endParaRPr lang="en-GB" sz="1100" b="0" i="0" u="none" strike="noStrike" dirty="0" smtClean="0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36000" anchor="ctr"/>
                </a:tc>
                <a:tc>
                  <a:txBody>
                    <a:bodyPr/>
                    <a:lstStyle/>
                    <a:p>
                      <a:pPr marL="7200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u="none" strike="noStrike" dirty="0" smtClean="0"/>
                        <a:t>#TOP20_LG_8#</a:t>
                      </a:r>
                      <a:endParaRPr lang="en-GB" sz="1100" b="0" i="0" u="none" strike="noStrike" dirty="0" smtClean="0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36000" anchor="ctr"/>
                </a:tc>
              </a:tr>
              <a:tr h="337591">
                <a:tc>
                  <a:txBody>
                    <a:bodyPr/>
                    <a:lstStyle/>
                    <a:p>
                      <a:pPr marL="72000" algn="ctr" fontAlgn="b">
                        <a:spcBef>
                          <a:spcPts val="0"/>
                        </a:spcBef>
                      </a:pPr>
                      <a:r>
                        <a:rPr lang="en-GB" sz="1100" u="none" strike="noStrike"/>
                        <a:t>10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36000" anchor="ctr"/>
                </a:tc>
                <a:tc>
                  <a:txBody>
                    <a:bodyPr/>
                    <a:lstStyle/>
                    <a:p>
                      <a:pPr marL="7200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u="none" strike="noStrike" dirty="0" smtClean="0"/>
                        <a:t>#TOP20_F_9#</a:t>
                      </a:r>
                      <a:endParaRPr lang="en-GB" sz="1100" b="0" i="0" u="none" strike="noStrike" dirty="0" smtClean="0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36000" anchor="ctr"/>
                </a:tc>
                <a:tc>
                  <a:txBody>
                    <a:bodyPr/>
                    <a:lstStyle/>
                    <a:p>
                      <a:pPr marL="7200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u="none" strike="noStrike" dirty="0" smtClean="0"/>
                        <a:t>#TOP20_R_9#</a:t>
                      </a:r>
                      <a:endParaRPr lang="en-GB" sz="1100" b="0" i="0" u="none" strike="noStrike" dirty="0" smtClean="0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36000" anchor="ctr"/>
                </a:tc>
                <a:tc>
                  <a:txBody>
                    <a:bodyPr/>
                    <a:lstStyle/>
                    <a:p>
                      <a:pPr marL="7200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u="none" strike="noStrike" dirty="0" smtClean="0"/>
                        <a:t>#TOP20_REP_9#</a:t>
                      </a:r>
                      <a:endParaRPr lang="en-GB" sz="1100" b="0" i="0" u="none" strike="noStrike" dirty="0" smtClean="0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36000" anchor="ctr"/>
                </a:tc>
                <a:tc>
                  <a:txBody>
                    <a:bodyPr/>
                    <a:lstStyle/>
                    <a:p>
                      <a:pPr marL="7200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u="none" strike="noStrike" dirty="0" smtClean="0"/>
                        <a:t>#TOP20_LG_9#</a:t>
                      </a:r>
                      <a:endParaRPr lang="en-GB" sz="1100" b="0" i="0" u="none" strike="noStrike" dirty="0" smtClean="0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36000" anchor="ctr"/>
                </a:tc>
              </a:tr>
              <a:tr h="341638">
                <a:tc>
                  <a:txBody>
                    <a:bodyPr/>
                    <a:lstStyle/>
                    <a:p>
                      <a:pPr marL="72000" algn="ctr" fontAlgn="b">
                        <a:spcBef>
                          <a:spcPts val="0"/>
                        </a:spcBef>
                      </a:pPr>
                      <a:r>
                        <a:rPr lang="en-GB" sz="1100" u="none" strike="noStrike"/>
                        <a:t>11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36000" anchor="ctr"/>
                </a:tc>
                <a:tc>
                  <a:txBody>
                    <a:bodyPr/>
                    <a:lstStyle/>
                    <a:p>
                      <a:pPr marL="7200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u="none" strike="noStrike" dirty="0" smtClean="0"/>
                        <a:t>#TOP20_F_10#</a:t>
                      </a:r>
                      <a:endParaRPr lang="en-GB" sz="1100" b="0" i="0" u="none" strike="noStrike" dirty="0" smtClean="0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36000" anchor="ctr"/>
                </a:tc>
                <a:tc>
                  <a:txBody>
                    <a:bodyPr/>
                    <a:lstStyle/>
                    <a:p>
                      <a:pPr marL="7200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u="none" strike="noStrike" dirty="0" smtClean="0"/>
                        <a:t>#TOP20_R_10#</a:t>
                      </a:r>
                      <a:endParaRPr lang="en-GB" sz="1100" b="0" i="0" u="none" strike="noStrike" dirty="0" smtClean="0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36000" anchor="ctr"/>
                </a:tc>
                <a:tc>
                  <a:txBody>
                    <a:bodyPr/>
                    <a:lstStyle/>
                    <a:p>
                      <a:pPr marL="7200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u="none" strike="noStrike" dirty="0" smtClean="0"/>
                        <a:t>#TOP20_REP_10#</a:t>
                      </a:r>
                      <a:endParaRPr lang="en-GB" sz="1100" b="0" i="0" u="none" strike="noStrike" dirty="0" smtClean="0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36000" anchor="ctr"/>
                </a:tc>
                <a:tc>
                  <a:txBody>
                    <a:bodyPr/>
                    <a:lstStyle/>
                    <a:p>
                      <a:pPr marL="7200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u="none" strike="noStrike" dirty="0" smtClean="0"/>
                        <a:t>#TOP20_LG_10#</a:t>
                      </a:r>
                      <a:endParaRPr lang="en-GB" sz="1100" b="0" i="0" u="none" strike="noStrike" dirty="0" smtClean="0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36000" anchor="ctr"/>
                </a:tc>
              </a:tr>
              <a:tr h="337591">
                <a:tc>
                  <a:txBody>
                    <a:bodyPr/>
                    <a:lstStyle/>
                    <a:p>
                      <a:pPr marL="72000" algn="ctr" fontAlgn="b">
                        <a:spcBef>
                          <a:spcPts val="0"/>
                        </a:spcBef>
                      </a:pPr>
                      <a:r>
                        <a:rPr lang="en-GB" sz="1100" u="none" strike="noStrike"/>
                        <a:t>12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36000" anchor="ctr"/>
                </a:tc>
                <a:tc>
                  <a:txBody>
                    <a:bodyPr/>
                    <a:lstStyle/>
                    <a:p>
                      <a:pPr marL="72000" algn="ctr" fontAlgn="b">
                        <a:spcBef>
                          <a:spcPts val="0"/>
                        </a:spcBef>
                      </a:pPr>
                      <a:r>
                        <a:rPr lang="en-GB" sz="1100" u="none" strike="noStrike" dirty="0" smtClean="0"/>
                        <a:t>#TOP20_F_11#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36000" anchor="ctr"/>
                </a:tc>
                <a:tc>
                  <a:txBody>
                    <a:bodyPr/>
                    <a:lstStyle/>
                    <a:p>
                      <a:pPr marL="7200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u="none" strike="noStrike" dirty="0" smtClean="0"/>
                        <a:t>#TOP20_R_11#</a:t>
                      </a:r>
                      <a:endParaRPr lang="en-GB" sz="1100" b="0" i="0" u="none" strike="noStrike" dirty="0" smtClean="0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36000" anchor="ctr"/>
                </a:tc>
                <a:tc>
                  <a:txBody>
                    <a:bodyPr/>
                    <a:lstStyle/>
                    <a:p>
                      <a:pPr marL="7200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u="none" strike="noStrike" dirty="0" smtClean="0"/>
                        <a:t>#TOP20_REP_11#</a:t>
                      </a:r>
                      <a:endParaRPr lang="en-GB" sz="1100" b="0" i="0" u="none" strike="noStrike" dirty="0" smtClean="0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36000" anchor="ctr"/>
                </a:tc>
                <a:tc>
                  <a:txBody>
                    <a:bodyPr/>
                    <a:lstStyle/>
                    <a:p>
                      <a:pPr marL="7200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u="none" strike="noStrike" dirty="0" smtClean="0"/>
                        <a:t>#TOP20_LG_11#</a:t>
                      </a:r>
                      <a:endParaRPr lang="en-GB" sz="1100" b="0" i="0" u="none" strike="noStrike" dirty="0" smtClean="0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36000" anchor="ctr"/>
                </a:tc>
              </a:tr>
              <a:tr h="364619">
                <a:tc>
                  <a:txBody>
                    <a:bodyPr/>
                    <a:lstStyle/>
                    <a:p>
                      <a:pPr marL="72000" algn="ctr" fontAlgn="b">
                        <a:spcBef>
                          <a:spcPts val="0"/>
                        </a:spcBef>
                      </a:pPr>
                      <a:r>
                        <a:rPr lang="en-GB" sz="1100" u="none" strike="noStrike"/>
                        <a:t>13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36000" anchor="ctr"/>
                </a:tc>
                <a:tc>
                  <a:txBody>
                    <a:bodyPr/>
                    <a:lstStyle/>
                    <a:p>
                      <a:pPr marL="7200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u="none" strike="noStrike" dirty="0" smtClean="0"/>
                        <a:t>#TOP20_F_12#</a:t>
                      </a:r>
                      <a:endParaRPr lang="en-GB" sz="1100" b="0" i="0" u="none" strike="noStrike" dirty="0" smtClean="0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36000" anchor="ctr"/>
                </a:tc>
                <a:tc>
                  <a:txBody>
                    <a:bodyPr/>
                    <a:lstStyle/>
                    <a:p>
                      <a:pPr marL="7200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u="none" strike="noStrike" dirty="0" smtClean="0"/>
                        <a:t>#TOP20_R_12#</a:t>
                      </a:r>
                      <a:endParaRPr lang="en-GB" sz="1100" b="0" i="0" u="none" strike="noStrike" dirty="0" smtClean="0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36000" anchor="ctr"/>
                </a:tc>
                <a:tc>
                  <a:txBody>
                    <a:bodyPr/>
                    <a:lstStyle/>
                    <a:p>
                      <a:pPr marL="7200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u="none" strike="noStrike" dirty="0" smtClean="0"/>
                        <a:t>#TOP20_REP_12#</a:t>
                      </a:r>
                      <a:endParaRPr lang="en-GB" sz="1100" b="0" i="0" u="none" strike="noStrike" dirty="0" smtClean="0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36000" anchor="ctr"/>
                </a:tc>
                <a:tc>
                  <a:txBody>
                    <a:bodyPr/>
                    <a:lstStyle/>
                    <a:p>
                      <a:pPr marL="7200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u="none" strike="noStrike" dirty="0" smtClean="0"/>
                        <a:t>#TOP20_LG_12#</a:t>
                      </a:r>
                      <a:endParaRPr lang="en-GB" sz="1100" b="0" i="0" u="none" strike="noStrike" dirty="0" smtClean="0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36000" anchor="ctr"/>
                </a:tc>
              </a:tr>
              <a:tr h="337591">
                <a:tc>
                  <a:txBody>
                    <a:bodyPr/>
                    <a:lstStyle/>
                    <a:p>
                      <a:pPr marL="72000" algn="ctr" fontAlgn="b">
                        <a:spcBef>
                          <a:spcPts val="0"/>
                        </a:spcBef>
                      </a:pPr>
                      <a:r>
                        <a:rPr lang="en-GB" sz="1100" u="none" strike="noStrike"/>
                        <a:t>14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36000" anchor="ctr"/>
                </a:tc>
                <a:tc>
                  <a:txBody>
                    <a:bodyPr/>
                    <a:lstStyle/>
                    <a:p>
                      <a:pPr marL="72000" algn="ctr" fontAlgn="b">
                        <a:spcBef>
                          <a:spcPts val="0"/>
                        </a:spcBef>
                      </a:pPr>
                      <a:r>
                        <a:rPr lang="en-GB" sz="1100" u="none" strike="noStrike" dirty="0" smtClean="0"/>
                        <a:t>#TOP20_F_13#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36000" anchor="ctr"/>
                </a:tc>
                <a:tc>
                  <a:txBody>
                    <a:bodyPr/>
                    <a:lstStyle/>
                    <a:p>
                      <a:pPr marL="7200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u="none" strike="noStrike" dirty="0" smtClean="0"/>
                        <a:t>#TOP20_R_13#</a:t>
                      </a:r>
                      <a:endParaRPr lang="en-GB" sz="1100" b="0" i="0" u="none" strike="noStrike" dirty="0" smtClean="0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36000" anchor="ctr"/>
                </a:tc>
                <a:tc>
                  <a:txBody>
                    <a:bodyPr/>
                    <a:lstStyle/>
                    <a:p>
                      <a:pPr marL="7200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u="none" strike="noStrike" dirty="0" smtClean="0"/>
                        <a:t>#TOP20_REP_13#</a:t>
                      </a:r>
                      <a:endParaRPr lang="en-GB" sz="1100" b="0" i="0" u="none" strike="noStrike" dirty="0" smtClean="0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36000" anchor="ctr"/>
                </a:tc>
                <a:tc>
                  <a:txBody>
                    <a:bodyPr/>
                    <a:lstStyle/>
                    <a:p>
                      <a:pPr marL="7200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u="none" strike="noStrike" dirty="0" smtClean="0"/>
                        <a:t>#TOP20_LG_13#</a:t>
                      </a:r>
                      <a:endParaRPr lang="en-GB" sz="1100" b="0" i="0" u="none" strike="noStrike" dirty="0" smtClean="0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36000" anchor="ctr"/>
                </a:tc>
              </a:tr>
              <a:tr h="364619">
                <a:tc>
                  <a:txBody>
                    <a:bodyPr/>
                    <a:lstStyle/>
                    <a:p>
                      <a:pPr marL="72000" algn="ctr" fontAlgn="b">
                        <a:spcBef>
                          <a:spcPts val="0"/>
                        </a:spcBef>
                      </a:pPr>
                      <a:r>
                        <a:rPr lang="en-GB" sz="1100" u="none" strike="noStrike"/>
                        <a:t>15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36000" anchor="ctr"/>
                </a:tc>
                <a:tc>
                  <a:txBody>
                    <a:bodyPr/>
                    <a:lstStyle/>
                    <a:p>
                      <a:pPr marL="72000" algn="ctr" fontAlgn="b">
                        <a:spcBef>
                          <a:spcPts val="0"/>
                        </a:spcBef>
                      </a:pPr>
                      <a:r>
                        <a:rPr lang="en-GB" sz="1100" u="none" strike="noStrike" dirty="0" smtClean="0"/>
                        <a:t>#TOP20_F_14#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36000" anchor="ctr"/>
                </a:tc>
                <a:tc>
                  <a:txBody>
                    <a:bodyPr/>
                    <a:lstStyle/>
                    <a:p>
                      <a:pPr marL="7200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u="none" strike="noStrike" dirty="0" smtClean="0"/>
                        <a:t>#TOP20_R_14#</a:t>
                      </a:r>
                      <a:endParaRPr lang="en-GB" sz="1100" b="0" i="0" u="none" strike="noStrike" dirty="0" smtClean="0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36000" anchor="ctr"/>
                </a:tc>
                <a:tc>
                  <a:txBody>
                    <a:bodyPr/>
                    <a:lstStyle/>
                    <a:p>
                      <a:pPr marL="7200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u="none" strike="noStrike" dirty="0" smtClean="0"/>
                        <a:t>#TOP20_REP_14#</a:t>
                      </a:r>
                      <a:endParaRPr lang="en-GB" sz="1100" b="0" i="0" u="none" strike="noStrike" dirty="0" smtClean="0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36000" anchor="ctr"/>
                </a:tc>
                <a:tc>
                  <a:txBody>
                    <a:bodyPr/>
                    <a:lstStyle/>
                    <a:p>
                      <a:pPr marL="7200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u="none" strike="noStrike" dirty="0" smtClean="0"/>
                        <a:t>#TOP20_LG_14#</a:t>
                      </a:r>
                      <a:endParaRPr lang="en-GB" sz="1100" b="0" i="0" u="none" strike="noStrike" dirty="0" smtClean="0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36000" anchor="ctr"/>
                </a:tc>
              </a:tr>
              <a:tr h="337591">
                <a:tc>
                  <a:txBody>
                    <a:bodyPr/>
                    <a:lstStyle/>
                    <a:p>
                      <a:pPr marL="72000" algn="ctr" fontAlgn="b">
                        <a:spcBef>
                          <a:spcPts val="0"/>
                        </a:spcBef>
                      </a:pPr>
                      <a:r>
                        <a:rPr lang="en-GB" sz="1100" u="none" strike="noStrike"/>
                        <a:t>16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36000" anchor="ctr"/>
                </a:tc>
                <a:tc>
                  <a:txBody>
                    <a:bodyPr/>
                    <a:lstStyle/>
                    <a:p>
                      <a:pPr marL="72000" algn="ctr" fontAlgn="b">
                        <a:spcBef>
                          <a:spcPts val="0"/>
                        </a:spcBef>
                      </a:pPr>
                      <a:r>
                        <a:rPr lang="en-GB" sz="1100" u="none" strike="noStrike" dirty="0" smtClean="0"/>
                        <a:t>#TOP20_F_15#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36000" anchor="ctr"/>
                </a:tc>
                <a:tc>
                  <a:txBody>
                    <a:bodyPr/>
                    <a:lstStyle/>
                    <a:p>
                      <a:pPr marL="7200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u="none" strike="noStrike" dirty="0" smtClean="0"/>
                        <a:t>#TOP20_R_15#</a:t>
                      </a:r>
                      <a:endParaRPr lang="en-GB" sz="1100" b="0" i="0" u="none" strike="noStrike" dirty="0" smtClean="0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36000" anchor="ctr"/>
                </a:tc>
                <a:tc>
                  <a:txBody>
                    <a:bodyPr/>
                    <a:lstStyle/>
                    <a:p>
                      <a:pPr marL="7200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u="none" strike="noStrike" dirty="0" smtClean="0"/>
                        <a:t>#TOP20_REP_15#</a:t>
                      </a:r>
                      <a:endParaRPr lang="en-GB" sz="1100" b="0" i="0" u="none" strike="noStrike" dirty="0" smtClean="0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36000" anchor="ctr"/>
                </a:tc>
                <a:tc>
                  <a:txBody>
                    <a:bodyPr/>
                    <a:lstStyle/>
                    <a:p>
                      <a:pPr marL="7200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u="none" strike="noStrike" dirty="0" smtClean="0"/>
                        <a:t>#TOP20_LG_15#</a:t>
                      </a:r>
                      <a:endParaRPr lang="en-GB" sz="1100" b="0" i="0" u="none" strike="noStrike" dirty="0" smtClean="0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36000" anchor="ctr"/>
                </a:tc>
              </a:tr>
              <a:tr h="341638">
                <a:tc>
                  <a:txBody>
                    <a:bodyPr/>
                    <a:lstStyle/>
                    <a:p>
                      <a:pPr marL="72000" algn="ctr" fontAlgn="b">
                        <a:spcBef>
                          <a:spcPts val="0"/>
                        </a:spcBef>
                      </a:pPr>
                      <a:r>
                        <a:rPr lang="en-GB" sz="1100" u="none" strike="noStrike"/>
                        <a:t>17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36000" anchor="ctr"/>
                </a:tc>
                <a:tc>
                  <a:txBody>
                    <a:bodyPr/>
                    <a:lstStyle/>
                    <a:p>
                      <a:pPr marL="72000" algn="ctr" fontAlgn="b">
                        <a:spcBef>
                          <a:spcPts val="0"/>
                        </a:spcBef>
                      </a:pPr>
                      <a:r>
                        <a:rPr lang="en-GB" sz="1100" u="none" strike="noStrike" dirty="0" smtClean="0"/>
                        <a:t>#TOP20_F_16#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36000" anchor="ctr"/>
                </a:tc>
                <a:tc>
                  <a:txBody>
                    <a:bodyPr/>
                    <a:lstStyle/>
                    <a:p>
                      <a:pPr marL="7200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u="none" strike="noStrike" dirty="0" smtClean="0"/>
                        <a:t>#TOP20_R_16#</a:t>
                      </a:r>
                      <a:endParaRPr lang="en-GB" sz="1100" b="0" i="0" u="none" strike="noStrike" dirty="0" smtClean="0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36000" anchor="ctr"/>
                </a:tc>
                <a:tc>
                  <a:txBody>
                    <a:bodyPr/>
                    <a:lstStyle/>
                    <a:p>
                      <a:pPr marL="7200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u="none" strike="noStrike" dirty="0" smtClean="0"/>
                        <a:t>#TOP20_REP_16#</a:t>
                      </a:r>
                      <a:endParaRPr lang="en-GB" sz="1100" b="0" i="0" u="none" strike="noStrike" dirty="0" smtClean="0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36000" anchor="ctr"/>
                </a:tc>
                <a:tc>
                  <a:txBody>
                    <a:bodyPr/>
                    <a:lstStyle/>
                    <a:p>
                      <a:pPr marL="7200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u="none" strike="noStrike" dirty="0" smtClean="0"/>
                        <a:t>#TOP20_LG_16#</a:t>
                      </a:r>
                      <a:endParaRPr lang="en-GB" sz="1100" b="0" i="0" u="none" strike="noStrike" dirty="0" smtClean="0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36000" anchor="ctr"/>
                </a:tc>
              </a:tr>
              <a:tr h="329278">
                <a:tc>
                  <a:txBody>
                    <a:bodyPr/>
                    <a:lstStyle/>
                    <a:p>
                      <a:pPr marL="72000" algn="ctr" fontAlgn="b">
                        <a:spcBef>
                          <a:spcPts val="0"/>
                        </a:spcBef>
                      </a:pPr>
                      <a:r>
                        <a:rPr lang="en-GB" sz="1100" u="none" strike="noStrike"/>
                        <a:t>18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36000" anchor="ctr"/>
                </a:tc>
                <a:tc>
                  <a:txBody>
                    <a:bodyPr/>
                    <a:lstStyle/>
                    <a:p>
                      <a:pPr marL="72000" algn="ctr" fontAlgn="b">
                        <a:spcBef>
                          <a:spcPts val="0"/>
                        </a:spcBef>
                      </a:pPr>
                      <a:r>
                        <a:rPr lang="en-GB" sz="1100" u="none" strike="noStrike" dirty="0" smtClean="0"/>
                        <a:t>#TOP20_F_17#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36000" anchor="ctr"/>
                </a:tc>
                <a:tc>
                  <a:txBody>
                    <a:bodyPr/>
                    <a:lstStyle/>
                    <a:p>
                      <a:pPr marL="7200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u="none" strike="noStrike" dirty="0" smtClean="0"/>
                        <a:t>#TOP20_R_17#</a:t>
                      </a:r>
                      <a:endParaRPr lang="en-GB" sz="1100" b="0" i="0" u="none" strike="noStrike" dirty="0" smtClean="0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36000" anchor="ctr"/>
                </a:tc>
                <a:tc>
                  <a:txBody>
                    <a:bodyPr/>
                    <a:lstStyle/>
                    <a:p>
                      <a:pPr marL="7200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u="none" strike="noStrike" dirty="0" smtClean="0"/>
                        <a:t>#TOP20_REP_17#</a:t>
                      </a:r>
                      <a:endParaRPr lang="en-GB" sz="1100" b="0" i="0" u="none" strike="noStrike" dirty="0" smtClean="0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36000" anchor="ctr"/>
                </a:tc>
                <a:tc>
                  <a:txBody>
                    <a:bodyPr/>
                    <a:lstStyle/>
                    <a:p>
                      <a:pPr marL="7200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u="none" strike="noStrike" dirty="0" smtClean="0"/>
                        <a:t>#TOP20_LG_17#</a:t>
                      </a:r>
                      <a:endParaRPr lang="en-GB" sz="1100" b="0" i="0" u="none" strike="noStrike" dirty="0" smtClean="0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36000" anchor="ctr"/>
                </a:tc>
              </a:tr>
              <a:tr h="337591">
                <a:tc>
                  <a:txBody>
                    <a:bodyPr/>
                    <a:lstStyle/>
                    <a:p>
                      <a:pPr marL="72000" algn="ctr" fontAlgn="b">
                        <a:spcBef>
                          <a:spcPts val="0"/>
                        </a:spcBef>
                      </a:pPr>
                      <a:r>
                        <a:rPr lang="en-GB" sz="1100" u="none" strike="noStrike"/>
                        <a:t>19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36000" anchor="ctr"/>
                </a:tc>
                <a:tc>
                  <a:txBody>
                    <a:bodyPr/>
                    <a:lstStyle/>
                    <a:p>
                      <a:pPr marL="72000" algn="ctr" fontAlgn="b">
                        <a:spcBef>
                          <a:spcPts val="0"/>
                        </a:spcBef>
                      </a:pPr>
                      <a:r>
                        <a:rPr lang="en-GB" sz="1100" u="none" strike="noStrike" dirty="0" smtClean="0"/>
                        <a:t>#TOP20_F_18#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36000" anchor="ctr"/>
                </a:tc>
                <a:tc>
                  <a:txBody>
                    <a:bodyPr/>
                    <a:lstStyle/>
                    <a:p>
                      <a:pPr marL="7200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u="none" strike="noStrike" dirty="0" smtClean="0"/>
                        <a:t>#TOP20_R_18#</a:t>
                      </a:r>
                      <a:endParaRPr lang="en-GB" sz="1100" b="0" i="0" u="none" strike="noStrike" dirty="0" smtClean="0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36000" anchor="ctr"/>
                </a:tc>
                <a:tc>
                  <a:txBody>
                    <a:bodyPr/>
                    <a:lstStyle/>
                    <a:p>
                      <a:pPr marL="7200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u="none" strike="noStrike" dirty="0" smtClean="0"/>
                        <a:t>#TOP20_REP_18#</a:t>
                      </a:r>
                      <a:endParaRPr lang="en-GB" sz="1100" b="0" i="0" u="none" strike="noStrike" dirty="0" smtClean="0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36000" anchor="ctr"/>
                </a:tc>
                <a:tc>
                  <a:txBody>
                    <a:bodyPr/>
                    <a:lstStyle/>
                    <a:p>
                      <a:pPr marL="7200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u="none" strike="noStrike" dirty="0" smtClean="0"/>
                        <a:t>#TOP20_LG_18#</a:t>
                      </a:r>
                      <a:endParaRPr lang="en-GB" sz="1100" b="0" i="0" u="none" strike="noStrike" dirty="0" smtClean="0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36000" anchor="ctr"/>
                </a:tc>
              </a:tr>
              <a:tr h="337591">
                <a:tc>
                  <a:txBody>
                    <a:bodyPr/>
                    <a:lstStyle/>
                    <a:p>
                      <a:pPr marL="72000" algn="ctr" fontAlgn="b">
                        <a:spcBef>
                          <a:spcPts val="0"/>
                        </a:spcBef>
                      </a:pPr>
                      <a:r>
                        <a:rPr lang="en-GB" sz="1100" u="none" strike="noStrike"/>
                        <a:t>20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36000" anchor="ctr"/>
                </a:tc>
                <a:tc>
                  <a:txBody>
                    <a:bodyPr/>
                    <a:lstStyle/>
                    <a:p>
                      <a:pPr marL="7200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u="none" strike="noStrike" dirty="0" smtClean="0"/>
                        <a:t>#TOP20_F_19#</a:t>
                      </a:r>
                      <a:endParaRPr lang="en-GB" sz="1100" b="0" i="0" u="none" strike="noStrike" dirty="0" smtClean="0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36000" anchor="ctr"/>
                </a:tc>
                <a:tc>
                  <a:txBody>
                    <a:bodyPr/>
                    <a:lstStyle/>
                    <a:p>
                      <a:pPr marL="7200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u="none" strike="noStrike" dirty="0" smtClean="0"/>
                        <a:t>#TOP20_R_19#</a:t>
                      </a:r>
                      <a:endParaRPr lang="en-GB" sz="1100" b="0" i="0" u="none" strike="noStrike" dirty="0" smtClean="0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36000" anchor="ctr"/>
                </a:tc>
                <a:tc>
                  <a:txBody>
                    <a:bodyPr/>
                    <a:lstStyle/>
                    <a:p>
                      <a:pPr marL="7200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u="none" strike="noStrike" dirty="0" smtClean="0"/>
                        <a:t>#TOP20_REP_19#</a:t>
                      </a:r>
                      <a:endParaRPr lang="en-GB" sz="1100" b="0" i="0" u="none" strike="noStrike" dirty="0" smtClean="0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36000" anchor="ctr"/>
                </a:tc>
                <a:tc>
                  <a:txBody>
                    <a:bodyPr/>
                    <a:lstStyle/>
                    <a:p>
                      <a:pPr marL="7200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u="none" strike="noStrike" dirty="0" smtClean="0"/>
                        <a:t>#TOP20_LG_19#</a:t>
                      </a:r>
                      <a:endParaRPr lang="en-GB" sz="1100" b="0" i="0" u="none" strike="noStrike" dirty="0" smtClean="0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3600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"/>
          <p:cNvGrpSpPr/>
          <p:nvPr/>
        </p:nvGrpSpPr>
        <p:grpSpPr>
          <a:xfrm>
            <a:off x="0" y="0"/>
            <a:ext cx="908720" cy="9906000"/>
            <a:chOff x="0" y="0"/>
            <a:chExt cx="908720" cy="9906000"/>
          </a:xfr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</p:grpSpPr>
        <p:sp>
          <p:nvSpPr>
            <p:cNvPr id="3" name="Rectangle 2"/>
            <p:cNvSpPr/>
            <p:nvPr/>
          </p:nvSpPr>
          <p:spPr>
            <a:xfrm>
              <a:off x="0" y="0"/>
              <a:ext cx="908720" cy="9906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0" y="9273480"/>
              <a:ext cx="908720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 smtClean="0">
                  <a:solidFill>
                    <a:schemeClr val="bg1"/>
                  </a:solidFill>
                  <a:latin typeface="Arial Black" pitchFamily="34" charset="0"/>
                </a:rPr>
                <a:t>14</a:t>
              </a:r>
              <a:endParaRPr lang="en-GB" dirty="0">
                <a:solidFill>
                  <a:schemeClr val="bg1"/>
                </a:solidFill>
                <a:latin typeface="Arial Black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 rot="5400000">
              <a:off x="-2363001" y="2819182"/>
              <a:ext cx="5616626" cy="52322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GB" sz="2800" b="1" dirty="0" smtClean="0">
                  <a:solidFill>
                    <a:schemeClr val="bg1"/>
                  </a:solidFill>
                  <a:latin typeface="Arial Black" pitchFamily="34" charset="0"/>
                </a:rPr>
                <a:t>ACHIEVEMENTS #YEAR#</a:t>
              </a:r>
              <a:endParaRPr lang="en-GB" sz="2800" b="1" dirty="0">
                <a:solidFill>
                  <a:schemeClr val="bg1"/>
                </a:solidFill>
                <a:latin typeface="Arial Black" pitchFamily="34" charset="0"/>
              </a:endParaRPr>
            </a:p>
          </p:txBody>
        </p:sp>
      </p:grpSp>
      <p:sp>
        <p:nvSpPr>
          <p:cNvPr id="15361" name="Rectangle 1"/>
          <p:cNvSpPr>
            <a:spLocks noChangeArrowheads="1"/>
          </p:cNvSpPr>
          <p:nvPr/>
        </p:nvSpPr>
        <p:spPr bwMode="auto">
          <a:xfrm>
            <a:off x="0" y="0"/>
            <a:ext cx="6858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52736" y="632520"/>
            <a:ext cx="446449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 smtClean="0">
                <a:solidFill>
                  <a:schemeClr val="accent1">
                    <a:lumMod val="75000"/>
                  </a:schemeClr>
                </a:solidFill>
              </a:rPr>
              <a:t>Sales League Table</a:t>
            </a:r>
          </a:p>
          <a:p>
            <a:endParaRPr lang="en-GB" dirty="0" smtClean="0"/>
          </a:p>
          <a:p>
            <a:r>
              <a:rPr lang="en-GB" sz="1400" dirty="0" smtClean="0"/>
              <a:t>The chart below shows the #OFFICE# office league table for Total Sales Revenue for #DURATION#.</a:t>
            </a:r>
            <a:endParaRPr lang="en-GB" sz="1400" dirty="0"/>
          </a:p>
        </p:txBody>
      </p: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1124744" y="2360712"/>
          <a:ext cx="5526360" cy="50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1824"/>
                <a:gridCol w="1026368"/>
                <a:gridCol w="864096"/>
                <a:gridCol w="864096"/>
                <a:gridCol w="1008112"/>
                <a:gridCol w="1061864"/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 smtClean="0"/>
                        <a:t>[TBL_SALES_LEAGUE]CCA</a:t>
                      </a:r>
                      <a:endParaRPr lang="en-GB" sz="1100" b="1" i="0" u="none" strike="noStrike" dirty="0">
                        <a:solidFill>
                          <a:srgbClr val="FFFFFF"/>
                        </a:solidFill>
                        <a:latin typeface="Verdana"/>
                      </a:endParaRP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/>
                        <a:t>Total</a:t>
                      </a:r>
                      <a:endParaRPr lang="en-GB" sz="1100" b="1" i="0" u="none" strike="noStrike" dirty="0">
                        <a:solidFill>
                          <a:srgbClr val="FFFFFF"/>
                        </a:solidFill>
                        <a:latin typeface="Verdana"/>
                      </a:endParaRP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/>
                        <a:t>Adverts</a:t>
                      </a:r>
                      <a:endParaRPr lang="en-GB" sz="1100" b="1" i="0" u="none" strike="noStrike" dirty="0">
                        <a:solidFill>
                          <a:srgbClr val="FFFFFF"/>
                        </a:solidFill>
                        <a:latin typeface="Verdana"/>
                      </a:endParaRP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/>
                        <a:t>Features</a:t>
                      </a:r>
                      <a:endParaRPr lang="en-GB" sz="1100" b="1" i="0" u="none" strike="noStrike" dirty="0">
                        <a:solidFill>
                          <a:srgbClr val="FFFFFF"/>
                        </a:solidFill>
                        <a:latin typeface="Verdana"/>
                      </a:endParaRP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/>
                        <a:t>Avg. Yield</a:t>
                      </a:r>
                      <a:endParaRPr lang="en-GB" sz="1100" b="1" i="0" u="none" strike="noStrike" dirty="0">
                        <a:solidFill>
                          <a:srgbClr val="FFFFFF"/>
                        </a:solidFill>
                        <a:latin typeface="Verdana"/>
                      </a:endParaRP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/>
                        <a:t>No. Pages</a:t>
                      </a:r>
                      <a:endParaRPr lang="en-GB" sz="1100" b="1" i="0" u="none" strike="noStrike" dirty="0">
                        <a:solidFill>
                          <a:srgbClr val="FFFFFF"/>
                        </a:solidFill>
                        <a:latin typeface="Verdana"/>
                      </a:endParaRPr>
                    </a:p>
                  </a:txBody>
                  <a:tcPr marL="72000" marR="72000" marT="0" marB="0" anchor="ctr"/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1052736" y="6897216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Top 5 Feature Yields #YEAR#.</a:t>
            </a:r>
            <a:endParaRPr lang="en-GB" sz="1400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1124744" y="7329264"/>
          <a:ext cx="5544616" cy="1736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96"/>
                <a:gridCol w="1656184"/>
                <a:gridCol w="1656184"/>
                <a:gridCol w="1368152"/>
              </a:tblGrid>
              <a:tr h="296376">
                <a:tc>
                  <a:txBody>
                    <a:bodyPr/>
                    <a:lstStyle/>
                    <a:p>
                      <a:pPr algn="ctr"/>
                      <a:r>
                        <a:rPr lang="en-GB" sz="1100" dirty="0" smtClean="0"/>
                        <a:t>Position</a:t>
                      </a:r>
                      <a:endParaRPr lang="en-GB" sz="11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72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 smtClean="0"/>
                        <a:t>CCA</a:t>
                      </a:r>
                      <a:endParaRPr lang="en-GB" sz="11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72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 smtClean="0"/>
                        <a:t>Features</a:t>
                      </a:r>
                      <a:endParaRPr lang="en-GB" sz="11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72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 smtClean="0"/>
                        <a:t>Avg. Yield</a:t>
                      </a:r>
                      <a:endParaRPr lang="en-GB" sz="11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72000" marT="0" marB="0" anchor="ctr"/>
                </a:tc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GB" sz="1100" dirty="0" smtClean="0"/>
                        <a:t>1</a:t>
                      </a:r>
                      <a:endParaRPr lang="en-GB" sz="11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7200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 smtClean="0"/>
                        <a:t>#TOP5_SALES_CCA_0#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u="none" strike="noStrike" dirty="0" smtClean="0"/>
                        <a:t>#TOP5_SALES_FEATS_0#</a:t>
                      </a:r>
                      <a:endParaRPr lang="en-GB" sz="1100" b="0" i="0" u="none" strike="noStrike" dirty="0" smtClean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u="none" strike="noStrike" dirty="0" smtClean="0"/>
                        <a:t>#TOP5_SALES_REV_0#</a:t>
                      </a:r>
                      <a:endParaRPr lang="en-GB" sz="1100" b="0" i="0" u="none" strike="noStrike" dirty="0" smtClean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72000" marR="9525" marT="9525" marB="0" anchor="ctr"/>
                </a:tc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GB" sz="1100" dirty="0" smtClean="0"/>
                        <a:t>2</a:t>
                      </a:r>
                      <a:endParaRPr lang="en-GB" sz="11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7200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 smtClean="0"/>
                        <a:t>#TOP5_SALES_CCA_1#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u="none" strike="noStrike" dirty="0" smtClean="0"/>
                        <a:t>#TOP5_SALES_FEATS_1#</a:t>
                      </a:r>
                      <a:endParaRPr lang="en-GB" sz="1100" b="0" i="0" u="none" strike="noStrike" dirty="0" smtClean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u="none" strike="noStrike" dirty="0" smtClean="0"/>
                        <a:t>#TOP5_SALES_REV_1#</a:t>
                      </a:r>
                      <a:endParaRPr lang="en-GB" sz="1100" b="0" i="0" u="none" strike="noStrike" dirty="0" smtClean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72000" marR="9525" marT="9525" marB="0" anchor="ctr"/>
                </a:tc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GB" sz="1100" dirty="0" smtClean="0"/>
                        <a:t>3</a:t>
                      </a:r>
                      <a:endParaRPr lang="en-GB" sz="11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7200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 smtClean="0"/>
                        <a:t>#TOP5_SALES_CCA_2#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u="none" strike="noStrike" dirty="0" smtClean="0"/>
                        <a:t>#TOP5_SALES_FEATS_2#</a:t>
                      </a:r>
                      <a:endParaRPr lang="en-GB" sz="1100" b="0" i="0" u="none" strike="noStrike" dirty="0" smtClean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u="none" strike="noStrike" dirty="0" smtClean="0"/>
                        <a:t>#TOP5_SALES_REV_2#</a:t>
                      </a:r>
                      <a:endParaRPr lang="en-GB" sz="1100" b="0" i="0" u="none" strike="noStrike" dirty="0" smtClean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72000" marR="9525" marT="9525" marB="0" anchor="ctr"/>
                </a:tc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GB" sz="1100" dirty="0" smtClean="0"/>
                        <a:t>4</a:t>
                      </a:r>
                      <a:endParaRPr lang="en-GB" sz="1100" b="0" i="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7200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 smtClean="0"/>
                        <a:t>#TOP5_SALES_CCA_3#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u="none" strike="noStrike" dirty="0" smtClean="0"/>
                        <a:t>#TOP5_SALES_FEATS_3#</a:t>
                      </a:r>
                      <a:endParaRPr lang="en-GB" sz="1100" b="0" i="0" u="none" strike="noStrike" dirty="0" smtClean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u="none" strike="noStrike" dirty="0" smtClean="0"/>
                        <a:t>#TOP5_SALES_REV_3#</a:t>
                      </a:r>
                      <a:endParaRPr lang="en-GB" sz="1100" b="0" i="0" u="none" strike="noStrike" dirty="0" smtClean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72000" marR="9525" marT="9525" marB="0" anchor="ctr"/>
                </a:tc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GB" sz="1100" dirty="0" smtClean="0"/>
                        <a:t>5</a:t>
                      </a:r>
                      <a:endParaRPr lang="en-GB" sz="11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7200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 smtClean="0"/>
                        <a:t>#TOP5_SALES_CCA_4#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u="none" strike="noStrike" dirty="0" smtClean="0"/>
                        <a:t>#TOP5_SALES_FEATS_4#</a:t>
                      </a:r>
                      <a:endParaRPr lang="en-GB" sz="1100" b="0" i="0" u="none" strike="noStrike" dirty="0" smtClean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u="none" strike="noStrike" dirty="0" smtClean="0"/>
                        <a:t>#TOP5_SALES_REV_4#</a:t>
                      </a:r>
                      <a:endParaRPr lang="en-GB" sz="1100" b="0" i="0" u="none" strike="noStrike" dirty="0" smtClean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72000" marR="9525" marT="9525" marB="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32656" y="848544"/>
            <a:ext cx="446449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 smtClean="0">
                <a:solidFill>
                  <a:schemeClr val="accent1">
                    <a:lumMod val="75000"/>
                  </a:schemeClr>
                </a:solidFill>
              </a:rPr>
              <a:t>Generation League Table</a:t>
            </a:r>
          </a:p>
          <a:p>
            <a:endParaRPr lang="en-GB" dirty="0" smtClean="0"/>
          </a:p>
          <a:p>
            <a:r>
              <a:rPr lang="en-GB" sz="1400" dirty="0" smtClean="0"/>
              <a:t>The chart below shows the #OFFICE# office league table for revenue generation for #DURATION#.</a:t>
            </a:r>
            <a:endParaRPr lang="en-GB" sz="1400" dirty="0"/>
          </a:p>
        </p:txBody>
      </p:sp>
      <p:grpSp>
        <p:nvGrpSpPr>
          <p:cNvPr id="2" name="Group 7"/>
          <p:cNvGrpSpPr/>
          <p:nvPr/>
        </p:nvGrpSpPr>
        <p:grpSpPr>
          <a:xfrm>
            <a:off x="5949280" y="0"/>
            <a:ext cx="908720" cy="9906000"/>
            <a:chOff x="0" y="0"/>
            <a:chExt cx="908720" cy="9906000"/>
          </a:xfr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</p:grpSpPr>
        <p:sp>
          <p:nvSpPr>
            <p:cNvPr id="3" name="Rectangle 2"/>
            <p:cNvSpPr/>
            <p:nvPr/>
          </p:nvSpPr>
          <p:spPr>
            <a:xfrm>
              <a:off x="0" y="0"/>
              <a:ext cx="908720" cy="9906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0" y="9273480"/>
              <a:ext cx="908720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 smtClean="0">
                  <a:solidFill>
                    <a:schemeClr val="bg1"/>
                  </a:solidFill>
                  <a:latin typeface="Arial Black" pitchFamily="34" charset="0"/>
                </a:rPr>
                <a:t>15</a:t>
              </a:r>
              <a:endParaRPr lang="en-GB" dirty="0">
                <a:solidFill>
                  <a:schemeClr val="bg1"/>
                </a:solidFill>
                <a:latin typeface="Arial Black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 rot="5400000">
              <a:off x="-2399004" y="2855185"/>
              <a:ext cx="5688633" cy="52322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GB" sz="2800" b="1" dirty="0" smtClean="0">
                  <a:solidFill>
                    <a:schemeClr val="bg1"/>
                  </a:solidFill>
                  <a:latin typeface="Arial Black" pitchFamily="34" charset="0"/>
                </a:rPr>
                <a:t>ACHIEVEMENTS #YEAR#</a:t>
              </a:r>
              <a:endParaRPr lang="en-GB" sz="2800" b="1" dirty="0">
                <a:solidFill>
                  <a:schemeClr val="bg1"/>
                </a:solidFill>
                <a:latin typeface="Arial Black" pitchFamily="34" charset="0"/>
              </a:endParaRPr>
            </a:p>
          </p:txBody>
        </p:sp>
      </p:grp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04664" y="2288704"/>
          <a:ext cx="5328593" cy="50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8099"/>
                <a:gridCol w="1130308"/>
                <a:gridCol w="1138039"/>
                <a:gridCol w="1164034"/>
                <a:gridCol w="1008113"/>
              </a:tblGrid>
              <a:tr h="288032">
                <a:tc>
                  <a:txBody>
                    <a:bodyPr/>
                    <a:lstStyle/>
                    <a:p>
                      <a:pPr marL="72000" algn="ctr" fontAlgn="b">
                        <a:spcBef>
                          <a:spcPts val="0"/>
                        </a:spcBef>
                      </a:pPr>
                      <a:r>
                        <a:rPr lang="en-GB" sz="1100" u="none" strike="noStrike" dirty="0" smtClean="0"/>
                        <a:t>[TBL_LG_LEAGUE]Position</a:t>
                      </a:r>
                      <a:endParaRPr lang="en-GB" sz="1100" b="1" i="0" u="none" strike="noStrike" dirty="0">
                        <a:solidFill>
                          <a:srgbClr val="FFFFFF"/>
                        </a:solidFill>
                        <a:latin typeface="Verdana"/>
                      </a:endParaRPr>
                    </a:p>
                  </a:txBody>
                  <a:tcPr marL="72000" marR="9525" marT="0" marB="0" anchor="ctr"/>
                </a:tc>
                <a:tc>
                  <a:txBody>
                    <a:bodyPr/>
                    <a:lstStyle/>
                    <a:p>
                      <a:pPr marL="72000" algn="ctr" fontAlgn="b">
                        <a:spcBef>
                          <a:spcPts val="0"/>
                        </a:spcBef>
                      </a:pPr>
                      <a:r>
                        <a:rPr lang="en-GB" sz="1100" u="none" strike="noStrike" dirty="0"/>
                        <a:t>CCA</a:t>
                      </a:r>
                      <a:endParaRPr lang="en-GB" sz="1100" b="1" i="0" u="none" strike="noStrike" dirty="0">
                        <a:solidFill>
                          <a:srgbClr val="FFFFFF"/>
                        </a:solidFill>
                        <a:latin typeface="Verdana"/>
                      </a:endParaRPr>
                    </a:p>
                  </a:txBody>
                  <a:tcPr marL="72000" marR="9525" marT="0" marB="0" anchor="ctr"/>
                </a:tc>
                <a:tc>
                  <a:txBody>
                    <a:bodyPr/>
                    <a:lstStyle/>
                    <a:p>
                      <a:pPr marL="72000" algn="ctr" fontAlgn="b">
                        <a:spcBef>
                          <a:spcPts val="0"/>
                        </a:spcBef>
                      </a:pPr>
                      <a:r>
                        <a:rPr lang="en-GB" sz="1100" u="none" strike="noStrike" dirty="0"/>
                        <a:t>Total</a:t>
                      </a:r>
                      <a:endParaRPr lang="en-GB" sz="1100" b="1" i="0" u="none" strike="noStrike" dirty="0">
                        <a:solidFill>
                          <a:srgbClr val="FFFFFF"/>
                        </a:solidFill>
                        <a:latin typeface="Verdana"/>
                      </a:endParaRPr>
                    </a:p>
                  </a:txBody>
                  <a:tcPr marL="72000" marR="9525" marT="0" marB="0" anchor="ctr"/>
                </a:tc>
                <a:tc>
                  <a:txBody>
                    <a:bodyPr/>
                    <a:lstStyle/>
                    <a:p>
                      <a:pPr marL="72000" algn="ctr" fontAlgn="b">
                        <a:spcBef>
                          <a:spcPts val="0"/>
                        </a:spcBef>
                      </a:pPr>
                      <a:r>
                        <a:rPr lang="en-GB" sz="1100" u="none" strike="noStrike" dirty="0"/>
                        <a:t>Features</a:t>
                      </a:r>
                      <a:endParaRPr lang="en-GB" sz="1100" b="1" i="0" u="none" strike="noStrike" dirty="0">
                        <a:solidFill>
                          <a:srgbClr val="FFFFFF"/>
                        </a:solidFill>
                        <a:latin typeface="Verdana"/>
                      </a:endParaRPr>
                    </a:p>
                  </a:txBody>
                  <a:tcPr marL="72000" marR="9525" marT="0" marB="0" anchor="ctr"/>
                </a:tc>
                <a:tc>
                  <a:txBody>
                    <a:bodyPr/>
                    <a:lstStyle/>
                    <a:p>
                      <a:pPr marL="72000" algn="ctr" fontAlgn="b">
                        <a:spcBef>
                          <a:spcPts val="0"/>
                        </a:spcBef>
                      </a:pPr>
                      <a:r>
                        <a:rPr lang="en-GB" sz="1100" u="none" strike="noStrike" dirty="0"/>
                        <a:t>Avg. Yield</a:t>
                      </a:r>
                      <a:endParaRPr lang="en-GB" sz="1100" b="1" i="0" u="none" strike="noStrike" dirty="0">
                        <a:solidFill>
                          <a:srgbClr val="FFFFFF"/>
                        </a:solidFill>
                        <a:latin typeface="Verdana"/>
                      </a:endParaRPr>
                    </a:p>
                  </a:txBody>
                  <a:tcPr marL="72000" marR="9525" marT="0" marB="0" anchor="ctr"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32656" y="7185248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Top 5 Feature Yields #YEAR#.</a:t>
            </a:r>
            <a:endParaRPr lang="en-GB" sz="1400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404665" y="7617296"/>
          <a:ext cx="5328590" cy="1736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2575"/>
                <a:gridCol w="1500310"/>
                <a:gridCol w="1491751"/>
                <a:gridCol w="1483954"/>
              </a:tblGrid>
              <a:tr h="296376">
                <a:tc>
                  <a:txBody>
                    <a:bodyPr/>
                    <a:lstStyle/>
                    <a:p>
                      <a:pPr algn="ctr"/>
                      <a:r>
                        <a:rPr lang="en-GB" sz="1100" dirty="0" smtClean="0"/>
                        <a:t>Position</a:t>
                      </a:r>
                      <a:endParaRPr lang="en-GB" sz="11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 smtClean="0"/>
                        <a:t>CCA</a:t>
                      </a:r>
                      <a:endParaRPr lang="en-GB" sz="11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 smtClean="0"/>
                        <a:t>Features</a:t>
                      </a:r>
                      <a:endParaRPr lang="en-GB" sz="11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 smtClean="0"/>
                        <a:t>Avg. Yield</a:t>
                      </a:r>
                      <a:endParaRPr lang="en-GB" sz="11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T="0" marB="0" anchor="ctr"/>
                </a:tc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GB" sz="1100" dirty="0" smtClean="0"/>
                        <a:t>1</a:t>
                      </a:r>
                      <a:endParaRPr lang="en-GB" sz="11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u="none" strike="noStrike" dirty="0" smtClean="0"/>
                        <a:t>#TOP5_LG_CCA_0#</a:t>
                      </a:r>
                      <a:endParaRPr lang="en-GB" sz="1100" b="0" i="0" u="none" strike="noStrike" dirty="0" smtClean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u="none" strike="noStrike" dirty="0" smtClean="0"/>
                        <a:t>#TOP5_LG_FEATS_0#</a:t>
                      </a:r>
                      <a:endParaRPr lang="en-GB" sz="1100" b="0" i="0" u="none" strike="noStrike" dirty="0" smtClean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u="none" strike="noStrike" dirty="0" smtClean="0"/>
                        <a:t>#TOP5_LG_REV_0#</a:t>
                      </a:r>
                      <a:endParaRPr lang="en-GB" sz="1100" b="0" i="0" u="none" strike="noStrike" dirty="0" smtClean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T="0" marB="0" anchor="ctr"/>
                </a:tc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GB" sz="1100" dirty="0" smtClean="0"/>
                        <a:t>2</a:t>
                      </a:r>
                      <a:endParaRPr lang="en-GB" sz="11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u="none" strike="noStrike" dirty="0" smtClean="0"/>
                        <a:t>#TOP5_LG_CCA_1#</a:t>
                      </a:r>
                      <a:endParaRPr lang="en-GB" sz="1100" b="0" i="0" u="none" strike="noStrike" dirty="0" smtClean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u="none" strike="noStrike" dirty="0" smtClean="0"/>
                        <a:t>#TOP5_LG_FEATS_1#</a:t>
                      </a:r>
                      <a:endParaRPr lang="en-GB" sz="1100" b="0" i="0" u="none" strike="noStrike" dirty="0" smtClean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u="none" strike="noStrike" dirty="0" smtClean="0"/>
                        <a:t>#TOP5_LG_REV_1#</a:t>
                      </a:r>
                      <a:endParaRPr lang="en-GB" sz="1100" b="0" i="0" u="none" strike="noStrike" dirty="0" smtClean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T="0" marB="0" anchor="ctr"/>
                </a:tc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GB" sz="1100" dirty="0" smtClean="0"/>
                        <a:t>3</a:t>
                      </a:r>
                      <a:endParaRPr lang="en-GB" sz="11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u="none" strike="noStrike" dirty="0" smtClean="0"/>
                        <a:t>#TOP5_LG_CCA_2#</a:t>
                      </a:r>
                      <a:endParaRPr lang="en-GB" sz="1100" b="0" i="0" u="none" strike="noStrike" dirty="0" smtClean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u="none" strike="noStrike" dirty="0" smtClean="0"/>
                        <a:t>#TOP5_LG_FEATS_2#</a:t>
                      </a:r>
                      <a:endParaRPr lang="en-GB" sz="1100" b="0" i="0" u="none" strike="noStrike" dirty="0" smtClean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u="none" strike="noStrike" dirty="0" smtClean="0"/>
                        <a:t>#TOP5_LG_REV_2#</a:t>
                      </a:r>
                      <a:endParaRPr lang="en-GB" sz="1100" b="0" i="0" u="none" strike="noStrike" dirty="0" smtClean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T="0" marB="0" anchor="ctr"/>
                </a:tc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GB" sz="1100" smtClean="0"/>
                        <a:t>4</a:t>
                      </a:r>
                      <a:endParaRPr lang="en-GB" sz="1100" b="0" i="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u="none" strike="noStrike" dirty="0" smtClean="0"/>
                        <a:t>#TOP5_LG_CCA_3#</a:t>
                      </a:r>
                      <a:endParaRPr lang="en-GB" sz="1100" b="0" i="0" u="none" strike="noStrike" dirty="0" smtClean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u="none" strike="noStrike" dirty="0" smtClean="0"/>
                        <a:t>#TOP5_LG_FEATS_3#</a:t>
                      </a:r>
                      <a:endParaRPr lang="en-GB" sz="1100" b="0" i="0" u="none" strike="noStrike" dirty="0" smtClean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u="none" strike="noStrike" dirty="0" smtClean="0"/>
                        <a:t>#TOP5_LG_REV_3#</a:t>
                      </a:r>
                      <a:endParaRPr lang="en-GB" sz="1100" b="0" i="0" u="none" strike="noStrike" dirty="0" smtClean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T="0" marB="0" anchor="ctr"/>
                </a:tc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GB" sz="1100" dirty="0" smtClean="0"/>
                        <a:t>5</a:t>
                      </a:r>
                      <a:endParaRPr lang="en-GB" sz="11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u="none" strike="noStrike" dirty="0" smtClean="0"/>
                        <a:t>#TOP5_LG_CCA_4#</a:t>
                      </a:r>
                      <a:endParaRPr lang="en-GB" sz="1100" b="0" i="0" u="none" strike="noStrike" dirty="0" smtClean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u="none" strike="noStrike" smtClean="0"/>
                        <a:t>#TOP5_LG_FEATS_4#</a:t>
                      </a:r>
                      <a:endParaRPr lang="en-GB" sz="1100" b="0" i="0" u="none" strike="noStrike" dirty="0" smtClean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u="none" strike="noStrike" dirty="0" smtClean="0"/>
                        <a:t>#TOP5_LG_REV_4#</a:t>
                      </a:r>
                      <a:endParaRPr lang="en-GB" sz="1100" b="0" i="0" u="none" strike="noStrike" dirty="0" smtClean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T="0" marB="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"/>
          <p:cNvGrpSpPr/>
          <p:nvPr/>
        </p:nvGrpSpPr>
        <p:grpSpPr>
          <a:xfrm>
            <a:off x="5949280" y="0"/>
            <a:ext cx="908720" cy="9906000"/>
            <a:chOff x="0" y="0"/>
            <a:chExt cx="908720" cy="9906000"/>
          </a:xfr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</p:grpSpPr>
        <p:sp>
          <p:nvSpPr>
            <p:cNvPr id="3" name="Rectangle 2"/>
            <p:cNvSpPr/>
            <p:nvPr/>
          </p:nvSpPr>
          <p:spPr>
            <a:xfrm>
              <a:off x="0" y="0"/>
              <a:ext cx="908720" cy="9906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0" y="9273480"/>
              <a:ext cx="908720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 smtClean="0">
                  <a:solidFill>
                    <a:schemeClr val="bg1"/>
                  </a:solidFill>
                  <a:latin typeface="Arial Black" pitchFamily="34" charset="0"/>
                </a:rPr>
                <a:t>16</a:t>
              </a:r>
              <a:endParaRPr lang="en-GB" dirty="0">
                <a:solidFill>
                  <a:schemeClr val="bg1"/>
                </a:solidFill>
                <a:latin typeface="Arial Black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 rot="5400000">
              <a:off x="-2290992" y="2747174"/>
              <a:ext cx="5472610" cy="52322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GB" sz="2800" b="1" dirty="0" smtClean="0">
                  <a:solidFill>
                    <a:schemeClr val="bg1"/>
                  </a:solidFill>
                  <a:latin typeface="Arial Black" pitchFamily="34" charset="0"/>
                </a:rPr>
                <a:t>ACHIEVEMENTS #YEAR#</a:t>
              </a:r>
              <a:endParaRPr lang="en-GB" sz="2800" b="1" dirty="0">
                <a:solidFill>
                  <a:schemeClr val="bg1"/>
                </a:solidFill>
                <a:latin typeface="Arial Black" pitchFamily="34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620688" y="416496"/>
            <a:ext cx="482453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 smtClean="0">
                <a:solidFill>
                  <a:schemeClr val="accent1">
                    <a:lumMod val="75000"/>
                  </a:schemeClr>
                </a:solidFill>
              </a:rPr>
              <a:t>Group Top 30 Features</a:t>
            </a:r>
          </a:p>
          <a:p>
            <a:endParaRPr lang="en-GB" dirty="0" smtClean="0"/>
          </a:p>
          <a:p>
            <a:r>
              <a:rPr lang="en-GB" sz="1400" dirty="0" smtClean="0"/>
              <a:t>The below charts #YEAR#’s </a:t>
            </a:r>
            <a:r>
              <a:rPr lang="en-GB" sz="1400" smtClean="0"/>
              <a:t>top 30 </a:t>
            </a:r>
            <a:r>
              <a:rPr lang="en-GB" sz="1400" dirty="0" smtClean="0"/>
              <a:t>features by revenue (USD) for the Group.</a:t>
            </a:r>
            <a:endParaRPr lang="en-GB" sz="1400" dirty="0"/>
          </a:p>
        </p:txBody>
      </p:sp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116632" y="1712640"/>
          <a:ext cx="5688632" cy="338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/>
                <a:gridCol w="1780198"/>
                <a:gridCol w="956106"/>
                <a:gridCol w="1656184"/>
                <a:gridCol w="864096"/>
              </a:tblGrid>
              <a:tr h="337591">
                <a:tc>
                  <a:txBody>
                    <a:bodyPr/>
                    <a:lstStyle/>
                    <a:p>
                      <a:pPr algn="ctr"/>
                      <a:r>
                        <a:rPr lang="en-GB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[TBL_GROUP_TOP35]</a:t>
                      </a:r>
                      <a:endParaRPr lang="en-GB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/>
                        <a:t>Feature</a:t>
                      </a:r>
                      <a:endParaRPr lang="en-GB" sz="1200" b="1" i="0" u="none" strike="noStrike" dirty="0"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 smtClean="0"/>
                        <a:t>Revenue</a:t>
                      </a:r>
                      <a:endParaRPr lang="en-GB" sz="1200" b="1" i="0" u="none" strike="noStrike" dirty="0"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 smtClean="0"/>
                        <a:t>Sold By</a:t>
                      </a:r>
                      <a:endParaRPr lang="en-GB" sz="1200" b="1" i="0" u="none" strike="noStrike" dirty="0"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 smtClean="0"/>
                        <a:t>Generator</a:t>
                      </a:r>
                      <a:endParaRPr lang="en-GB" sz="1200" b="1" i="0" u="none" strike="noStrike" dirty="0"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"/>
          <p:cNvGrpSpPr/>
          <p:nvPr/>
        </p:nvGrpSpPr>
        <p:grpSpPr>
          <a:xfrm>
            <a:off x="0" y="0"/>
            <a:ext cx="908720" cy="9906000"/>
            <a:chOff x="0" y="0"/>
            <a:chExt cx="908720" cy="9906000"/>
          </a:xfr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</p:grpSpPr>
        <p:sp>
          <p:nvSpPr>
            <p:cNvPr id="3" name="Rectangle 2"/>
            <p:cNvSpPr/>
            <p:nvPr/>
          </p:nvSpPr>
          <p:spPr>
            <a:xfrm>
              <a:off x="0" y="0"/>
              <a:ext cx="908720" cy="9906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0" y="9273480"/>
              <a:ext cx="908720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 smtClean="0">
                  <a:solidFill>
                    <a:schemeClr val="bg1"/>
                  </a:solidFill>
                  <a:latin typeface="Arial Black" pitchFamily="34" charset="0"/>
                </a:rPr>
                <a:t>17</a:t>
              </a:r>
              <a:endParaRPr lang="en-GB" dirty="0">
                <a:solidFill>
                  <a:schemeClr val="bg1"/>
                </a:solidFill>
                <a:latin typeface="Arial Black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 rot="5400000">
              <a:off x="-2363001" y="2819182"/>
              <a:ext cx="5616626" cy="52322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GB" sz="2800" b="1" dirty="0" smtClean="0">
                  <a:solidFill>
                    <a:schemeClr val="bg1"/>
                  </a:solidFill>
                  <a:latin typeface="Arial Black" pitchFamily="34" charset="0"/>
                </a:rPr>
                <a:t>ACHIEVEMENTS #YEAR#</a:t>
              </a:r>
              <a:endParaRPr lang="en-GB" sz="2800" b="1" dirty="0">
                <a:solidFill>
                  <a:schemeClr val="bg1"/>
                </a:solidFill>
                <a:latin typeface="Arial Black" pitchFamily="34" charset="0"/>
              </a:endParaRPr>
            </a:p>
          </p:txBody>
        </p:sp>
      </p:grpSp>
      <p:sp>
        <p:nvSpPr>
          <p:cNvPr id="15361" name="Rectangle 1"/>
          <p:cNvSpPr>
            <a:spLocks noChangeArrowheads="1"/>
          </p:cNvSpPr>
          <p:nvPr/>
        </p:nvSpPr>
        <p:spPr bwMode="auto">
          <a:xfrm>
            <a:off x="0" y="0"/>
            <a:ext cx="6858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52736" y="632520"/>
            <a:ext cx="44644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 smtClean="0">
                <a:solidFill>
                  <a:schemeClr val="accent1">
                    <a:lumMod val="75000"/>
                  </a:schemeClr>
                </a:solidFill>
              </a:rPr>
              <a:t>Group Sales League Table</a:t>
            </a:r>
            <a:endParaRPr lang="en-GB" dirty="0" smtClean="0"/>
          </a:p>
          <a:p>
            <a:r>
              <a:rPr lang="en-GB" sz="1400" dirty="0" smtClean="0"/>
              <a:t>The chart below shows the top 25 Group league table for Total Sales Revenue (USD) for #DURATION#.</a:t>
            </a:r>
            <a:endParaRPr lang="en-GB" sz="1400" dirty="0"/>
          </a:p>
        </p:txBody>
      </p: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1124744" y="1640632"/>
          <a:ext cx="5544617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4142"/>
                <a:gridCol w="1029759"/>
                <a:gridCol w="866951"/>
                <a:gridCol w="866951"/>
                <a:gridCol w="1140709"/>
                <a:gridCol w="936105"/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 smtClean="0"/>
                        <a:t>[TBL_GROUP_SALES_LEAGUE]CCA</a:t>
                      </a:r>
                      <a:endParaRPr lang="en-GB" sz="1100" b="1" i="0" u="none" strike="noStrike" dirty="0">
                        <a:solidFill>
                          <a:srgbClr val="FFFFFF"/>
                        </a:solidFill>
                        <a:latin typeface="Verdana"/>
                      </a:endParaRP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/>
                        <a:t>Total</a:t>
                      </a:r>
                      <a:endParaRPr lang="en-GB" sz="1100" b="1" i="0" u="none" strike="noStrike" dirty="0">
                        <a:solidFill>
                          <a:srgbClr val="FFFFFF"/>
                        </a:solidFill>
                        <a:latin typeface="Verdana"/>
                      </a:endParaRP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/>
                        <a:t>Adverts</a:t>
                      </a:r>
                      <a:endParaRPr lang="en-GB" sz="1100" b="1" i="0" u="none" strike="noStrike" dirty="0">
                        <a:solidFill>
                          <a:srgbClr val="FFFFFF"/>
                        </a:solidFill>
                        <a:latin typeface="Verdana"/>
                      </a:endParaRP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/>
                        <a:t>Features</a:t>
                      </a:r>
                      <a:endParaRPr lang="en-GB" sz="1100" b="1" i="0" u="none" strike="noStrike" dirty="0">
                        <a:solidFill>
                          <a:srgbClr val="FFFFFF"/>
                        </a:solidFill>
                        <a:latin typeface="Verdana"/>
                      </a:endParaRP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/>
                        <a:t>Avg. Yield</a:t>
                      </a:r>
                      <a:endParaRPr lang="en-GB" sz="1100" b="1" i="0" u="none" strike="noStrike" dirty="0">
                        <a:solidFill>
                          <a:srgbClr val="FFFFFF"/>
                        </a:solidFill>
                        <a:latin typeface="Verdana"/>
                      </a:endParaRP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/>
                        <a:t>No. Pages</a:t>
                      </a:r>
                      <a:endParaRPr lang="en-GB" sz="1100" b="1" i="0" u="none" strike="noStrike" dirty="0">
                        <a:solidFill>
                          <a:srgbClr val="FFFFFF"/>
                        </a:solidFill>
                        <a:latin typeface="Verdana"/>
                      </a:endParaRPr>
                    </a:p>
                  </a:txBody>
                  <a:tcPr marL="72000" marR="72000" marT="0" marB="0" anchor="ctr"/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1052736" y="7401272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Group Top 5 Feature Yields #YEAR#.</a:t>
            </a:r>
            <a:endParaRPr lang="en-GB" sz="1400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1124744" y="7689304"/>
          <a:ext cx="5472609" cy="20204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/>
                <a:gridCol w="1912284"/>
                <a:gridCol w="1316182"/>
                <a:gridCol w="1524063"/>
              </a:tblGrid>
              <a:tr h="296376">
                <a:tc>
                  <a:txBody>
                    <a:bodyPr/>
                    <a:lstStyle/>
                    <a:p>
                      <a:pPr algn="ctr"/>
                      <a:r>
                        <a:rPr lang="en-GB" sz="1100" dirty="0" smtClean="0"/>
                        <a:t>Position</a:t>
                      </a:r>
                      <a:endParaRPr lang="en-GB" sz="11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72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 smtClean="0"/>
                        <a:t>CCA</a:t>
                      </a:r>
                      <a:endParaRPr lang="en-GB" sz="11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72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 smtClean="0"/>
                        <a:t>Features</a:t>
                      </a:r>
                      <a:endParaRPr lang="en-GB" sz="11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72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 smtClean="0"/>
                        <a:t>Avg. Yield</a:t>
                      </a:r>
                      <a:endParaRPr lang="en-GB" sz="11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72000" marT="0" marB="0" anchor="ctr"/>
                </a:tc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GB" sz="1100" dirty="0" smtClean="0"/>
                        <a:t>1</a:t>
                      </a:r>
                      <a:endParaRPr lang="en-GB" sz="11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7200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 smtClean="0"/>
                        <a:t>#TOP5_GROUP_SALES_CCA_0#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u="none" strike="noStrike" dirty="0" smtClean="0"/>
                        <a:t>#TOP5_GROUP_SALES_FEATS_0#</a:t>
                      </a:r>
                      <a:endParaRPr lang="en-GB" sz="1100" b="0" i="0" u="none" strike="noStrike" dirty="0" smtClean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u="none" strike="noStrike" dirty="0" smtClean="0"/>
                        <a:t>#TOP5_GROUP_SALES_REV_0#</a:t>
                      </a:r>
                      <a:endParaRPr lang="en-GB" sz="1100" b="0" i="0" u="none" strike="noStrike" dirty="0" smtClean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72000" marR="9525" marT="9525" marB="0" anchor="ctr"/>
                </a:tc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GB" sz="1100" dirty="0" smtClean="0"/>
                        <a:t>2</a:t>
                      </a:r>
                      <a:endParaRPr lang="en-GB" sz="11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7200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 smtClean="0"/>
                        <a:t>#TOP5_GROUP_SALES_CCA_1#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u="none" strike="noStrike" dirty="0" smtClean="0"/>
                        <a:t>#TOP5_GROUP_SALES_FEATS_1#</a:t>
                      </a:r>
                      <a:endParaRPr lang="en-GB" sz="1100" b="0" i="0" u="none" strike="noStrike" dirty="0" smtClean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u="none" strike="noStrike" dirty="0" smtClean="0"/>
                        <a:t>#TOP5_GROUP_SALES_REV_1#</a:t>
                      </a:r>
                      <a:endParaRPr lang="en-GB" sz="1100" b="0" i="0" u="none" strike="noStrike" dirty="0" smtClean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72000" marR="9525" marT="9525" marB="0" anchor="ctr"/>
                </a:tc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GB" sz="1100" dirty="0" smtClean="0"/>
                        <a:t>3</a:t>
                      </a:r>
                      <a:endParaRPr lang="en-GB" sz="11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7200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 smtClean="0"/>
                        <a:t>#TOP5_GROUP_SALES_CCA_2#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u="none" strike="noStrike" dirty="0" smtClean="0"/>
                        <a:t>#TOP5_GROUP_SALES_FEATS_2#</a:t>
                      </a:r>
                      <a:endParaRPr lang="en-GB" sz="1100" b="0" i="0" u="none" strike="noStrike" dirty="0" smtClean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u="none" strike="noStrike" dirty="0" smtClean="0"/>
                        <a:t>#TOP5_GROUP_SALES_REV_2#</a:t>
                      </a:r>
                      <a:endParaRPr lang="en-GB" sz="1100" b="0" i="0" u="none" strike="noStrike" dirty="0" smtClean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72000" marR="9525" marT="9525" marB="0" anchor="ctr"/>
                </a:tc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GB" sz="1100" dirty="0" smtClean="0"/>
                        <a:t>4</a:t>
                      </a:r>
                      <a:endParaRPr lang="en-GB" sz="1100" b="0" i="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7200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 smtClean="0"/>
                        <a:t>#TOP5_GROUP_SALES_CCA_3#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u="none" strike="noStrike" dirty="0" smtClean="0"/>
                        <a:t>#TOP5_GROUP_SALES_FEATS_3#</a:t>
                      </a:r>
                      <a:endParaRPr lang="en-GB" sz="1100" b="0" i="0" u="none" strike="noStrike" dirty="0" smtClean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u="none" strike="noStrike" dirty="0" smtClean="0"/>
                        <a:t>#TOP5_GROUP_SALES_REV_3#</a:t>
                      </a:r>
                      <a:endParaRPr lang="en-GB" sz="1100" b="0" i="0" u="none" strike="noStrike" dirty="0" smtClean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72000" marR="9525" marT="9525" marB="0" anchor="ctr"/>
                </a:tc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GB" sz="1100" dirty="0" smtClean="0"/>
                        <a:t>5</a:t>
                      </a:r>
                      <a:endParaRPr lang="en-GB" sz="11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7200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 smtClean="0"/>
                        <a:t>#TOP5_GROUP_SALES_CCA_4#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u="none" strike="noStrike" dirty="0" smtClean="0"/>
                        <a:t>#TOP5_GROUP_SALES_FEATS_4#</a:t>
                      </a:r>
                      <a:endParaRPr lang="en-GB" sz="1100" b="0" i="0" u="none" strike="noStrike" dirty="0" smtClean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u="none" strike="noStrike" dirty="0" smtClean="0"/>
                        <a:t>#TOP5_GROUP_SALES_REV_4#</a:t>
                      </a:r>
                      <a:endParaRPr lang="en-GB" sz="1100" b="0" i="0" u="none" strike="noStrike" dirty="0" smtClean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72000" marR="9525" marT="9525" marB="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32656" y="848544"/>
            <a:ext cx="5544616" cy="100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100" b="1" dirty="0" smtClean="0">
                <a:solidFill>
                  <a:schemeClr val="accent1">
                    <a:lumMod val="75000"/>
                  </a:schemeClr>
                </a:solidFill>
              </a:rPr>
              <a:t>Group Generation League Table</a:t>
            </a:r>
            <a:endParaRPr lang="en-GB" dirty="0" smtClean="0"/>
          </a:p>
          <a:p>
            <a:r>
              <a:rPr lang="en-GB" sz="1400" dirty="0" smtClean="0"/>
              <a:t>The chart below shows the top 25 Group league table for revenue generation (USD) for #DURATION#.</a:t>
            </a:r>
            <a:endParaRPr lang="en-GB" sz="1400" dirty="0"/>
          </a:p>
        </p:txBody>
      </p:sp>
      <p:grpSp>
        <p:nvGrpSpPr>
          <p:cNvPr id="2" name="Group 7"/>
          <p:cNvGrpSpPr/>
          <p:nvPr/>
        </p:nvGrpSpPr>
        <p:grpSpPr>
          <a:xfrm>
            <a:off x="5949280" y="0"/>
            <a:ext cx="908720" cy="9906000"/>
            <a:chOff x="0" y="0"/>
            <a:chExt cx="908720" cy="9906000"/>
          </a:xfr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</p:grpSpPr>
        <p:sp>
          <p:nvSpPr>
            <p:cNvPr id="3" name="Rectangle 2"/>
            <p:cNvSpPr/>
            <p:nvPr/>
          </p:nvSpPr>
          <p:spPr>
            <a:xfrm>
              <a:off x="0" y="0"/>
              <a:ext cx="908720" cy="9906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0" y="9273480"/>
              <a:ext cx="908720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 smtClean="0">
                  <a:solidFill>
                    <a:schemeClr val="bg1"/>
                  </a:solidFill>
                  <a:latin typeface="Arial Black" pitchFamily="34" charset="0"/>
                </a:rPr>
                <a:t>18</a:t>
              </a:r>
              <a:endParaRPr lang="en-GB" dirty="0">
                <a:solidFill>
                  <a:schemeClr val="bg1"/>
                </a:solidFill>
                <a:latin typeface="Arial Black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 rot="5400000">
              <a:off x="-2399004" y="2855185"/>
              <a:ext cx="5688633" cy="52322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GB" sz="2800" b="1" dirty="0" smtClean="0">
                  <a:solidFill>
                    <a:schemeClr val="bg1"/>
                  </a:solidFill>
                  <a:latin typeface="Arial Black" pitchFamily="34" charset="0"/>
                </a:rPr>
                <a:t>ACHIEVEMENTS #YEAR#</a:t>
              </a:r>
              <a:endParaRPr lang="en-GB" sz="2800" b="1" dirty="0">
                <a:solidFill>
                  <a:schemeClr val="bg1"/>
                </a:solidFill>
                <a:latin typeface="Arial Black" pitchFamily="34" charset="0"/>
              </a:endParaRPr>
            </a:p>
          </p:txBody>
        </p:sp>
      </p:grp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88639" y="1856656"/>
          <a:ext cx="5616625" cy="50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/>
                <a:gridCol w="1191405"/>
                <a:gridCol w="1199555"/>
                <a:gridCol w="1080655"/>
                <a:gridCol w="1208906"/>
              </a:tblGrid>
              <a:tr h="288032">
                <a:tc>
                  <a:txBody>
                    <a:bodyPr/>
                    <a:lstStyle/>
                    <a:p>
                      <a:pPr marL="72000" algn="ctr" fontAlgn="b">
                        <a:spcBef>
                          <a:spcPts val="0"/>
                        </a:spcBef>
                      </a:pPr>
                      <a:r>
                        <a:rPr lang="en-GB" sz="1100" u="none" strike="noStrike" dirty="0" smtClean="0"/>
                        <a:t>[TBL_GROUP_LG_LEAGUE]Position</a:t>
                      </a:r>
                      <a:endParaRPr lang="en-GB" sz="1100" b="1" i="0" u="none" strike="noStrike" dirty="0">
                        <a:solidFill>
                          <a:srgbClr val="FFFFFF"/>
                        </a:solidFill>
                        <a:latin typeface="Verdana"/>
                      </a:endParaRPr>
                    </a:p>
                  </a:txBody>
                  <a:tcPr marL="72000" marR="9525" marT="0" marB="0" anchor="ctr"/>
                </a:tc>
                <a:tc>
                  <a:txBody>
                    <a:bodyPr/>
                    <a:lstStyle/>
                    <a:p>
                      <a:pPr marL="72000" algn="ctr" fontAlgn="b">
                        <a:spcBef>
                          <a:spcPts val="0"/>
                        </a:spcBef>
                      </a:pPr>
                      <a:r>
                        <a:rPr lang="en-GB" sz="1100" u="none" strike="noStrike" dirty="0"/>
                        <a:t>CCA</a:t>
                      </a:r>
                      <a:endParaRPr lang="en-GB" sz="1100" b="1" i="0" u="none" strike="noStrike" dirty="0">
                        <a:solidFill>
                          <a:srgbClr val="FFFFFF"/>
                        </a:solidFill>
                        <a:latin typeface="Verdana"/>
                      </a:endParaRPr>
                    </a:p>
                  </a:txBody>
                  <a:tcPr marL="72000" marR="9525" marT="0" marB="0" anchor="ctr"/>
                </a:tc>
                <a:tc>
                  <a:txBody>
                    <a:bodyPr/>
                    <a:lstStyle/>
                    <a:p>
                      <a:pPr marL="72000" algn="ctr" fontAlgn="b">
                        <a:spcBef>
                          <a:spcPts val="0"/>
                        </a:spcBef>
                      </a:pPr>
                      <a:r>
                        <a:rPr lang="en-GB" sz="1100" u="none" strike="noStrike" dirty="0"/>
                        <a:t>Total</a:t>
                      </a:r>
                      <a:endParaRPr lang="en-GB" sz="1100" b="1" i="0" u="none" strike="noStrike" dirty="0">
                        <a:solidFill>
                          <a:srgbClr val="FFFFFF"/>
                        </a:solidFill>
                        <a:latin typeface="Verdana"/>
                      </a:endParaRPr>
                    </a:p>
                  </a:txBody>
                  <a:tcPr marL="72000" marR="9525" marT="0" marB="0" anchor="ctr"/>
                </a:tc>
                <a:tc>
                  <a:txBody>
                    <a:bodyPr/>
                    <a:lstStyle/>
                    <a:p>
                      <a:pPr marL="72000" algn="ctr" fontAlgn="b">
                        <a:spcBef>
                          <a:spcPts val="0"/>
                        </a:spcBef>
                      </a:pPr>
                      <a:r>
                        <a:rPr lang="en-GB" sz="1100" u="none" strike="noStrike" dirty="0"/>
                        <a:t>Features</a:t>
                      </a:r>
                      <a:endParaRPr lang="en-GB" sz="1100" b="1" i="0" u="none" strike="noStrike" dirty="0">
                        <a:solidFill>
                          <a:srgbClr val="FFFFFF"/>
                        </a:solidFill>
                        <a:latin typeface="Verdana"/>
                      </a:endParaRPr>
                    </a:p>
                  </a:txBody>
                  <a:tcPr marL="72000" marR="9525" marT="0" marB="0" anchor="ctr"/>
                </a:tc>
                <a:tc>
                  <a:txBody>
                    <a:bodyPr/>
                    <a:lstStyle/>
                    <a:p>
                      <a:pPr marL="72000" algn="ctr" fontAlgn="b">
                        <a:spcBef>
                          <a:spcPts val="0"/>
                        </a:spcBef>
                      </a:pPr>
                      <a:r>
                        <a:rPr lang="en-GB" sz="1100" u="none" strike="noStrike" dirty="0"/>
                        <a:t>Avg. Yield</a:t>
                      </a:r>
                      <a:endParaRPr lang="en-GB" sz="1100" b="1" i="0" u="none" strike="noStrike" dirty="0">
                        <a:solidFill>
                          <a:srgbClr val="FFFFFF"/>
                        </a:solidFill>
                        <a:latin typeface="Verdana"/>
                      </a:endParaRPr>
                    </a:p>
                  </a:txBody>
                  <a:tcPr marL="72000" marR="9525" marT="0" marB="0" anchor="ctr"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88640" y="7401272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Group Top 5 Feature Yields #YEAR#.</a:t>
            </a:r>
            <a:endParaRPr lang="en-GB" sz="1400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188640" y="7689304"/>
          <a:ext cx="5616624" cy="19727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/>
                <a:gridCol w="1800200"/>
                <a:gridCol w="1532175"/>
                <a:gridCol w="1564169"/>
              </a:tblGrid>
              <a:tr h="296376">
                <a:tc>
                  <a:txBody>
                    <a:bodyPr/>
                    <a:lstStyle/>
                    <a:p>
                      <a:pPr algn="ctr"/>
                      <a:r>
                        <a:rPr lang="en-GB" sz="1100" dirty="0" smtClean="0"/>
                        <a:t>Position</a:t>
                      </a:r>
                      <a:endParaRPr lang="en-GB" sz="11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 smtClean="0"/>
                        <a:t>CCA</a:t>
                      </a:r>
                      <a:endParaRPr lang="en-GB" sz="11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 smtClean="0"/>
                        <a:t>Features</a:t>
                      </a:r>
                      <a:endParaRPr lang="en-GB" sz="11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 smtClean="0"/>
                        <a:t>Avg. Yield</a:t>
                      </a:r>
                      <a:endParaRPr lang="en-GB" sz="11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T="0" marB="0" anchor="ctr"/>
                </a:tc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GB" sz="1100" dirty="0" smtClean="0"/>
                        <a:t>1</a:t>
                      </a:r>
                      <a:endParaRPr lang="en-GB" sz="11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u="none" strike="noStrike" dirty="0" smtClean="0"/>
                        <a:t>#TOP5_GROUP_LG_CCA_0#</a:t>
                      </a:r>
                      <a:endParaRPr lang="en-GB" sz="1100" b="0" i="0" u="none" strike="noStrike" dirty="0" smtClean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u="none" strike="noStrike" dirty="0" smtClean="0"/>
                        <a:t>#TOP5_GROUP_LG_FEATS_0#</a:t>
                      </a:r>
                      <a:endParaRPr lang="en-GB" sz="1100" b="0" i="0" u="none" strike="noStrike" dirty="0" smtClean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u="none" strike="noStrike" dirty="0" smtClean="0"/>
                        <a:t>#TOP5_GROUP_LG_REV_0#</a:t>
                      </a:r>
                      <a:endParaRPr lang="en-GB" sz="1100" b="0" i="0" u="none" strike="noStrike" dirty="0" smtClean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T="0" marB="0" anchor="ctr"/>
                </a:tc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GB" sz="1100" dirty="0" smtClean="0"/>
                        <a:t>2</a:t>
                      </a:r>
                      <a:endParaRPr lang="en-GB" sz="11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u="none" strike="noStrike" dirty="0" smtClean="0"/>
                        <a:t>#TOP5_GROUP_LG_CCA_1#</a:t>
                      </a:r>
                      <a:endParaRPr lang="en-GB" sz="1100" b="0" i="0" u="none" strike="noStrike" dirty="0" smtClean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u="none" strike="noStrike" dirty="0" smtClean="0"/>
                        <a:t>#TOP5_GROUP_LG_FEATS_1#</a:t>
                      </a:r>
                      <a:endParaRPr lang="en-GB" sz="1100" b="0" i="0" u="none" strike="noStrike" dirty="0" smtClean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u="none" strike="noStrike" dirty="0" smtClean="0"/>
                        <a:t>#TOP5_GROUP_LG_REV_1#</a:t>
                      </a:r>
                      <a:endParaRPr lang="en-GB" sz="1100" b="0" i="0" u="none" strike="noStrike" dirty="0" smtClean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T="0" marB="0" anchor="ctr"/>
                </a:tc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GB" sz="1100" dirty="0" smtClean="0"/>
                        <a:t>3</a:t>
                      </a:r>
                      <a:endParaRPr lang="en-GB" sz="11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u="none" strike="noStrike" dirty="0" smtClean="0"/>
                        <a:t>#TOP5_GROUP_LG_CCA_2#</a:t>
                      </a:r>
                      <a:endParaRPr lang="en-GB" sz="1100" b="0" i="0" u="none" strike="noStrike" dirty="0" smtClean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u="none" strike="noStrike" dirty="0" smtClean="0"/>
                        <a:t>#TOP5_GROUP_LG_FEATS_2#</a:t>
                      </a:r>
                      <a:endParaRPr lang="en-GB" sz="1100" b="0" i="0" u="none" strike="noStrike" dirty="0" smtClean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u="none" strike="noStrike" dirty="0" smtClean="0"/>
                        <a:t>#TOP5_GROUP_LG_REV_2#</a:t>
                      </a:r>
                      <a:endParaRPr lang="en-GB" sz="1100" b="0" i="0" u="none" strike="noStrike" dirty="0" smtClean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T="0" marB="0" anchor="ctr"/>
                </a:tc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GB" sz="1100" dirty="0" smtClean="0"/>
                        <a:t>4</a:t>
                      </a:r>
                      <a:endParaRPr lang="en-GB" sz="1100" b="0" i="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u="none" strike="noStrike" dirty="0" smtClean="0"/>
                        <a:t>#TOP5_GROUP_LG_CCA_3#</a:t>
                      </a:r>
                      <a:endParaRPr lang="en-GB" sz="1100" b="0" i="0" u="none" strike="noStrike" dirty="0" smtClean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u="none" strike="noStrike" dirty="0" smtClean="0"/>
                        <a:t>#TOP5_GROUP_LG_FEATS_3#</a:t>
                      </a:r>
                      <a:endParaRPr lang="en-GB" sz="1100" b="0" i="0" u="none" strike="noStrike" dirty="0" smtClean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u="none" strike="noStrike" dirty="0" smtClean="0"/>
                        <a:t>#TOP5_GROUP_LG_REV_3#</a:t>
                      </a:r>
                      <a:endParaRPr lang="en-GB" sz="1100" b="0" i="0" u="none" strike="noStrike" dirty="0" smtClean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T="0" marB="0" anchor="ctr"/>
                </a:tc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GB" sz="1100" dirty="0" smtClean="0"/>
                        <a:t>5</a:t>
                      </a:r>
                      <a:endParaRPr lang="en-GB" sz="11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u="none" strike="noStrike" dirty="0" smtClean="0"/>
                        <a:t>#TOP5_GROUP_LG_CCA_4#</a:t>
                      </a:r>
                      <a:endParaRPr lang="en-GB" sz="1100" b="0" i="0" u="none" strike="noStrike" dirty="0" smtClean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u="none" strike="noStrike" dirty="0" smtClean="0"/>
                        <a:t>#TOP5_GROUP_LG_FEATS_4#</a:t>
                      </a:r>
                      <a:endParaRPr lang="en-GB" sz="11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u="none" strike="noStrike" dirty="0" smtClean="0"/>
                        <a:t>#TOP5_GROUP_LG_REV_4#</a:t>
                      </a:r>
                      <a:endParaRPr lang="en-GB" sz="1100" b="0" i="0" u="none" strike="noStrike" dirty="0" smtClean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T="0" marB="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"/>
          <p:cNvGrpSpPr/>
          <p:nvPr/>
        </p:nvGrpSpPr>
        <p:grpSpPr>
          <a:xfrm>
            <a:off x="0" y="0"/>
            <a:ext cx="908720" cy="9906000"/>
            <a:chOff x="0" y="0"/>
            <a:chExt cx="908720" cy="9906000"/>
          </a:xfr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</p:grpSpPr>
        <p:sp>
          <p:nvSpPr>
            <p:cNvPr id="3" name="Rectangle 2"/>
            <p:cNvSpPr/>
            <p:nvPr/>
          </p:nvSpPr>
          <p:spPr>
            <a:xfrm>
              <a:off x="0" y="0"/>
              <a:ext cx="908720" cy="9906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0" y="9273480"/>
              <a:ext cx="908720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 smtClean="0">
                  <a:solidFill>
                    <a:schemeClr val="bg1"/>
                  </a:solidFill>
                  <a:latin typeface="Arial Black" pitchFamily="34" charset="0"/>
                </a:rPr>
                <a:t>19</a:t>
              </a:r>
              <a:endParaRPr lang="en-GB" dirty="0">
                <a:solidFill>
                  <a:schemeClr val="bg1"/>
                </a:solidFill>
                <a:latin typeface="Arial Black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 rot="5400000">
              <a:off x="-2326996" y="2783177"/>
              <a:ext cx="5544617" cy="52322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GB" sz="2800" b="1" dirty="0" smtClean="0">
                  <a:solidFill>
                    <a:schemeClr val="bg1"/>
                  </a:solidFill>
                  <a:latin typeface="Arial Black" pitchFamily="34" charset="0"/>
                </a:rPr>
                <a:t>ACHIEVEMENTS #YEAR#</a:t>
              </a:r>
              <a:endParaRPr lang="en-GB" sz="2800" b="1" dirty="0">
                <a:solidFill>
                  <a:schemeClr val="bg1"/>
                </a:solidFill>
                <a:latin typeface="Arial Black" pitchFamily="34" charset="0"/>
              </a:endParaRPr>
            </a:p>
          </p:txBody>
        </p:sp>
      </p:grpSp>
      <p:sp>
        <p:nvSpPr>
          <p:cNvPr id="15361" name="Rectangle 1"/>
          <p:cNvSpPr>
            <a:spLocks noChangeArrowheads="1"/>
          </p:cNvSpPr>
          <p:nvPr/>
        </p:nvSpPr>
        <p:spPr bwMode="auto">
          <a:xfrm>
            <a:off x="0" y="0"/>
            <a:ext cx="6858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ound Single Corner Rectangle 11"/>
          <p:cNvSpPr/>
          <p:nvPr/>
        </p:nvSpPr>
        <p:spPr>
          <a:xfrm>
            <a:off x="1183060" y="566445"/>
            <a:ext cx="5400600" cy="2304258"/>
          </a:xfrm>
          <a:prstGeom prst="round1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1111052" y="258668"/>
            <a:ext cx="5544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Areas of Success</a:t>
            </a:r>
          </a:p>
        </p:txBody>
      </p:sp>
      <p:sp>
        <p:nvSpPr>
          <p:cNvPr id="15" name="Round Single Corner Rectangle 14"/>
          <p:cNvSpPr/>
          <p:nvPr/>
        </p:nvSpPr>
        <p:spPr>
          <a:xfrm>
            <a:off x="1183060" y="3315146"/>
            <a:ext cx="5400600" cy="2304258"/>
          </a:xfrm>
          <a:prstGeom prst="round1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/>
          <p:cNvSpPr txBox="1"/>
          <p:nvPr/>
        </p:nvSpPr>
        <p:spPr>
          <a:xfrm>
            <a:off x="1111052" y="3024591"/>
            <a:ext cx="5544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Areas for Improvement Next Year</a:t>
            </a:r>
          </a:p>
        </p:txBody>
      </p:sp>
      <p:sp>
        <p:nvSpPr>
          <p:cNvPr id="17" name="Round Single Corner Rectangle 16"/>
          <p:cNvSpPr/>
          <p:nvPr/>
        </p:nvSpPr>
        <p:spPr>
          <a:xfrm>
            <a:off x="1183060" y="6078097"/>
            <a:ext cx="5400600" cy="2304258"/>
          </a:xfrm>
          <a:prstGeom prst="round1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/>
          <p:cNvSpPr txBox="1"/>
          <p:nvPr/>
        </p:nvSpPr>
        <p:spPr>
          <a:xfrm>
            <a:off x="1117113" y="5770320"/>
            <a:ext cx="5544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Resources Needed (Training/Mentorship, </a:t>
            </a:r>
            <a:r>
              <a:rPr lang="en-GB" sz="1400" dirty="0" err="1" smtClean="0"/>
              <a:t>etc</a:t>
            </a:r>
            <a:r>
              <a:rPr lang="en-GB" sz="1400" dirty="0" smtClean="0"/>
              <a:t>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120511" y="8699108"/>
            <a:ext cx="18859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Manager Signature: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120511" y="9115676"/>
            <a:ext cx="18859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Employee Signature: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638973" y="8699108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Date: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638973" y="9122960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Date:</a:t>
            </a:r>
          </a:p>
        </p:txBody>
      </p:sp>
      <p:cxnSp>
        <p:nvCxnSpPr>
          <p:cNvPr id="28" name="Straight Connector 27"/>
          <p:cNvCxnSpPr/>
          <p:nvPr/>
        </p:nvCxnSpPr>
        <p:spPr>
          <a:xfrm flipV="1">
            <a:off x="2745149" y="9319772"/>
            <a:ext cx="165618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2745149" y="8935214"/>
            <a:ext cx="165618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5229200" y="9319772"/>
            <a:ext cx="1354460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5229200" y="8935214"/>
            <a:ext cx="1354460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908720" cy="9906000"/>
            <a:chOff x="0" y="0"/>
            <a:chExt cx="908720" cy="9906000"/>
          </a:xfrm>
          <a:gradFill flip="none" rotWithShape="1">
            <a:gsLst>
              <a:gs pos="0">
                <a:schemeClr val="accent4">
                  <a:lumMod val="75000"/>
                  <a:shade val="30000"/>
                  <a:satMod val="115000"/>
                </a:schemeClr>
              </a:gs>
              <a:gs pos="50000">
                <a:schemeClr val="accent4">
                  <a:lumMod val="75000"/>
                  <a:shade val="67500"/>
                  <a:satMod val="115000"/>
                </a:schemeClr>
              </a:gs>
              <a:gs pos="100000">
                <a:schemeClr val="accent4">
                  <a:lumMod val="75000"/>
                  <a:shade val="100000"/>
                  <a:satMod val="115000"/>
                </a:schemeClr>
              </a:gs>
            </a:gsLst>
            <a:lin ang="13500000" scaled="1"/>
            <a:tileRect/>
          </a:gradFill>
        </p:grpSpPr>
        <p:sp>
          <p:nvSpPr>
            <p:cNvPr id="3" name="Rectangle 2"/>
            <p:cNvSpPr/>
            <p:nvPr/>
          </p:nvSpPr>
          <p:spPr>
            <a:xfrm>
              <a:off x="0" y="0"/>
              <a:ext cx="908720" cy="9906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0" y="9273480"/>
              <a:ext cx="908720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 smtClean="0">
                  <a:solidFill>
                    <a:schemeClr val="bg1"/>
                  </a:solidFill>
                  <a:latin typeface="Arial Black" pitchFamily="34" charset="0"/>
                </a:rPr>
                <a:t>2</a:t>
              </a:r>
              <a:endParaRPr lang="en-GB" dirty="0">
                <a:solidFill>
                  <a:schemeClr val="bg1"/>
                </a:solidFill>
                <a:latin typeface="Arial Black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 rot="5400000">
              <a:off x="-3731152" y="4187333"/>
              <a:ext cx="8352929" cy="52322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GB" sz="2800" b="1" dirty="0" smtClean="0">
                  <a:solidFill>
                    <a:schemeClr val="bg1"/>
                  </a:solidFill>
                  <a:latin typeface="Arial Black" pitchFamily="34" charset="0"/>
                </a:rPr>
                <a:t>#FULLNAME# #YEAR#</a:t>
              </a:r>
              <a:endParaRPr lang="en-GB" sz="2800" b="1" dirty="0">
                <a:solidFill>
                  <a:schemeClr val="bg1"/>
                </a:solidFill>
                <a:latin typeface="Arial Black" pitchFamily="34" charset="0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1556792" y="2144688"/>
            <a:ext cx="48245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2151063" algn="l"/>
              </a:tabLst>
            </a:pPr>
            <a:r>
              <a:rPr lang="en-GB" b="1" dirty="0" smtClean="0">
                <a:solidFill>
                  <a:schemeClr val="accent4">
                    <a:lumMod val="75000"/>
                  </a:schemeClr>
                </a:solidFill>
              </a:rPr>
              <a:t>Name:	#FULLNAME#</a:t>
            </a:r>
          </a:p>
          <a:p>
            <a:pPr>
              <a:tabLst>
                <a:tab pos="2151063" algn="l"/>
              </a:tabLst>
            </a:pPr>
            <a:endParaRPr lang="en-GB" b="1" dirty="0" smtClean="0">
              <a:solidFill>
                <a:schemeClr val="accent4">
                  <a:lumMod val="75000"/>
                </a:schemeClr>
              </a:solidFill>
            </a:endParaRPr>
          </a:p>
          <a:p>
            <a:pPr>
              <a:tabLst>
                <a:tab pos="2151063" algn="l"/>
              </a:tabLst>
            </a:pPr>
            <a:r>
              <a:rPr lang="en-GB" b="1" dirty="0" smtClean="0">
                <a:solidFill>
                  <a:schemeClr val="accent4">
                    <a:lumMod val="75000"/>
                  </a:schemeClr>
                </a:solidFill>
              </a:rPr>
              <a:t>Position:	#POSITION#</a:t>
            </a:r>
          </a:p>
          <a:p>
            <a:pPr>
              <a:tabLst>
                <a:tab pos="2151063" algn="l"/>
              </a:tabLst>
            </a:pPr>
            <a:endParaRPr lang="en-GB" b="1" dirty="0" smtClean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8720" y="3944888"/>
            <a:ext cx="5949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>
                <a:solidFill>
                  <a:schemeClr val="accent4">
                    <a:lumMod val="75000"/>
                  </a:schemeClr>
                </a:solidFill>
              </a:rPr>
              <a:t>SECTOR: #SECTOR#</a:t>
            </a:r>
          </a:p>
          <a:p>
            <a:pPr algn="ctr"/>
            <a:r>
              <a:rPr lang="en-GB" b="1" dirty="0" smtClean="0">
                <a:solidFill>
                  <a:schemeClr val="accent4">
                    <a:lumMod val="75000"/>
                  </a:schemeClr>
                </a:solidFill>
              </a:rPr>
              <a:t>CHANNEL: #CHANNEL#</a:t>
            </a:r>
          </a:p>
          <a:p>
            <a:pPr algn="ctr"/>
            <a:r>
              <a:rPr lang="en-GB" b="1" smtClean="0">
                <a:solidFill>
                  <a:schemeClr val="accent4">
                    <a:lumMod val="75000"/>
                  </a:schemeClr>
                </a:solidFill>
              </a:rPr>
              <a:t>REGION/MAG: </a:t>
            </a:r>
            <a:r>
              <a:rPr lang="en-GB" b="1" dirty="0" smtClean="0">
                <a:solidFill>
                  <a:schemeClr val="accent4">
                    <a:lumMod val="75000"/>
                  </a:schemeClr>
                </a:solidFill>
              </a:rPr>
              <a:t>#REGION#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196752" y="344488"/>
            <a:ext cx="547260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 smtClean="0">
                <a:solidFill>
                  <a:schemeClr val="accent4">
                    <a:lumMod val="75000"/>
                  </a:schemeClr>
                </a:solidFill>
              </a:rPr>
              <a:t>RECORD OF ACHIEVEMENT:  #YEAR#</a:t>
            </a:r>
            <a:endParaRPr lang="en-GB" sz="32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10" name="Picture 2" descr="http://ebenezermethod.com/wp-content/uploads/2010/10/3d_pie_chart.jpg"/>
          <p:cNvPicPr>
            <a:picLocks noChangeAspect="1" noChangeArrowheads="1"/>
          </p:cNvPicPr>
          <p:nvPr/>
        </p:nvPicPr>
        <p:blipFill>
          <a:blip r:embed="rId2" cstate="print"/>
          <a:srcRect t="2329"/>
          <a:stretch>
            <a:fillRect/>
          </a:stretch>
        </p:blipFill>
        <p:spPr bwMode="auto">
          <a:xfrm>
            <a:off x="2852936" y="5169024"/>
            <a:ext cx="1904400" cy="187220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6858000" cy="9906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0" y="3008784"/>
            <a:ext cx="6858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>
                <a:solidFill>
                  <a:schemeClr val="bg1"/>
                </a:solidFill>
              </a:rPr>
              <a:t>Annual Statement of Achievement</a:t>
            </a:r>
          </a:p>
          <a:p>
            <a:pPr algn="ctr"/>
            <a:r>
              <a:rPr lang="en-GB" sz="2800" dirty="0" smtClean="0">
                <a:solidFill>
                  <a:schemeClr val="bg1"/>
                </a:solidFill>
              </a:rPr>
              <a:t>Prepared for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4232920"/>
            <a:ext cx="685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 smtClean="0">
                <a:solidFill>
                  <a:schemeClr val="bg1"/>
                </a:solidFill>
              </a:rPr>
              <a:t>#FULLNAME#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5241032"/>
            <a:ext cx="6858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>
                <a:solidFill>
                  <a:schemeClr val="bg1"/>
                </a:solidFill>
              </a:rPr>
              <a:t>#DURATION#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4397" y="1208584"/>
            <a:ext cx="2349206" cy="96507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5949280" y="0"/>
            <a:ext cx="908720" cy="9906000"/>
            <a:chOff x="0" y="0"/>
            <a:chExt cx="908720" cy="9906000"/>
          </a:xfrm>
          <a:gradFill flip="none" rotWithShape="1">
            <a:gsLst>
              <a:gs pos="0">
                <a:schemeClr val="accent4">
                  <a:lumMod val="75000"/>
                  <a:shade val="30000"/>
                  <a:satMod val="115000"/>
                </a:schemeClr>
              </a:gs>
              <a:gs pos="50000">
                <a:schemeClr val="accent4">
                  <a:lumMod val="75000"/>
                  <a:shade val="67500"/>
                  <a:satMod val="115000"/>
                </a:schemeClr>
              </a:gs>
              <a:gs pos="100000">
                <a:schemeClr val="accent4">
                  <a:lumMod val="75000"/>
                  <a:shade val="100000"/>
                  <a:satMod val="115000"/>
                </a:schemeClr>
              </a:gs>
            </a:gsLst>
            <a:lin ang="13500000" scaled="1"/>
            <a:tileRect/>
          </a:gradFill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08720" cy="9906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0" y="9273480"/>
              <a:ext cx="908720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 smtClean="0">
                  <a:solidFill>
                    <a:schemeClr val="bg1"/>
                  </a:solidFill>
                  <a:latin typeface="Arial Black" pitchFamily="34" charset="0"/>
                </a:rPr>
                <a:t>3</a:t>
              </a:r>
              <a:endParaRPr lang="en-GB" dirty="0">
                <a:solidFill>
                  <a:schemeClr val="bg1"/>
                </a:solidFill>
                <a:latin typeface="Arial Black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 rot="5400000">
              <a:off x="-3731152" y="4187333"/>
              <a:ext cx="8352929" cy="52322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GB" sz="2800" b="1" dirty="0" smtClean="0">
                  <a:solidFill>
                    <a:schemeClr val="bg1"/>
                  </a:solidFill>
                  <a:latin typeface="Arial Black" pitchFamily="34" charset="0"/>
                </a:rPr>
                <a:t>#FULLNAME# #YEAR#</a:t>
              </a:r>
              <a:endParaRPr lang="en-GB" sz="2800" b="1" dirty="0">
                <a:solidFill>
                  <a:schemeClr val="bg1"/>
                </a:solidFill>
                <a:latin typeface="Arial Black" pitchFamily="34" charset="0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548680" y="272480"/>
            <a:ext cx="5040560" cy="111107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 smtClean="0">
                <a:solidFill>
                  <a:schemeClr val="accent4">
                    <a:lumMod val="75000"/>
                  </a:schemeClr>
                </a:solidFill>
              </a:rPr>
              <a:t>Contents Page</a:t>
            </a:r>
          </a:p>
          <a:p>
            <a:endParaRPr lang="en-GB" b="1" dirty="0" smtClean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GB" b="1" i="1" dirty="0" smtClean="0">
                <a:solidFill>
                  <a:schemeClr val="accent4">
                    <a:lumMod val="75000"/>
                  </a:schemeClr>
                </a:solidFill>
              </a:rPr>
              <a:t>Key Performance Indicators</a:t>
            </a:r>
          </a:p>
          <a:p>
            <a:pPr marL="1514475" indent="-1514475">
              <a:tabLst>
                <a:tab pos="1519238" algn="l"/>
              </a:tabLst>
            </a:pPr>
            <a:endParaRPr lang="en-GB" b="1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marL="1514475" indent="-1514475">
              <a:tabLst>
                <a:tab pos="1519238" algn="l"/>
              </a:tabLst>
            </a:pPr>
            <a:r>
              <a:rPr lang="en-GB" b="1" dirty="0" smtClean="0">
                <a:solidFill>
                  <a:schemeClr val="accent4">
                    <a:lumMod val="75000"/>
                  </a:schemeClr>
                </a:solidFill>
              </a:rPr>
              <a:t>4 - 	Input Vs Conversion</a:t>
            </a:r>
          </a:p>
          <a:p>
            <a:pPr marL="1514475" indent="-1514475">
              <a:tabLst>
                <a:tab pos="1519238" algn="l"/>
              </a:tabLst>
            </a:pPr>
            <a:endParaRPr lang="en-GB" b="1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marL="1514475" indent="-1514475">
              <a:tabLst>
                <a:tab pos="1519238" algn="l"/>
              </a:tabLst>
            </a:pPr>
            <a:r>
              <a:rPr lang="en-GB" b="1" dirty="0" smtClean="0">
                <a:solidFill>
                  <a:schemeClr val="accent4">
                    <a:lumMod val="75000"/>
                  </a:schemeClr>
                </a:solidFill>
              </a:rPr>
              <a:t>6 - 	Personal Revenue</a:t>
            </a:r>
          </a:p>
          <a:p>
            <a:pPr marL="342900" indent="-342900">
              <a:tabLst>
                <a:tab pos="1519238" algn="l"/>
              </a:tabLst>
            </a:pPr>
            <a:endParaRPr lang="en-GB" b="1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marL="342900" indent="-342900">
              <a:tabLst>
                <a:tab pos="1519238" algn="l"/>
              </a:tabLst>
            </a:pPr>
            <a:r>
              <a:rPr lang="en-GB" b="1" i="1" dirty="0" smtClean="0">
                <a:solidFill>
                  <a:schemeClr val="accent4">
                    <a:lumMod val="75000"/>
                  </a:schemeClr>
                </a:solidFill>
              </a:rPr>
              <a:t>Achievements</a:t>
            </a:r>
          </a:p>
          <a:p>
            <a:pPr marL="342900" indent="-342900">
              <a:tabLst>
                <a:tab pos="1519238" algn="l"/>
              </a:tabLst>
            </a:pPr>
            <a:endParaRPr lang="en-GB" b="1" i="1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marL="342900" indent="-342900">
              <a:tabLst>
                <a:tab pos="1519238" algn="l"/>
              </a:tabLst>
            </a:pPr>
            <a:r>
              <a:rPr lang="en-GB" b="1" dirty="0" smtClean="0">
                <a:solidFill>
                  <a:schemeClr val="accent4">
                    <a:lumMod val="75000"/>
                  </a:schemeClr>
                </a:solidFill>
              </a:rPr>
              <a:t>8 - 		Top Ten Features</a:t>
            </a:r>
          </a:p>
          <a:p>
            <a:pPr marL="342900" indent="-342900">
              <a:tabLst>
                <a:tab pos="1519238" algn="l"/>
              </a:tabLst>
            </a:pPr>
            <a:endParaRPr lang="en-GB" b="1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marL="342900" indent="-342900">
              <a:tabLst>
                <a:tab pos="1519238" algn="l"/>
              </a:tabLst>
            </a:pPr>
            <a:r>
              <a:rPr lang="en-GB" b="1" dirty="0" smtClean="0">
                <a:solidFill>
                  <a:schemeClr val="accent4">
                    <a:lumMod val="75000"/>
                  </a:schemeClr>
                </a:solidFill>
              </a:rPr>
              <a:t>9 -		Sales Buddy</a:t>
            </a:r>
          </a:p>
          <a:p>
            <a:pPr marL="342900" indent="-342900">
              <a:buAutoNum type="arabicPeriod" startAt="6"/>
              <a:tabLst>
                <a:tab pos="1519238" algn="l"/>
              </a:tabLst>
            </a:pPr>
            <a:endParaRPr lang="en-GB" b="1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marL="342900" indent="-342900">
              <a:tabLst>
                <a:tab pos="1519238" algn="l"/>
              </a:tabLst>
            </a:pPr>
            <a:r>
              <a:rPr lang="en-GB" b="1" dirty="0" smtClean="0">
                <a:solidFill>
                  <a:schemeClr val="accent4">
                    <a:lumMod val="75000"/>
                  </a:schemeClr>
                </a:solidFill>
              </a:rPr>
              <a:t>10 - 	The Big Issue</a:t>
            </a:r>
          </a:p>
          <a:p>
            <a:pPr marL="342900" indent="-342900">
              <a:buAutoNum type="arabicPeriod" startAt="6"/>
              <a:tabLst>
                <a:tab pos="1519238" algn="l"/>
              </a:tabLst>
            </a:pPr>
            <a:endParaRPr lang="en-GB" b="1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marL="342900" indent="-342900">
              <a:tabLst>
                <a:tab pos="1519238" algn="l"/>
              </a:tabLst>
            </a:pPr>
            <a:r>
              <a:rPr lang="en-GB" b="1" dirty="0" smtClean="0">
                <a:solidFill>
                  <a:schemeClr val="accent4">
                    <a:lumMod val="75000"/>
                  </a:schemeClr>
                </a:solidFill>
              </a:rPr>
              <a:t>11 - 	Commission</a:t>
            </a:r>
          </a:p>
          <a:p>
            <a:pPr marL="342900" indent="-342900">
              <a:buAutoNum type="arabicPeriod" startAt="6"/>
              <a:tabLst>
                <a:tab pos="1519238" algn="l"/>
              </a:tabLst>
            </a:pPr>
            <a:endParaRPr lang="en-GB" b="1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marL="342900" indent="-342900">
              <a:tabLst>
                <a:tab pos="1519238" algn="l"/>
              </a:tabLst>
            </a:pPr>
            <a:r>
              <a:rPr lang="en-GB" b="1" dirty="0" smtClean="0">
                <a:solidFill>
                  <a:schemeClr val="accent4">
                    <a:lumMod val="75000"/>
                  </a:schemeClr>
                </a:solidFill>
              </a:rPr>
              <a:t>12 - 	Show Me The Money</a:t>
            </a:r>
          </a:p>
          <a:p>
            <a:pPr marL="342900" indent="-342900">
              <a:buAutoNum type="arabicPeriod" startAt="6"/>
              <a:tabLst>
                <a:tab pos="1519238" algn="l"/>
              </a:tabLst>
            </a:pPr>
            <a:endParaRPr lang="en-GB" b="1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marL="342900" indent="-342900">
              <a:tabLst>
                <a:tab pos="1519238" algn="l"/>
              </a:tabLst>
            </a:pPr>
            <a:r>
              <a:rPr lang="en-GB" b="1" dirty="0" smtClean="0">
                <a:solidFill>
                  <a:schemeClr val="accent4">
                    <a:lumMod val="75000"/>
                  </a:schemeClr>
                </a:solidFill>
              </a:rPr>
              <a:t>13 - 	Top 20 Features	</a:t>
            </a:r>
          </a:p>
          <a:p>
            <a:pPr marL="342900" indent="-342900">
              <a:tabLst>
                <a:tab pos="1519238" algn="l"/>
              </a:tabLst>
            </a:pPr>
            <a:endParaRPr lang="en-GB" b="1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marL="342900" indent="-342900">
              <a:tabLst>
                <a:tab pos="1519238" algn="l"/>
              </a:tabLst>
            </a:pPr>
            <a:r>
              <a:rPr lang="en-GB" b="1" dirty="0" smtClean="0">
                <a:solidFill>
                  <a:schemeClr val="accent4">
                    <a:lumMod val="75000"/>
                  </a:schemeClr>
                </a:solidFill>
              </a:rPr>
              <a:t>14 - 	Sales League Table</a:t>
            </a:r>
          </a:p>
          <a:p>
            <a:pPr marL="342900" indent="-342900">
              <a:tabLst>
                <a:tab pos="1519238" algn="l"/>
              </a:tabLst>
            </a:pPr>
            <a:endParaRPr lang="en-GB" b="1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marL="342900" indent="-342900">
              <a:tabLst>
                <a:tab pos="1519238" algn="l"/>
              </a:tabLst>
            </a:pPr>
            <a:r>
              <a:rPr lang="en-GB" b="1" dirty="0" smtClean="0">
                <a:solidFill>
                  <a:schemeClr val="accent4">
                    <a:lumMod val="75000"/>
                  </a:schemeClr>
                </a:solidFill>
              </a:rPr>
              <a:t>15 - 	Generation League Table</a:t>
            </a:r>
          </a:p>
          <a:p>
            <a:pPr marL="342900" indent="-342900">
              <a:tabLst>
                <a:tab pos="1519238" algn="l"/>
              </a:tabLst>
            </a:pPr>
            <a:endParaRPr lang="en-GB" b="1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marL="342900" indent="-342900">
              <a:tabLst>
                <a:tab pos="1519238" algn="l"/>
              </a:tabLst>
            </a:pPr>
            <a:r>
              <a:rPr lang="en-GB" b="1" dirty="0" smtClean="0">
                <a:solidFill>
                  <a:schemeClr val="accent4">
                    <a:lumMod val="75000"/>
                  </a:schemeClr>
                </a:solidFill>
              </a:rPr>
              <a:t>16 - 	Top 30 Group Features</a:t>
            </a:r>
          </a:p>
          <a:p>
            <a:pPr marL="342900" indent="-342900">
              <a:tabLst>
                <a:tab pos="1519238" algn="l"/>
              </a:tabLst>
            </a:pPr>
            <a:endParaRPr lang="en-GB" b="1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marL="342900" indent="-342900">
              <a:tabLst>
                <a:tab pos="1519238" algn="l"/>
              </a:tabLst>
            </a:pPr>
            <a:r>
              <a:rPr lang="en-GB" b="1" dirty="0" smtClean="0">
                <a:solidFill>
                  <a:schemeClr val="accent4">
                    <a:lumMod val="75000"/>
                  </a:schemeClr>
                </a:solidFill>
              </a:rPr>
              <a:t>17-		Group Sales League Table</a:t>
            </a:r>
          </a:p>
          <a:p>
            <a:pPr marL="342900" indent="-342900">
              <a:tabLst>
                <a:tab pos="1519238" algn="l"/>
              </a:tabLst>
            </a:pPr>
            <a:endParaRPr lang="en-GB" b="1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marL="342900" indent="-342900">
              <a:tabLst>
                <a:tab pos="1519238" algn="l"/>
              </a:tabLst>
            </a:pPr>
            <a:r>
              <a:rPr lang="en-GB" b="1" dirty="0" smtClean="0">
                <a:solidFill>
                  <a:schemeClr val="accent4">
                    <a:lumMod val="75000"/>
                  </a:schemeClr>
                </a:solidFill>
              </a:rPr>
              <a:t>18 - 	Group Generation League Table</a:t>
            </a:r>
          </a:p>
          <a:p>
            <a:pPr marL="342900" indent="-342900">
              <a:tabLst>
                <a:tab pos="1519238" algn="l"/>
              </a:tabLst>
            </a:pPr>
            <a:endParaRPr lang="en-GB" b="1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marL="342900" indent="-342900">
              <a:tabLst>
                <a:tab pos="1519238" algn="l"/>
              </a:tabLst>
            </a:pPr>
            <a:r>
              <a:rPr lang="en-GB" b="1" dirty="0" smtClean="0">
                <a:solidFill>
                  <a:schemeClr val="accent4">
                    <a:lumMod val="75000"/>
                  </a:schemeClr>
                </a:solidFill>
              </a:rPr>
              <a:t>19 - 	Comments</a:t>
            </a:r>
          </a:p>
          <a:p>
            <a:pPr marL="342900" indent="-342900">
              <a:tabLst>
                <a:tab pos="1519238" algn="l"/>
              </a:tabLst>
            </a:pPr>
            <a:endParaRPr lang="en-GB" b="1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marL="342900" indent="-342900">
              <a:buAutoNum type="arabicPeriod" startAt="6"/>
              <a:tabLst>
                <a:tab pos="1519238" algn="l"/>
              </a:tabLst>
            </a:pPr>
            <a:endParaRPr lang="en-GB" b="1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marL="342900" indent="-342900">
              <a:buAutoNum type="arabicPeriod" startAt="6"/>
              <a:tabLst>
                <a:tab pos="1519238" algn="l"/>
              </a:tabLst>
            </a:pPr>
            <a:endParaRPr lang="en-GB" b="1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marL="342900" indent="-342900">
              <a:buAutoNum type="arabicPeriod" startAt="6"/>
              <a:tabLst>
                <a:tab pos="1519238" algn="l"/>
              </a:tabLst>
            </a:pPr>
            <a:endParaRPr lang="en-GB" b="1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marL="342900" indent="-342900">
              <a:buAutoNum type="arabicPeriod" startAt="6"/>
              <a:tabLst>
                <a:tab pos="1519238" algn="l"/>
              </a:tabLst>
            </a:pPr>
            <a:endParaRPr lang="en-GB" b="1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52736" y="416496"/>
            <a:ext cx="4968552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 smtClean="0">
                <a:solidFill>
                  <a:schemeClr val="accent3">
                    <a:lumMod val="75000"/>
                  </a:schemeClr>
                </a:solidFill>
              </a:rPr>
              <a:t>Input Vs Conversion</a:t>
            </a:r>
            <a:endParaRPr lang="en-GB" dirty="0" smtClean="0"/>
          </a:p>
          <a:p>
            <a:pPr>
              <a:lnSpc>
                <a:spcPct val="150000"/>
              </a:lnSpc>
            </a:pPr>
            <a:r>
              <a:rPr lang="en-GB" sz="1400" dirty="0" smtClean="0"/>
              <a:t>The below charts your input performance from #DURATION#.</a:t>
            </a:r>
            <a:endParaRPr lang="en-GB" sz="1400" dirty="0"/>
          </a:p>
        </p:txBody>
      </p:sp>
      <p:grpSp>
        <p:nvGrpSpPr>
          <p:cNvPr id="2" name="Group 7"/>
          <p:cNvGrpSpPr/>
          <p:nvPr/>
        </p:nvGrpSpPr>
        <p:grpSpPr>
          <a:xfrm>
            <a:off x="0" y="0"/>
            <a:ext cx="908720" cy="9906000"/>
            <a:chOff x="0" y="0"/>
            <a:chExt cx="908720" cy="9906000"/>
          </a:xfrm>
          <a:gradFill flip="none" rotWithShape="1">
            <a:gsLst>
              <a:gs pos="0">
                <a:schemeClr val="accent3">
                  <a:lumMod val="75000"/>
                  <a:shade val="30000"/>
                  <a:satMod val="115000"/>
                </a:schemeClr>
              </a:gs>
              <a:gs pos="50000">
                <a:schemeClr val="accent3">
                  <a:lumMod val="75000"/>
                  <a:shade val="67500"/>
                  <a:satMod val="115000"/>
                </a:schemeClr>
              </a:gs>
              <a:gs pos="100000">
                <a:schemeClr val="accent3">
                  <a:lumMod val="75000"/>
                  <a:shade val="100000"/>
                  <a:satMod val="115000"/>
                </a:schemeClr>
              </a:gs>
            </a:gsLst>
            <a:lin ang="13500000" scaled="1"/>
            <a:tileRect/>
          </a:gradFill>
        </p:grpSpPr>
        <p:sp>
          <p:nvSpPr>
            <p:cNvPr id="3" name="Rectangle 2"/>
            <p:cNvSpPr/>
            <p:nvPr/>
          </p:nvSpPr>
          <p:spPr>
            <a:xfrm>
              <a:off x="0" y="0"/>
              <a:ext cx="908720" cy="9906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0" y="9273480"/>
              <a:ext cx="908720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 smtClean="0">
                  <a:solidFill>
                    <a:schemeClr val="bg1"/>
                  </a:solidFill>
                  <a:latin typeface="Arial Black" pitchFamily="34" charset="0"/>
                </a:rPr>
                <a:t>4</a:t>
              </a:r>
              <a:endParaRPr lang="en-GB" dirty="0">
                <a:solidFill>
                  <a:schemeClr val="bg1"/>
                </a:solidFill>
                <a:latin typeface="Arial Black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 rot="5400000">
              <a:off x="-3911173" y="4367354"/>
              <a:ext cx="8712970" cy="52322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sz="2800" b="1" dirty="0" smtClean="0">
                  <a:solidFill>
                    <a:schemeClr val="bg1"/>
                  </a:solidFill>
                  <a:latin typeface="Arial Black" pitchFamily="34" charset="0"/>
                </a:rPr>
                <a:t>KEY PERFORMANCE INDICATORS #YEAR#</a:t>
              </a:r>
              <a:endParaRPr lang="en-GB" sz="2800" b="1" dirty="0">
                <a:solidFill>
                  <a:schemeClr val="bg1"/>
                </a:solidFill>
                <a:latin typeface="Arial Black" pitchFamily="34" charset="0"/>
              </a:endParaRPr>
            </a:p>
          </p:txBody>
        </p:sp>
      </p:grpSp>
      <p:sp>
        <p:nvSpPr>
          <p:cNvPr id="15361" name="Rectangle 1"/>
          <p:cNvSpPr>
            <a:spLocks noChangeArrowheads="1"/>
          </p:cNvSpPr>
          <p:nvPr/>
        </p:nvSpPr>
        <p:spPr bwMode="auto">
          <a:xfrm>
            <a:off x="0" y="0"/>
            <a:ext cx="6858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9" name="Picture 2" descr="http://ebenezermethod.com/wp-content/uploads/2010/10/3d_pie_chart.jpg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18800" y="1332000"/>
            <a:ext cx="5716800" cy="847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60648" y="416496"/>
            <a:ext cx="49685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 smtClean="0">
                <a:solidFill>
                  <a:schemeClr val="accent3">
                    <a:lumMod val="75000"/>
                  </a:schemeClr>
                </a:solidFill>
              </a:rPr>
              <a:t>Input Vs Conversion</a:t>
            </a:r>
          </a:p>
          <a:p>
            <a:endParaRPr lang="en-GB" dirty="0" smtClean="0"/>
          </a:p>
          <a:p>
            <a:r>
              <a:rPr lang="en-GB" sz="1400" dirty="0" smtClean="0"/>
              <a:t>The below charts your input performance from #DURATION#.</a:t>
            </a:r>
            <a:endParaRPr lang="en-GB" sz="1400" dirty="0"/>
          </a:p>
        </p:txBody>
      </p:sp>
      <p:grpSp>
        <p:nvGrpSpPr>
          <p:cNvPr id="2" name="Group 7"/>
          <p:cNvGrpSpPr/>
          <p:nvPr/>
        </p:nvGrpSpPr>
        <p:grpSpPr>
          <a:xfrm>
            <a:off x="5949280" y="0"/>
            <a:ext cx="908720" cy="9906000"/>
            <a:chOff x="0" y="0"/>
            <a:chExt cx="908720" cy="9906000"/>
          </a:xfrm>
          <a:gradFill flip="none" rotWithShape="1">
            <a:gsLst>
              <a:gs pos="0">
                <a:schemeClr val="accent3">
                  <a:lumMod val="75000"/>
                  <a:shade val="30000"/>
                  <a:satMod val="115000"/>
                </a:schemeClr>
              </a:gs>
              <a:gs pos="50000">
                <a:schemeClr val="accent3">
                  <a:lumMod val="75000"/>
                  <a:shade val="67500"/>
                  <a:satMod val="115000"/>
                </a:schemeClr>
              </a:gs>
              <a:gs pos="100000">
                <a:schemeClr val="accent3">
                  <a:lumMod val="75000"/>
                  <a:shade val="100000"/>
                  <a:satMod val="115000"/>
                </a:schemeClr>
              </a:gs>
            </a:gsLst>
            <a:lin ang="13500000" scaled="1"/>
            <a:tileRect/>
          </a:gradFill>
        </p:grpSpPr>
        <p:sp>
          <p:nvSpPr>
            <p:cNvPr id="3" name="Rectangle 2"/>
            <p:cNvSpPr/>
            <p:nvPr/>
          </p:nvSpPr>
          <p:spPr>
            <a:xfrm>
              <a:off x="0" y="0"/>
              <a:ext cx="908720" cy="9906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0" y="9273480"/>
              <a:ext cx="908720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 smtClean="0">
                  <a:solidFill>
                    <a:schemeClr val="bg1"/>
                  </a:solidFill>
                  <a:latin typeface="Arial Black" pitchFamily="34" charset="0"/>
                </a:rPr>
                <a:t>5</a:t>
              </a:r>
              <a:endParaRPr lang="en-GB" dirty="0">
                <a:solidFill>
                  <a:schemeClr val="bg1"/>
                </a:solidFill>
                <a:latin typeface="Arial Black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 rot="5400000">
              <a:off x="-3803161" y="4259342"/>
              <a:ext cx="8496946" cy="52322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sz="2800" b="1" dirty="0" smtClean="0">
                  <a:solidFill>
                    <a:schemeClr val="bg1"/>
                  </a:solidFill>
                  <a:latin typeface="Arial Black" pitchFamily="34" charset="0"/>
                </a:rPr>
                <a:t>KEY PERFORMANCE INDICATORS #YEAR#</a:t>
              </a:r>
              <a:endParaRPr lang="en-GB" sz="2800" b="1" dirty="0">
                <a:solidFill>
                  <a:schemeClr val="bg1"/>
                </a:solidFill>
                <a:latin typeface="Arial Black" pitchFamily="34" charset="0"/>
              </a:endParaRPr>
            </a:p>
          </p:txBody>
        </p:sp>
      </p:grpSp>
      <p:sp>
        <p:nvSpPr>
          <p:cNvPr id="15361" name="Rectangle 1"/>
          <p:cNvSpPr>
            <a:spLocks noChangeArrowheads="1"/>
          </p:cNvSpPr>
          <p:nvPr/>
        </p:nvSpPr>
        <p:spPr bwMode="auto">
          <a:xfrm>
            <a:off x="0" y="0"/>
            <a:ext cx="6858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260648" y="2792760"/>
          <a:ext cx="5454351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9193"/>
                <a:gridCol w="779193"/>
                <a:gridCol w="779193"/>
                <a:gridCol w="779193"/>
                <a:gridCol w="779193"/>
                <a:gridCol w="779193"/>
                <a:gridCol w="779193"/>
              </a:tblGrid>
              <a:tr h="370840"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1" dirty="0" smtClean="0"/>
                        <a:t>Suspect</a:t>
                      </a:r>
                      <a:endParaRPr lang="en-GB" sz="1200" b="1" dirty="0"/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1" dirty="0" smtClean="0"/>
                        <a:t>Prospect</a:t>
                      </a:r>
                      <a:endParaRPr lang="en-GB" sz="1200" b="1" dirty="0"/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1" dirty="0" smtClean="0"/>
                        <a:t>Approval</a:t>
                      </a:r>
                      <a:endParaRPr lang="en-GB" sz="1200" b="1" dirty="0"/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1" dirty="0" smtClean="0"/>
                        <a:t>S:A</a:t>
                      </a:r>
                      <a:endParaRPr lang="en-GB" sz="1200" b="1" dirty="0"/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1" dirty="0" smtClean="0"/>
                        <a:t>P:A</a:t>
                      </a:r>
                      <a:endParaRPr lang="en-GB" sz="1200" b="1" dirty="0"/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1" dirty="0" smtClean="0"/>
                        <a:t>PR</a:t>
                      </a:r>
                      <a:endParaRPr lang="en-GB" sz="1200" b="1" dirty="0"/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200" b="1" dirty="0" smtClean="0">
                          <a:solidFill>
                            <a:schemeClr val="bg1"/>
                          </a:solidFill>
                        </a:rPr>
                        <a:t>Avg.</a:t>
                      </a:r>
                      <a:endParaRPr lang="en-GB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#IVC_A_S#</a:t>
                      </a:r>
                      <a:endParaRPr lang="en-GB" sz="12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#IVC_A_P#</a:t>
                      </a:r>
                      <a:endParaRPr lang="en-GB" sz="12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#IVC_A_A#</a:t>
                      </a:r>
                      <a:endParaRPr lang="en-GB" sz="12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#IVC_A_PR#</a:t>
                      </a:r>
                      <a:endParaRPr lang="en-GB" sz="12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200" b="1" dirty="0" smtClean="0">
                          <a:solidFill>
                            <a:schemeClr val="bg1"/>
                          </a:solidFill>
                        </a:rPr>
                        <a:t>Total</a:t>
                      </a:r>
                      <a:endParaRPr lang="en-GB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#IVC_T_S#</a:t>
                      </a:r>
                      <a:endParaRPr lang="en-GB" sz="1200" dirty="0"/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#IVC_T_P#</a:t>
                      </a:r>
                      <a:endParaRPr lang="en-GB" sz="1200" dirty="0"/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#IVC_T_A#</a:t>
                      </a:r>
                      <a:endParaRPr lang="en-GB" sz="1200" dirty="0"/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#IVC_S:A#</a:t>
                      </a:r>
                      <a:endParaRPr lang="en-GB" sz="1200" dirty="0"/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#IVC_P:A#</a:t>
                      </a:r>
                      <a:endParaRPr lang="en-GB" sz="1200" dirty="0"/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 smtClean="0"/>
                        <a:t>#IVC_T_PR#</a:t>
                      </a:r>
                      <a:endParaRPr lang="en-GB" sz="1200" dirty="0"/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5" name="Group 18"/>
          <p:cNvGrpSpPr/>
          <p:nvPr/>
        </p:nvGrpSpPr>
        <p:grpSpPr>
          <a:xfrm>
            <a:off x="692696" y="5529064"/>
            <a:ext cx="4392488" cy="2304256"/>
            <a:chOff x="1700808" y="3080792"/>
            <a:chExt cx="4392488" cy="2304256"/>
          </a:xfrm>
        </p:grpSpPr>
        <p:sp>
          <p:nvSpPr>
            <p:cNvPr id="16" name="Rounded Rectangular Callout 15" descr="wfhgwf"/>
            <p:cNvSpPr/>
            <p:nvPr/>
          </p:nvSpPr>
          <p:spPr>
            <a:xfrm>
              <a:off x="1700808" y="3080792"/>
              <a:ext cx="4392488" cy="2304256"/>
            </a:xfrm>
            <a:prstGeom prst="wedgeRoundRectCallout">
              <a:avLst>
                <a:gd name="adj1" fmla="val 37221"/>
                <a:gd name="adj2" fmla="val -107411"/>
                <a:gd name="adj3" fmla="val 16667"/>
              </a:avLst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916832" y="4160912"/>
              <a:ext cx="39604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 smtClean="0"/>
                <a:t>#CONVERSION_INFO_2#</a:t>
              </a:r>
              <a:endParaRPr lang="en-GB" sz="1400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980728" y="6177136"/>
            <a:ext cx="3960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 smtClean="0"/>
              <a:t>#CONVERSION_VALUE#</a:t>
            </a:r>
            <a:endParaRPr lang="en-GB" sz="20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908720" y="5817096"/>
            <a:ext cx="39604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/>
              <a:t>#CONVERSION_INFO_1#</a:t>
            </a:r>
            <a:endParaRPr lang="en-GB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52736" y="416496"/>
            <a:ext cx="580526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 smtClean="0">
                <a:solidFill>
                  <a:schemeClr val="accent3">
                    <a:lumMod val="75000"/>
                  </a:schemeClr>
                </a:solidFill>
              </a:rPr>
              <a:t>Personal Revenue</a:t>
            </a:r>
          </a:p>
          <a:p>
            <a:endParaRPr lang="en-GB" dirty="0" smtClean="0"/>
          </a:p>
          <a:p>
            <a:r>
              <a:rPr lang="en-GB" sz="1400" dirty="0" smtClean="0"/>
              <a:t>These charts show your generated revenue performance from #DURATION#. The pie chart </a:t>
            </a:r>
            <a:r>
              <a:rPr lang="en-GB" sz="1400" smtClean="0"/>
              <a:t>shows book revenue </a:t>
            </a:r>
            <a:r>
              <a:rPr lang="en-GB" sz="1400" dirty="0" smtClean="0"/>
              <a:t>generated by calendar month.</a:t>
            </a:r>
            <a:endParaRPr lang="en-GB" sz="1400" dirty="0"/>
          </a:p>
        </p:txBody>
      </p:sp>
      <p:sp>
        <p:nvSpPr>
          <p:cNvPr id="15361" name="Rectangle 1"/>
          <p:cNvSpPr>
            <a:spLocks noChangeArrowheads="1"/>
          </p:cNvSpPr>
          <p:nvPr/>
        </p:nvSpPr>
        <p:spPr bwMode="auto">
          <a:xfrm>
            <a:off x="0" y="0"/>
            <a:ext cx="6858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1" name="Group 7"/>
          <p:cNvGrpSpPr/>
          <p:nvPr/>
        </p:nvGrpSpPr>
        <p:grpSpPr>
          <a:xfrm>
            <a:off x="0" y="0"/>
            <a:ext cx="908720" cy="9906000"/>
            <a:chOff x="0" y="0"/>
            <a:chExt cx="908720" cy="9906000"/>
          </a:xfrm>
          <a:gradFill flip="none" rotWithShape="1">
            <a:gsLst>
              <a:gs pos="0">
                <a:schemeClr val="accent3">
                  <a:lumMod val="75000"/>
                  <a:shade val="30000"/>
                  <a:satMod val="115000"/>
                </a:schemeClr>
              </a:gs>
              <a:gs pos="50000">
                <a:schemeClr val="accent3">
                  <a:lumMod val="75000"/>
                  <a:shade val="67500"/>
                  <a:satMod val="115000"/>
                </a:schemeClr>
              </a:gs>
              <a:gs pos="100000">
                <a:schemeClr val="accent3">
                  <a:lumMod val="75000"/>
                  <a:shade val="100000"/>
                  <a:satMod val="115000"/>
                </a:schemeClr>
              </a:gs>
            </a:gsLst>
            <a:lin ang="13500000" scaled="1"/>
            <a:tileRect/>
          </a:gradFill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08720" cy="9906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0" y="9273480"/>
              <a:ext cx="908720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 smtClean="0">
                  <a:solidFill>
                    <a:schemeClr val="bg1"/>
                  </a:solidFill>
                  <a:latin typeface="Arial Black" pitchFamily="34" charset="0"/>
                </a:rPr>
                <a:t>6</a:t>
              </a:r>
              <a:endParaRPr lang="en-GB" dirty="0">
                <a:solidFill>
                  <a:schemeClr val="bg1"/>
                </a:solidFill>
                <a:latin typeface="Arial Black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 rot="5400000">
              <a:off x="-3839165" y="4295346"/>
              <a:ext cx="8568954" cy="52322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sz="2800" b="1" dirty="0" smtClean="0">
                  <a:solidFill>
                    <a:schemeClr val="bg1"/>
                  </a:solidFill>
                  <a:latin typeface="Arial Black" pitchFamily="34" charset="0"/>
                </a:rPr>
                <a:t>KEY PERFORMANCE INDICATORS #YEAR#</a:t>
              </a:r>
              <a:endParaRPr lang="en-GB" sz="2800" b="1" dirty="0">
                <a:solidFill>
                  <a:schemeClr val="bg1"/>
                </a:solidFill>
                <a:latin typeface="Arial Black" pitchFamily="34" charset="0"/>
              </a:endParaRPr>
            </a:p>
          </p:txBody>
        </p:sp>
      </p:grpSp>
      <p:pic>
        <p:nvPicPr>
          <p:cNvPr id="10" name="Picture 2" descr="http://ebenezermethod.com/wp-content/uploads/2010/10/3d_pie_char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26000" y="3800872"/>
            <a:ext cx="5716800" cy="5716800"/>
          </a:xfrm>
          <a:prstGeom prst="rect">
            <a:avLst/>
          </a:prstGeom>
          <a:noFill/>
        </p:spPr>
      </p:pic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1143001" y="2144688"/>
          <a:ext cx="5454351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9193"/>
                <a:gridCol w="779193"/>
                <a:gridCol w="779193"/>
                <a:gridCol w="779193"/>
                <a:gridCol w="779193"/>
                <a:gridCol w="779193"/>
                <a:gridCol w="779193"/>
              </a:tblGrid>
              <a:tr h="370840"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1" dirty="0" smtClean="0"/>
                        <a:t>Suspect</a:t>
                      </a:r>
                      <a:endParaRPr lang="en-GB" sz="1200" b="1" dirty="0"/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1" dirty="0" smtClean="0"/>
                        <a:t>Prospect</a:t>
                      </a:r>
                      <a:endParaRPr lang="en-GB" sz="1200" b="1" dirty="0"/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1" dirty="0" smtClean="0"/>
                        <a:t>Approval</a:t>
                      </a:r>
                      <a:endParaRPr lang="en-GB" sz="1200" b="1" dirty="0"/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1" dirty="0" smtClean="0"/>
                        <a:t>S:A</a:t>
                      </a:r>
                      <a:endParaRPr lang="en-GB" sz="1200" b="1" dirty="0"/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1" dirty="0" smtClean="0"/>
                        <a:t>P:A</a:t>
                      </a:r>
                      <a:endParaRPr lang="en-GB" sz="1200" b="1" dirty="0"/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1" dirty="0" smtClean="0"/>
                        <a:t>PR</a:t>
                      </a:r>
                      <a:endParaRPr lang="en-GB" sz="1200" b="1" dirty="0"/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200" b="1" dirty="0" smtClean="0">
                          <a:solidFill>
                            <a:schemeClr val="bg1"/>
                          </a:solidFill>
                        </a:rPr>
                        <a:t>Avg.</a:t>
                      </a:r>
                      <a:endParaRPr lang="en-GB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#IVC_A_S#</a:t>
                      </a:r>
                      <a:endParaRPr lang="en-GB" sz="12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#IVC_A_P#</a:t>
                      </a:r>
                      <a:endParaRPr lang="en-GB" sz="12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#IVC_A_A#</a:t>
                      </a:r>
                      <a:endParaRPr lang="en-GB" sz="12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#IVC_A_PR#</a:t>
                      </a:r>
                      <a:endParaRPr lang="en-GB" sz="12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200" b="1" dirty="0" smtClean="0">
                          <a:solidFill>
                            <a:schemeClr val="bg1"/>
                          </a:solidFill>
                        </a:rPr>
                        <a:t>Total</a:t>
                      </a:r>
                      <a:endParaRPr lang="en-GB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#IVC_T_S#</a:t>
                      </a:r>
                      <a:endParaRPr lang="en-GB" sz="1200" dirty="0"/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#IVC_T_P#</a:t>
                      </a:r>
                      <a:endParaRPr lang="en-GB" sz="1200" dirty="0"/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#IVC_T_A#</a:t>
                      </a:r>
                      <a:endParaRPr lang="en-GB" sz="1200" dirty="0"/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#IVC_S:A#</a:t>
                      </a:r>
                      <a:endParaRPr lang="en-GB" sz="1200" dirty="0"/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#IVC_P:A#</a:t>
                      </a:r>
                      <a:endParaRPr lang="en-GB" sz="1200" dirty="0"/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 smtClean="0"/>
                        <a:t>#IVC_T_PR#</a:t>
                      </a:r>
                      <a:endParaRPr lang="en-GB" sz="1200" dirty="0"/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88640" y="416496"/>
            <a:ext cx="580526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 smtClean="0">
                <a:solidFill>
                  <a:schemeClr val="accent3">
                    <a:lumMod val="75000"/>
                  </a:schemeClr>
                </a:solidFill>
              </a:rPr>
              <a:t>Personal Revenue</a:t>
            </a:r>
            <a:endParaRPr lang="en-GB" dirty="0" smtClean="0"/>
          </a:p>
          <a:p>
            <a:r>
              <a:rPr lang="en-GB" sz="1400" dirty="0" smtClean="0"/>
              <a:t>This chart shows your generated revenue performance from #DURATION#.</a:t>
            </a:r>
            <a:endParaRPr lang="en-GB" sz="1400" dirty="0"/>
          </a:p>
        </p:txBody>
      </p:sp>
      <p:sp>
        <p:nvSpPr>
          <p:cNvPr id="15361" name="Rectangle 1"/>
          <p:cNvSpPr>
            <a:spLocks noChangeArrowheads="1"/>
          </p:cNvSpPr>
          <p:nvPr/>
        </p:nvSpPr>
        <p:spPr bwMode="auto">
          <a:xfrm>
            <a:off x="0" y="0"/>
            <a:ext cx="6858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" name="Group 7"/>
          <p:cNvGrpSpPr/>
          <p:nvPr/>
        </p:nvGrpSpPr>
        <p:grpSpPr>
          <a:xfrm>
            <a:off x="5949280" y="0"/>
            <a:ext cx="908720" cy="9906000"/>
            <a:chOff x="0" y="0"/>
            <a:chExt cx="908720" cy="9906000"/>
          </a:xfrm>
          <a:gradFill flip="none" rotWithShape="1">
            <a:gsLst>
              <a:gs pos="0">
                <a:schemeClr val="accent3">
                  <a:lumMod val="75000"/>
                  <a:shade val="30000"/>
                  <a:satMod val="115000"/>
                </a:schemeClr>
              </a:gs>
              <a:gs pos="50000">
                <a:schemeClr val="accent3">
                  <a:lumMod val="75000"/>
                  <a:shade val="67500"/>
                  <a:satMod val="115000"/>
                </a:schemeClr>
              </a:gs>
              <a:gs pos="100000">
                <a:schemeClr val="accent3">
                  <a:lumMod val="75000"/>
                  <a:shade val="100000"/>
                  <a:satMod val="115000"/>
                </a:schemeClr>
              </a:gs>
            </a:gsLst>
            <a:lin ang="13500000" scaled="1"/>
            <a:tileRect/>
          </a:gradFill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08720" cy="9906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0" y="9273480"/>
              <a:ext cx="908720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 smtClean="0">
                  <a:solidFill>
                    <a:schemeClr val="bg1"/>
                  </a:solidFill>
                  <a:latin typeface="Arial Black" pitchFamily="34" charset="0"/>
                </a:rPr>
                <a:t>7</a:t>
              </a:r>
              <a:endParaRPr lang="en-GB" dirty="0">
                <a:solidFill>
                  <a:schemeClr val="bg1"/>
                </a:solidFill>
                <a:latin typeface="Arial Black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 rot="5400000">
              <a:off x="-3767157" y="4223337"/>
              <a:ext cx="8424937" cy="52322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sz="2800" b="1" dirty="0" smtClean="0">
                  <a:solidFill>
                    <a:schemeClr val="bg1"/>
                  </a:solidFill>
                  <a:latin typeface="Arial Black" pitchFamily="34" charset="0"/>
                </a:rPr>
                <a:t>KEY PERFORMANCE INDICATORS #YEAR#</a:t>
              </a:r>
              <a:endParaRPr lang="en-GB" sz="2800" b="1" dirty="0">
                <a:solidFill>
                  <a:schemeClr val="bg1"/>
                </a:solidFill>
                <a:latin typeface="Arial Black" pitchFamily="34" charset="0"/>
              </a:endParaRPr>
            </a:p>
          </p:txBody>
        </p:sp>
      </p:grpSp>
      <p:grpSp>
        <p:nvGrpSpPr>
          <p:cNvPr id="3" name="Group 21"/>
          <p:cNvGrpSpPr/>
          <p:nvPr/>
        </p:nvGrpSpPr>
        <p:grpSpPr>
          <a:xfrm>
            <a:off x="404664" y="1296000"/>
            <a:ext cx="5256584" cy="1008112"/>
            <a:chOff x="1268760" y="3008781"/>
            <a:chExt cx="5256584" cy="2520283"/>
          </a:xfrm>
        </p:grpSpPr>
        <p:sp>
          <p:nvSpPr>
            <p:cNvPr id="19" name="Rounded Rectangular Callout 18" descr="wfhgwf"/>
            <p:cNvSpPr/>
            <p:nvPr/>
          </p:nvSpPr>
          <p:spPr>
            <a:xfrm>
              <a:off x="1268760" y="3008784"/>
              <a:ext cx="5256584" cy="2520280"/>
            </a:xfrm>
            <a:prstGeom prst="wedgeRoundRectCallout">
              <a:avLst>
                <a:gd name="adj1" fmla="val -19106"/>
                <a:gd name="adj2" fmla="val 46800"/>
                <a:gd name="adj3" fmla="val 16667"/>
              </a:avLst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340768" y="3008781"/>
              <a:ext cx="5112568" cy="7457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 smtClean="0"/>
                <a:t>#PERSONAL_REVENUE_INFO_CMS#</a:t>
              </a:r>
              <a:endParaRPr lang="en-GB" sz="1400" dirty="0" smtClean="0"/>
            </a:p>
          </p:txBody>
        </p:sp>
      </p:grpSp>
      <p:pic>
        <p:nvPicPr>
          <p:cNvPr id="14" name="Picture 2" descr="http://ebenezermethod.com/wp-content/uploads/2010/10/3d_pie_chart.jpg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6632" y="2376000"/>
            <a:ext cx="5716800" cy="7430400"/>
          </a:xfrm>
          <a:prstGeom prst="rect">
            <a:avLst/>
          </a:prstGeom>
          <a:noFill/>
        </p:spPr>
      </p:pic>
      <p:sp>
        <p:nvSpPr>
          <p:cNvPr id="13" name="TextBox 12"/>
          <p:cNvSpPr txBox="1"/>
          <p:nvPr/>
        </p:nvSpPr>
        <p:spPr>
          <a:xfrm>
            <a:off x="476672" y="2000656"/>
            <a:ext cx="5112568" cy="324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 smtClean="0"/>
              <a:t>#PERSONAL_REVENUE_TAFY#</a:t>
            </a:r>
            <a:endParaRPr lang="en-GB" sz="1400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476672" y="1856656"/>
            <a:ext cx="51125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#PERSONAL_REVENUE_INFO_TAFY#</a:t>
            </a:r>
            <a:endParaRPr lang="en-GB" sz="1400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476672" y="1424608"/>
            <a:ext cx="51125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 smtClean="0"/>
              <a:t>#PERSONAL_REVENUE_CMS#</a:t>
            </a:r>
            <a:endParaRPr lang="en-GB" sz="1400" dirty="0" smtClean="0"/>
          </a:p>
        </p:txBody>
      </p:sp>
      <p:sp>
        <p:nvSpPr>
          <p:cNvPr id="21" name="TextBox 20"/>
          <p:cNvSpPr txBox="1"/>
          <p:nvPr/>
        </p:nvSpPr>
        <p:spPr>
          <a:xfrm>
            <a:off x="476672" y="1640632"/>
            <a:ext cx="511256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 smtClean="0"/>
              <a:t>#PERSONAL_REVENUE_GEN#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1124744" y="2504728"/>
          <a:ext cx="5472608" cy="34563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7510"/>
                <a:gridCol w="2742850"/>
                <a:gridCol w="1154310"/>
                <a:gridCol w="1077938"/>
              </a:tblGrid>
              <a:tr h="288032">
                <a:tc>
                  <a:txBody>
                    <a:bodyPr/>
                    <a:lstStyle/>
                    <a:p>
                      <a:pPr algn="ctr"/>
                      <a:endParaRPr lang="en-GB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Company</a:t>
                      </a:r>
                      <a:r>
                        <a:rPr lang="en-GB" sz="1200" baseline="0" dirty="0" smtClean="0"/>
                        <a:t> Name</a:t>
                      </a:r>
                      <a:endParaRPr lang="en-GB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Revenue</a:t>
                      </a:r>
                      <a:endParaRPr lang="en-GB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Sold by</a:t>
                      </a:r>
                      <a:endParaRPr lang="en-GB" sz="1200" b="1" dirty="0"/>
                    </a:p>
                  </a:txBody>
                  <a:tcPr anchor="ctr"/>
                </a:tc>
              </a:tr>
              <a:tr h="288032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1.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72000" algn="ctr" fontAlgn="b"/>
                      <a:r>
                        <a:rPr lang="en-GB" sz="1100" u="none" strike="noStrike" dirty="0" smtClean="0"/>
                        <a:t>#TTF_CN_0#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36000" anchor="ctr"/>
                </a:tc>
                <a:tc>
                  <a:txBody>
                    <a:bodyPr/>
                    <a:lstStyle/>
                    <a:p>
                      <a:pPr marL="7200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u="none" strike="noStrike" dirty="0" smtClean="0"/>
                        <a:t>#TTF_REV_0#</a:t>
                      </a:r>
                      <a:endParaRPr lang="en-GB" sz="11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36000" anchor="ctr"/>
                </a:tc>
                <a:tc>
                  <a:txBody>
                    <a:bodyPr/>
                    <a:lstStyle/>
                    <a:p>
                      <a:pPr marL="7200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u="none" strike="noStrike" dirty="0" smtClean="0"/>
                        <a:t>#TTF_REP_0#</a:t>
                      </a:r>
                      <a:endParaRPr lang="en-GB" sz="11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36000" anchor="ctr"/>
                </a:tc>
              </a:tr>
              <a:tr h="288032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2.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7200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u="none" strike="noStrike" dirty="0" smtClean="0"/>
                        <a:t>#TTF_CN_1#</a:t>
                      </a:r>
                      <a:endParaRPr lang="en-GB" sz="11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36000" anchor="ctr"/>
                </a:tc>
                <a:tc>
                  <a:txBody>
                    <a:bodyPr/>
                    <a:lstStyle/>
                    <a:p>
                      <a:pPr marL="7200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u="none" strike="noStrike" dirty="0" smtClean="0"/>
                        <a:t>#TTF_REV_1#</a:t>
                      </a:r>
                      <a:endParaRPr lang="en-GB" sz="11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36000" anchor="ctr"/>
                </a:tc>
                <a:tc>
                  <a:txBody>
                    <a:bodyPr/>
                    <a:lstStyle/>
                    <a:p>
                      <a:pPr marL="7200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u="none" strike="noStrike" dirty="0" smtClean="0"/>
                        <a:t>#TTF_REP_1#</a:t>
                      </a:r>
                      <a:endParaRPr lang="en-GB" sz="11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36000" anchor="ctr"/>
                </a:tc>
              </a:tr>
              <a:tr h="288032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3.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7200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u="none" strike="noStrike" dirty="0" smtClean="0"/>
                        <a:t>#TTF_CN_2#</a:t>
                      </a:r>
                      <a:endParaRPr lang="en-GB" sz="11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36000" anchor="ctr"/>
                </a:tc>
                <a:tc>
                  <a:txBody>
                    <a:bodyPr/>
                    <a:lstStyle/>
                    <a:p>
                      <a:pPr marL="7200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u="none" strike="noStrike" dirty="0" smtClean="0"/>
                        <a:t>#TTF_REV_2#</a:t>
                      </a:r>
                      <a:endParaRPr lang="en-GB" sz="11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36000" anchor="ctr"/>
                </a:tc>
                <a:tc>
                  <a:txBody>
                    <a:bodyPr/>
                    <a:lstStyle/>
                    <a:p>
                      <a:pPr marL="7200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u="none" strike="noStrike" dirty="0" smtClean="0"/>
                        <a:t>#TTF_REP_2#</a:t>
                      </a:r>
                      <a:endParaRPr lang="en-GB" sz="11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36000" anchor="ctr"/>
                </a:tc>
              </a:tr>
              <a:tr h="288032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4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7200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u="none" strike="noStrike" dirty="0" smtClean="0"/>
                        <a:t>#TTF_CN_3#</a:t>
                      </a:r>
                      <a:endParaRPr lang="en-GB" sz="11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36000" anchor="ctr"/>
                </a:tc>
                <a:tc>
                  <a:txBody>
                    <a:bodyPr/>
                    <a:lstStyle/>
                    <a:p>
                      <a:pPr marL="7200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u="none" strike="noStrike" dirty="0" smtClean="0"/>
                        <a:t>#TTF_REV_3#</a:t>
                      </a:r>
                      <a:endParaRPr lang="en-GB" sz="11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36000" anchor="ctr"/>
                </a:tc>
                <a:tc>
                  <a:txBody>
                    <a:bodyPr/>
                    <a:lstStyle/>
                    <a:p>
                      <a:pPr marL="7200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u="none" strike="noStrike" dirty="0" smtClean="0"/>
                        <a:t>#TTF_REP_3#</a:t>
                      </a:r>
                      <a:endParaRPr lang="en-GB" sz="11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36000" anchor="ctr"/>
                </a:tc>
              </a:tr>
              <a:tr h="288032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5.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7200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u="none" strike="noStrike" dirty="0" smtClean="0"/>
                        <a:t>#TTF_CN_4#</a:t>
                      </a:r>
                      <a:endParaRPr lang="en-GB" sz="11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36000" anchor="ctr"/>
                </a:tc>
                <a:tc>
                  <a:txBody>
                    <a:bodyPr/>
                    <a:lstStyle/>
                    <a:p>
                      <a:pPr marL="7200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u="none" strike="noStrike" dirty="0" smtClean="0"/>
                        <a:t>#TTF_REV_4#</a:t>
                      </a:r>
                      <a:endParaRPr lang="en-GB" sz="11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36000" anchor="ctr"/>
                </a:tc>
                <a:tc>
                  <a:txBody>
                    <a:bodyPr/>
                    <a:lstStyle/>
                    <a:p>
                      <a:pPr marL="7200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u="none" strike="noStrike" dirty="0" smtClean="0"/>
                        <a:t>#TTF_REP_4#</a:t>
                      </a:r>
                      <a:endParaRPr lang="en-GB" sz="11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36000" anchor="ctr"/>
                </a:tc>
              </a:tr>
              <a:tr h="288032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6.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7200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u="none" strike="noStrike" dirty="0" smtClean="0"/>
                        <a:t>#TTF_CN_5#</a:t>
                      </a:r>
                      <a:endParaRPr lang="en-GB" sz="11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36000" anchor="ctr"/>
                </a:tc>
                <a:tc>
                  <a:txBody>
                    <a:bodyPr/>
                    <a:lstStyle/>
                    <a:p>
                      <a:pPr marL="7200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u="none" strike="noStrike" dirty="0" smtClean="0"/>
                        <a:t>#TTF_REV_5#</a:t>
                      </a:r>
                      <a:endParaRPr lang="en-GB" sz="11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36000" anchor="ctr"/>
                </a:tc>
                <a:tc>
                  <a:txBody>
                    <a:bodyPr/>
                    <a:lstStyle/>
                    <a:p>
                      <a:pPr marL="7200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u="none" strike="noStrike" dirty="0" smtClean="0"/>
                        <a:t>#TTF_REP_5#</a:t>
                      </a:r>
                      <a:endParaRPr lang="en-GB" sz="11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36000" anchor="ctr"/>
                </a:tc>
              </a:tr>
              <a:tr h="288032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7.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7200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u="none" strike="noStrike" dirty="0" smtClean="0"/>
                        <a:t>#TTF_CN_6#</a:t>
                      </a:r>
                      <a:endParaRPr lang="en-GB" sz="11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36000" anchor="ctr"/>
                </a:tc>
                <a:tc>
                  <a:txBody>
                    <a:bodyPr/>
                    <a:lstStyle/>
                    <a:p>
                      <a:pPr marL="7200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u="none" strike="noStrike" dirty="0" smtClean="0"/>
                        <a:t>#TTF_REV_6#</a:t>
                      </a:r>
                      <a:endParaRPr lang="en-GB" sz="11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36000" anchor="ctr"/>
                </a:tc>
                <a:tc>
                  <a:txBody>
                    <a:bodyPr/>
                    <a:lstStyle/>
                    <a:p>
                      <a:pPr marL="7200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u="none" strike="noStrike" dirty="0" smtClean="0"/>
                        <a:t>#TTF_REP_6#</a:t>
                      </a:r>
                      <a:endParaRPr lang="en-GB" sz="11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36000" anchor="ctr"/>
                </a:tc>
              </a:tr>
              <a:tr h="288032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8.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7200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u="none" strike="noStrike" dirty="0" smtClean="0"/>
                        <a:t>#TTF_CN_7#</a:t>
                      </a:r>
                      <a:endParaRPr lang="en-GB" sz="11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36000" anchor="ctr"/>
                </a:tc>
                <a:tc>
                  <a:txBody>
                    <a:bodyPr/>
                    <a:lstStyle/>
                    <a:p>
                      <a:pPr marL="7200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u="none" strike="noStrike" dirty="0" smtClean="0"/>
                        <a:t>#TTF_REV_7#</a:t>
                      </a:r>
                      <a:endParaRPr lang="en-GB" sz="11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36000" anchor="ctr"/>
                </a:tc>
                <a:tc>
                  <a:txBody>
                    <a:bodyPr/>
                    <a:lstStyle/>
                    <a:p>
                      <a:pPr marL="7200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u="none" strike="noStrike" dirty="0" smtClean="0"/>
                        <a:t>#TTF_REP_7#</a:t>
                      </a:r>
                      <a:endParaRPr lang="en-GB" sz="11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36000" anchor="ctr"/>
                </a:tc>
              </a:tr>
              <a:tr h="288032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9.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7200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u="none" strike="noStrike" dirty="0" smtClean="0"/>
                        <a:t>#TTF_CN_8#</a:t>
                      </a:r>
                      <a:endParaRPr lang="en-GB" sz="11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36000" anchor="ctr"/>
                </a:tc>
                <a:tc>
                  <a:txBody>
                    <a:bodyPr/>
                    <a:lstStyle/>
                    <a:p>
                      <a:pPr marL="7200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u="none" strike="noStrike" dirty="0" smtClean="0"/>
                        <a:t>#TTF_REV_8#</a:t>
                      </a:r>
                      <a:endParaRPr lang="en-GB" sz="11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36000" anchor="ctr"/>
                </a:tc>
                <a:tc>
                  <a:txBody>
                    <a:bodyPr/>
                    <a:lstStyle/>
                    <a:p>
                      <a:pPr marL="7200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u="none" strike="noStrike" dirty="0" smtClean="0"/>
                        <a:t>#TTF_REP_8#</a:t>
                      </a:r>
                      <a:endParaRPr lang="en-GB" sz="11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36000" anchor="ctr"/>
                </a:tc>
              </a:tr>
              <a:tr h="288032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10.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7200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u="none" strike="noStrike" dirty="0" smtClean="0"/>
                        <a:t>#TTF_CN_9#</a:t>
                      </a:r>
                      <a:endParaRPr lang="en-GB" sz="11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36000" anchor="ctr"/>
                </a:tc>
                <a:tc>
                  <a:txBody>
                    <a:bodyPr/>
                    <a:lstStyle/>
                    <a:p>
                      <a:pPr marL="7200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u="none" strike="noStrike" dirty="0" smtClean="0"/>
                        <a:t>#TTF_REV_9#</a:t>
                      </a:r>
                      <a:endParaRPr lang="en-GB" sz="11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36000" anchor="ctr"/>
                </a:tc>
                <a:tc>
                  <a:txBody>
                    <a:bodyPr/>
                    <a:lstStyle/>
                    <a:p>
                      <a:pPr marL="7200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u="none" strike="noStrike" smtClean="0"/>
                        <a:t>#TTF_REP_9#</a:t>
                      </a:r>
                      <a:endParaRPr lang="en-GB" sz="11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36000" anchor="ctr"/>
                </a:tc>
              </a:tr>
              <a:tr h="288032">
                <a:tc>
                  <a:txBody>
                    <a:bodyPr/>
                    <a:lstStyle/>
                    <a:p>
                      <a:endParaRPr lang="en-GB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Total</a:t>
                      </a:r>
                      <a:endParaRPr lang="en-GB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u="none" strike="noStrike" dirty="0" smtClean="0"/>
                        <a:t>#TTF_REV_T#</a:t>
                      </a:r>
                      <a:endParaRPr lang="en-GB" sz="12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412776" y="848544"/>
            <a:ext cx="511256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 smtClean="0">
                <a:solidFill>
                  <a:schemeClr val="accent1">
                    <a:lumMod val="75000"/>
                  </a:schemeClr>
                </a:solidFill>
              </a:rPr>
              <a:t>Top Ten Features</a:t>
            </a:r>
          </a:p>
          <a:p>
            <a:endParaRPr lang="en-GB" dirty="0" smtClean="0"/>
          </a:p>
          <a:p>
            <a:r>
              <a:rPr lang="en-GB" sz="1400" dirty="0" smtClean="0"/>
              <a:t>The chart below shows your ten biggest features for #YEAR# based on sold revenue.</a:t>
            </a:r>
            <a:endParaRPr lang="en-GB" sz="1400" dirty="0"/>
          </a:p>
        </p:txBody>
      </p:sp>
      <p:grpSp>
        <p:nvGrpSpPr>
          <p:cNvPr id="2" name="Group 7"/>
          <p:cNvGrpSpPr/>
          <p:nvPr/>
        </p:nvGrpSpPr>
        <p:grpSpPr>
          <a:xfrm>
            <a:off x="0" y="0"/>
            <a:ext cx="908720" cy="9906000"/>
            <a:chOff x="0" y="0"/>
            <a:chExt cx="908720" cy="9906000"/>
          </a:xfr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</p:grpSpPr>
        <p:sp>
          <p:nvSpPr>
            <p:cNvPr id="3" name="Rectangle 2"/>
            <p:cNvSpPr/>
            <p:nvPr/>
          </p:nvSpPr>
          <p:spPr>
            <a:xfrm>
              <a:off x="0" y="0"/>
              <a:ext cx="908720" cy="9906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0" y="9273480"/>
              <a:ext cx="908720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 smtClean="0">
                  <a:solidFill>
                    <a:schemeClr val="bg1"/>
                  </a:solidFill>
                  <a:latin typeface="Arial Black" pitchFamily="34" charset="0"/>
                </a:rPr>
                <a:t>8</a:t>
              </a:r>
              <a:endParaRPr lang="en-GB" dirty="0">
                <a:solidFill>
                  <a:schemeClr val="bg1"/>
                </a:solidFill>
                <a:latin typeface="Arial Black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 rot="5400000">
              <a:off x="-2182981" y="2639162"/>
              <a:ext cx="5256586" cy="52322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GB" sz="2800" b="1" dirty="0" smtClean="0">
                  <a:solidFill>
                    <a:schemeClr val="bg1"/>
                  </a:solidFill>
                  <a:latin typeface="Arial Black" pitchFamily="34" charset="0"/>
                </a:rPr>
                <a:t>ACHIEVEMENTS #YEAR#</a:t>
              </a:r>
              <a:endParaRPr lang="en-GB" sz="2800" b="1" dirty="0">
                <a:solidFill>
                  <a:schemeClr val="bg1"/>
                </a:solidFill>
                <a:latin typeface="Arial Black" pitchFamily="34" charset="0"/>
              </a:endParaRPr>
            </a:p>
          </p:txBody>
        </p:sp>
      </p:grpSp>
      <p:grpSp>
        <p:nvGrpSpPr>
          <p:cNvPr id="5" name="Group 12"/>
          <p:cNvGrpSpPr/>
          <p:nvPr/>
        </p:nvGrpSpPr>
        <p:grpSpPr>
          <a:xfrm>
            <a:off x="1484784" y="6969224"/>
            <a:ext cx="3456384" cy="1656184"/>
            <a:chOff x="1628800" y="6681192"/>
            <a:chExt cx="3456384" cy="1656184"/>
          </a:xfrm>
        </p:grpSpPr>
        <p:sp>
          <p:nvSpPr>
            <p:cNvPr id="9" name="Rounded Rectangular Callout 8"/>
            <p:cNvSpPr/>
            <p:nvPr/>
          </p:nvSpPr>
          <p:spPr>
            <a:xfrm>
              <a:off x="1628800" y="6681192"/>
              <a:ext cx="3456384" cy="1656184"/>
            </a:xfrm>
            <a:prstGeom prst="wedgeRoundRectCallout">
              <a:avLst>
                <a:gd name="adj1" fmla="val 44374"/>
                <a:gd name="adj2" fmla="val -90692"/>
                <a:gd name="adj3" fmla="val 16667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026" name="Picture 2" descr="http://www.freefoto.com/images/04/28/04_28_27---Pile-of-One-Pound-Coins_web.jpg?&amp;k=Pile+of+One+Pound+Coins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700808" y="6825208"/>
              <a:ext cx="1296144" cy="1233016"/>
            </a:xfrm>
            <a:prstGeom prst="rect">
              <a:avLst/>
            </a:prstGeom>
            <a:noFill/>
          </p:spPr>
        </p:pic>
        <p:sp>
          <p:nvSpPr>
            <p:cNvPr id="12" name="TextBox 11"/>
            <p:cNvSpPr txBox="1"/>
            <p:nvPr/>
          </p:nvSpPr>
          <p:spPr>
            <a:xfrm>
              <a:off x="2708920" y="6753200"/>
              <a:ext cx="21602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 smtClean="0"/>
                <a:t>#TOP_TEN_FEATURES_INFO#</a:t>
              </a:r>
              <a:endParaRPr lang="en-GB" sz="120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76672" y="848544"/>
            <a:ext cx="446449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 smtClean="0">
                <a:solidFill>
                  <a:schemeClr val="accent1">
                    <a:lumMod val="75000"/>
                  </a:schemeClr>
                </a:solidFill>
              </a:rPr>
              <a:t>Sales Buddy</a:t>
            </a:r>
          </a:p>
          <a:p>
            <a:endParaRPr lang="en-GB" dirty="0" smtClean="0"/>
          </a:p>
          <a:p>
            <a:r>
              <a:rPr lang="en-GB" sz="1400" dirty="0" smtClean="0"/>
              <a:t>Who’s your best match on sales for #YEAR#?</a:t>
            </a:r>
            <a:endParaRPr lang="en-GB" sz="1400" dirty="0"/>
          </a:p>
        </p:txBody>
      </p:sp>
      <p:grpSp>
        <p:nvGrpSpPr>
          <p:cNvPr id="2" name="Group 7"/>
          <p:cNvGrpSpPr/>
          <p:nvPr/>
        </p:nvGrpSpPr>
        <p:grpSpPr>
          <a:xfrm>
            <a:off x="5949280" y="0"/>
            <a:ext cx="908720" cy="9906000"/>
            <a:chOff x="0" y="0"/>
            <a:chExt cx="908720" cy="9906000"/>
          </a:xfr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</p:grpSpPr>
        <p:sp>
          <p:nvSpPr>
            <p:cNvPr id="3" name="Rectangle 2"/>
            <p:cNvSpPr/>
            <p:nvPr/>
          </p:nvSpPr>
          <p:spPr>
            <a:xfrm>
              <a:off x="0" y="0"/>
              <a:ext cx="908720" cy="9906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0" y="9273480"/>
              <a:ext cx="908720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 smtClean="0">
                  <a:solidFill>
                    <a:schemeClr val="bg1"/>
                  </a:solidFill>
                  <a:latin typeface="Arial Black" pitchFamily="34" charset="0"/>
                </a:rPr>
                <a:t>9</a:t>
              </a:r>
              <a:endParaRPr lang="en-GB" dirty="0">
                <a:solidFill>
                  <a:schemeClr val="bg1"/>
                </a:solidFill>
                <a:latin typeface="Arial Black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 rot="5400000">
              <a:off x="-2363000" y="2819182"/>
              <a:ext cx="5616626" cy="52322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GB" sz="2800" b="1" dirty="0" smtClean="0">
                  <a:solidFill>
                    <a:schemeClr val="bg1"/>
                  </a:solidFill>
                  <a:latin typeface="Arial Black" pitchFamily="34" charset="0"/>
                </a:rPr>
                <a:t>ACHIEVEMENTS #YEAR#</a:t>
              </a:r>
              <a:endParaRPr lang="en-GB" sz="2800" b="1" dirty="0">
                <a:solidFill>
                  <a:schemeClr val="bg1"/>
                </a:solidFill>
                <a:latin typeface="Arial Black" pitchFamily="34" charset="0"/>
              </a:endParaRPr>
            </a:p>
          </p:txBody>
        </p:sp>
      </p:grpSp>
      <p:sp>
        <p:nvSpPr>
          <p:cNvPr id="15361" name="Rectangle 1"/>
          <p:cNvSpPr>
            <a:spLocks noChangeArrowheads="1"/>
          </p:cNvSpPr>
          <p:nvPr/>
        </p:nvSpPr>
        <p:spPr bwMode="auto">
          <a:xfrm>
            <a:off x="0" y="0"/>
            <a:ext cx="6858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3074" name="Picture 2" descr="http://www.whitedm.com/uploads/people/KironChavd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4664" y="7473280"/>
            <a:ext cx="952500" cy="1428750"/>
          </a:xfrm>
          <a:prstGeom prst="rect">
            <a:avLst/>
          </a:prstGeom>
          <a:noFill/>
        </p:spPr>
      </p:pic>
      <p:sp>
        <p:nvSpPr>
          <p:cNvPr id="10" name="Rectangle 9"/>
          <p:cNvSpPr/>
          <p:nvPr/>
        </p:nvSpPr>
        <p:spPr>
          <a:xfrm>
            <a:off x="1129506" y="7401272"/>
            <a:ext cx="4961423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sz="2400" b="1" dirty="0" smtClean="0">
                <a:ln w="11430"/>
                <a:solidFill>
                  <a:srgbClr val="E5E505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#SALES_BUDDY# is your Sales Buddy</a:t>
            </a:r>
          </a:p>
          <a:p>
            <a:pPr algn="ctr"/>
            <a:r>
              <a:rPr lang="en-US" sz="2400" b="1" dirty="0" smtClean="0">
                <a:ln w="11430"/>
                <a:solidFill>
                  <a:srgbClr val="E5E505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for #YEAR#</a:t>
            </a:r>
          </a:p>
          <a:p>
            <a:pPr algn="ctr"/>
            <a:endParaRPr lang="en-US" sz="2400" b="1" dirty="0" smtClean="0">
              <a:ln w="11430"/>
              <a:solidFill>
                <a:srgbClr val="E5E505"/>
              </a:soli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  <a:p>
            <a:pPr algn="ctr"/>
            <a:r>
              <a:rPr lang="en-US" sz="2400" b="1" dirty="0" smtClean="0">
                <a:ln w="11430"/>
                <a:solidFill>
                  <a:srgbClr val="E5E505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Total Sales </a:t>
            </a:r>
            <a:r>
              <a:rPr lang="en-US" sz="2400" b="1" smtClean="0">
                <a:ln w="11430"/>
                <a:solidFill>
                  <a:srgbClr val="E5E505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of #SALES_BUDDY_SALES#</a:t>
            </a:r>
            <a:endParaRPr lang="en-US" sz="2400" b="1" dirty="0">
              <a:ln w="11430"/>
              <a:solidFill>
                <a:srgbClr val="E5E505"/>
              </a:soli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3076" name="Picture 4" descr="http://www.socialsecuritysarasota.com/images/shaking%20hand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77072" y="848544"/>
            <a:ext cx="1051225" cy="864096"/>
          </a:xfrm>
          <a:prstGeom prst="rect">
            <a:avLst/>
          </a:prstGeom>
          <a:noFill/>
        </p:spPr>
      </p:pic>
      <p:pic>
        <p:nvPicPr>
          <p:cNvPr id="12" name="Picture 2" descr="http://ebenezermethod.com/wp-content/uploads/2010/10/3d_pie_chart.jpg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2656" y="2072680"/>
            <a:ext cx="5238000" cy="4762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b="1" dirty="0" smtClean="0">
            <a:solidFill>
              <a:schemeClr val="accent4">
                <a:lumMod val="75000"/>
              </a:schemeClr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8197</TotalTime>
  <Words>1468</Words>
  <Application>Microsoft Office PowerPoint</Application>
  <PresentationFormat>A4 Paper (210x297 mm)</PresentationFormat>
  <Paragraphs>547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Arial Black</vt:lpstr>
      <vt:lpstr>Calibri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kchavda</dc:creator>
  <cp:lastModifiedBy>Joe Pickering</cp:lastModifiedBy>
  <cp:revision>313</cp:revision>
  <dcterms:created xsi:type="dcterms:W3CDTF">2010-12-01T15:56:40Z</dcterms:created>
  <dcterms:modified xsi:type="dcterms:W3CDTF">2016-12-19T17:12:04Z</dcterms:modified>
</cp:coreProperties>
</file>