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1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9" r:id="rId1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D222D5E3-E563-4697-95DF-B8D9B85089B2}" type="datetimeFigureOut">
              <a:rPr lang="en-US"/>
              <a:pPr>
                <a:defRPr/>
              </a:pPr>
              <a:t>1/20/2012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F9402A7-24D2-4883-85E6-491F16873F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666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dmgroup.com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791568"/>
            <a:ext cx="7772400" cy="770650"/>
          </a:xfrm>
        </p:spPr>
        <p:txBody>
          <a:bodyPr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371600" y="3577301"/>
            <a:ext cx="6400800" cy="518886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8846"/>
            <a:ext cx="8229600" cy="4807317"/>
          </a:xfrm>
        </p:spPr>
        <p:txBody>
          <a:bodyPr/>
          <a:lstStyle>
            <a:lvl1pPr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457200" y="166077"/>
            <a:ext cx="5203092" cy="53730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0375" y="157246"/>
            <a:ext cx="6469507" cy="536423"/>
          </a:xfrm>
        </p:spPr>
        <p:txBody>
          <a:bodyPr>
            <a:no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457200" y="1318846"/>
            <a:ext cx="4038600" cy="4807317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648200" y="1318846"/>
            <a:ext cx="4038600" cy="4807317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1A3E2-59D9-4BA7-A9F5-F45CDD361B64}" type="datetimeFigureOut">
              <a:rPr lang="en-US"/>
              <a:pPr>
                <a:defRPr/>
              </a:pPr>
              <a:t>1/20/2012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6B4AE-B3C9-4617-A5E4-57FD24AE79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75459-3771-4769-9B95-7F31DE6658BA}" type="datetimeFigureOut">
              <a:rPr lang="en-US"/>
              <a:pPr>
                <a:defRPr/>
              </a:pPr>
              <a:t>1/20/2012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86045-553F-46CA-8C36-35463EE789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5A817-8EF1-4AA0-8A61-E1C7334C3F20}" type="datetimeFigureOut">
              <a:rPr lang="en-US"/>
              <a:pPr>
                <a:defRPr/>
              </a:pPr>
              <a:t>1/20/2012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020EF-1ACB-4F92-A0AE-B5E874E1A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450716"/>
            <a:ext cx="5486400" cy="423955"/>
          </a:xfrm>
        </p:spPr>
        <p:txBody>
          <a:bodyPr anchor="t"/>
          <a:lstStyle>
            <a:lvl1pPr algn="l"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71600" y="612775"/>
            <a:ext cx="6400800" cy="3657600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4886755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1336675" y="6146800"/>
            <a:ext cx="6470650" cy="619125"/>
          </a:xfrm>
          <a:prstGeom prst="rect">
            <a:avLst/>
          </a:prstGeom>
        </p:spPr>
        <p:txBody>
          <a:bodyPr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000" kern="12900" dirty="0" smtClean="0">
                <a:solidFill>
                  <a:schemeClr val="bg1">
                    <a:lumMod val="65000"/>
                  </a:schemeClr>
                </a:solidFill>
              </a:rPr>
              <a:t>View all of our products at our corporate site: WDM Group </a:t>
            </a:r>
            <a:r>
              <a:rPr lang="en-US" sz="1000" kern="12900" dirty="0" smtClean="0">
                <a:solidFill>
                  <a:schemeClr val="bg1">
                    <a:lumMod val="65000"/>
                  </a:schemeClr>
                </a:solidFill>
                <a:hlinkClick r:id="rId3"/>
              </a:rPr>
              <a:t>www.wdmgroup.com</a:t>
            </a:r>
            <a:endParaRPr lang="en-US" sz="1000" kern="12900" dirty="0" smtClean="0">
              <a:solidFill>
                <a:schemeClr val="bg1">
                  <a:lumMod val="65000"/>
                </a:schemeClr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pt-BR" sz="1000" kern="12900" dirty="0" smtClean="0">
                <a:solidFill>
                  <a:schemeClr val="bg1">
                    <a:lumMod val="65000"/>
                  </a:schemeClr>
                </a:solidFill>
              </a:rPr>
              <a:t>Centrepoint Plaza  </a:t>
            </a:r>
            <a:r>
              <a:rPr lang="pt-BR" sz="1000" kern="12900" dirty="0" smtClean="0">
                <a:solidFill>
                  <a:schemeClr val="bg1">
                    <a:lumMod val="85000"/>
                  </a:schemeClr>
                </a:solidFill>
              </a:rPr>
              <a:t>|</a:t>
            </a:r>
            <a:r>
              <a:rPr lang="pt-BR" sz="1000" kern="129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sz="1000" kern="12900" dirty="0" smtClean="0">
                <a:solidFill>
                  <a:schemeClr val="bg1">
                    <a:lumMod val="65000"/>
                  </a:schemeClr>
                </a:solidFill>
              </a:rPr>
              <a:t>5901 Priestly Drive  </a:t>
            </a:r>
            <a:r>
              <a:rPr lang="pt-BR" sz="1000" kern="12900" dirty="0" smtClean="0">
                <a:solidFill>
                  <a:schemeClr val="bg1">
                    <a:lumMod val="85000"/>
                  </a:schemeClr>
                </a:solidFill>
              </a:rPr>
              <a:t>|</a:t>
            </a:r>
            <a:r>
              <a:rPr lang="en-US" sz="1000" kern="129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fr-FR" sz="1000" kern="12900" dirty="0" smtClean="0">
                <a:solidFill>
                  <a:schemeClr val="bg1">
                    <a:lumMod val="65000"/>
                  </a:schemeClr>
                </a:solidFill>
              </a:rPr>
              <a:t>Suite 300  </a:t>
            </a:r>
            <a:r>
              <a:rPr lang="pt-BR" sz="1000" kern="12900" dirty="0" smtClean="0">
                <a:solidFill>
                  <a:schemeClr val="bg1">
                    <a:lumMod val="85000"/>
                  </a:schemeClr>
                </a:solidFill>
              </a:rPr>
              <a:t>|</a:t>
            </a:r>
            <a:r>
              <a:rPr lang="fr-FR" sz="1000" kern="129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sz="1000" kern="12900" dirty="0" smtClean="0">
                <a:solidFill>
                  <a:schemeClr val="bg1">
                    <a:lumMod val="65000"/>
                  </a:schemeClr>
                </a:solidFill>
              </a:rPr>
              <a:t>Carlsbad, CA 92008</a:t>
            </a:r>
            <a:endParaRPr lang="en-US" sz="1000" kern="12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37247" y="2526398"/>
            <a:ext cx="6469507" cy="1742343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 baseline="0">
                <a:ln>
                  <a:noFill/>
                </a:ln>
                <a:noFill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D64B9DE-A8A2-43F4-ACFF-80E7D0585B16}" type="datetimeFigureOut">
              <a:rPr lang="en-US"/>
              <a:pPr>
                <a:defRPr/>
              </a:pPr>
              <a:t>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4AD3CA2-F35E-4D62-8BA1-9CCEBEC891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56" r:id="rId4"/>
    <p:sldLayoutId id="2147483660" r:id="rId5"/>
    <p:sldLayoutId id="2147483655" r:id="rId6"/>
    <p:sldLayoutId id="2147483661" r:id="rId7"/>
    <p:sldLayoutId id="2147483662" r:id="rId8"/>
  </p:sldLayoutIdLst>
  <p:timing>
    <p:tnLst>
      <p:par>
        <p:cTn id="1" dur="indefinite" restart="never" nodeType="tmRoot"/>
      </p:par>
    </p:tnLst>
  </p:timing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dmgroup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itle 5"/>
          <p:cNvSpPr>
            <a:spLocks/>
          </p:cNvSpPr>
          <p:nvPr/>
        </p:nvSpPr>
        <p:spPr bwMode="auto">
          <a:xfrm>
            <a:off x="914400" y="25146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800" b="1" dirty="0">
                <a:latin typeface="Century Gothic" pitchFamily="34" charset="0"/>
              </a:rPr>
              <a:t>Back To Basics</a:t>
            </a:r>
            <a:r>
              <a:rPr lang="en-US" sz="2800" b="1" dirty="0"/>
              <a:t/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11269" name="Subtitle 6"/>
          <p:cNvSpPr>
            <a:spLocks/>
          </p:cNvSpPr>
          <p:nvPr/>
        </p:nvSpPr>
        <p:spPr bwMode="auto">
          <a:xfrm>
            <a:off x="914400" y="3962400"/>
            <a:ext cx="7772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914400">
              <a:spcBef>
                <a:spcPct val="20000"/>
              </a:spcBef>
              <a:buFont typeface="Arial" charset="0"/>
              <a:buNone/>
            </a:pPr>
            <a:endParaRPr lang="en-US" dirty="0"/>
          </a:p>
          <a:p>
            <a:pPr algn="ctr" defTabSz="914400">
              <a:spcBef>
                <a:spcPct val="20000"/>
              </a:spcBef>
              <a:buFont typeface="Arial" charset="0"/>
              <a:buNone/>
            </a:pPr>
            <a:endParaRPr lang="en-US" dirty="0">
              <a:latin typeface="Century Gothic" pitchFamily="34" charset="0"/>
            </a:endParaRPr>
          </a:p>
          <a:p>
            <a:pPr algn="ctr" defTabSz="914400">
              <a:spcBef>
                <a:spcPct val="20000"/>
              </a:spcBef>
              <a:buFont typeface="Arial" charset="0"/>
              <a:buNone/>
            </a:pPr>
            <a:r>
              <a:rPr lang="en-US" dirty="0">
                <a:latin typeface="Century Gothic" pitchFamily="34" charset="0"/>
              </a:rPr>
              <a:t>Advanced Training for Research &amp; Projects Directors</a:t>
            </a:r>
          </a:p>
          <a:p>
            <a:pPr algn="ctr" defTabSz="914400">
              <a:spcBef>
                <a:spcPct val="20000"/>
              </a:spcBef>
              <a:buFont typeface="Arial" charset="0"/>
              <a:buNone/>
            </a:pPr>
            <a:endParaRPr lang="en-US" sz="800" dirty="0">
              <a:latin typeface="Century Gothic" pitchFamily="34" charset="0"/>
            </a:endParaRPr>
          </a:p>
          <a:p>
            <a:pPr algn="ctr" defTabSz="914400">
              <a:spcBef>
                <a:spcPct val="20000"/>
              </a:spcBef>
              <a:buFont typeface="Arial" charset="0"/>
              <a:buNone/>
            </a:pPr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/>
          </p:cNvSpPr>
          <p:nvPr/>
        </p:nvSpPr>
        <p:spPr bwMode="auto">
          <a:xfrm>
            <a:off x="1447800" y="228600"/>
            <a:ext cx="7239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 sz="2800">
                <a:solidFill>
                  <a:srgbClr val="EA2027"/>
                </a:solidFill>
              </a:rPr>
              <a:t>Exec List Delivery (P2)</a:t>
            </a:r>
          </a:p>
        </p:txBody>
      </p:sp>
      <p:sp>
        <p:nvSpPr>
          <p:cNvPr id="28677" name="Content Placeholder 2"/>
          <p:cNvSpPr>
            <a:spLocks/>
          </p:cNvSpPr>
          <p:nvPr/>
        </p:nvSpPr>
        <p:spPr bwMode="auto">
          <a:xfrm>
            <a:off x="457200" y="1341438"/>
            <a:ext cx="8229600" cy="498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400" dirty="0" smtClean="0">
                <a:latin typeface="Century Gothic" pitchFamily="34" charset="0"/>
              </a:rPr>
              <a:t>P2’s or Executive list deliveries are to be handled as an objection in the first instance – handle this based on time constraints, deadlines and not wanting to burden the Executive with administrative duties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4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400" dirty="0" smtClean="0">
                <a:latin typeface="Century Gothic" pitchFamily="34" charset="0"/>
              </a:rPr>
              <a:t>Explain the need to liaise with a buyer or PM in order to ensure invitations delivered to all key partners across all areas of the TF2SF strategy -  Plus, a database or accounts system is the easiest way to ‘cut and paste’ contacts onto our standard supplier spreadsheet.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4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400" dirty="0" smtClean="0">
                <a:latin typeface="Century Gothic" pitchFamily="34" charset="0"/>
              </a:rPr>
              <a:t>Be polite but persistent in your approach to ‘flipping’ to a P1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4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400" dirty="0" smtClean="0">
                <a:latin typeface="Century Gothic" pitchFamily="34" charset="0"/>
              </a:rPr>
              <a:t>If Executive insists that he will be preparing the lists ensure that a full PM process is followed – Enforce deadlines for list and letterhead delivery as well as the need for a minimum 20 – 30 contacts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4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400" dirty="0" smtClean="0">
                <a:latin typeface="Century Gothic" pitchFamily="34" charset="0"/>
              </a:rPr>
              <a:t>P2 or Executive list deliveries can also benefit from a discussion about the contract size and ‘spend per annum’ – Highlight the need for all contracts above $75,000 pa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4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400" dirty="0" smtClean="0">
                <a:latin typeface="Century Gothic" pitchFamily="34" charset="0"/>
              </a:rPr>
              <a:t>Be clear on the need for deadlines to be met and follow up with a Prospect contract confirming all project details – Attach relevant documents and copy in  ‘Editor in Chief’ for added impact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4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400" dirty="0">
              <a:latin typeface="Century Gothic" pitchFamily="34" charset="0"/>
            </a:endParaRPr>
          </a:p>
          <a:p>
            <a:pPr>
              <a:spcBef>
                <a:spcPct val="20000"/>
              </a:spcBef>
            </a:pPr>
            <a:endParaRPr lang="en-GB" sz="6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6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6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itle 1"/>
          <p:cNvSpPr>
            <a:spLocks/>
          </p:cNvSpPr>
          <p:nvPr/>
        </p:nvSpPr>
        <p:spPr bwMode="auto">
          <a:xfrm>
            <a:off x="1447800" y="228600"/>
            <a:ext cx="7239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 sz="2800">
                <a:solidFill>
                  <a:srgbClr val="EA2027"/>
                </a:solidFill>
              </a:rPr>
              <a:t>PM Call (P1)</a:t>
            </a:r>
          </a:p>
        </p:txBody>
      </p:sp>
      <p:sp>
        <p:nvSpPr>
          <p:cNvPr id="29701" name="Content Placeholder 2"/>
          <p:cNvSpPr>
            <a:spLocks/>
          </p:cNvSpPr>
          <p:nvPr/>
        </p:nvSpPr>
        <p:spPr bwMode="auto">
          <a:xfrm>
            <a:off x="457200" y="1341438"/>
            <a:ext cx="8229600" cy="498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400" dirty="0">
                <a:latin typeface="Century Gothic" pitchFamily="34" charset="0"/>
              </a:rPr>
              <a:t>Introduction to the </a:t>
            </a:r>
            <a:r>
              <a:rPr lang="en-US" sz="1400" dirty="0" smtClean="0">
                <a:latin typeface="Century Gothic" pitchFamily="34" charset="0"/>
              </a:rPr>
              <a:t>project </a:t>
            </a:r>
            <a:r>
              <a:rPr lang="en-US" sz="1400" dirty="0">
                <a:latin typeface="Century Gothic" pitchFamily="34" charset="0"/>
              </a:rPr>
              <a:t>and have they seen the email to the interview executive?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sz="14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400" dirty="0">
                <a:latin typeface="Century Gothic" pitchFamily="34" charset="0"/>
              </a:rPr>
              <a:t>Explanation of the </a:t>
            </a:r>
            <a:r>
              <a:rPr lang="en-US" sz="1400" dirty="0" smtClean="0">
                <a:latin typeface="Century Gothic" pitchFamily="34" charset="0"/>
              </a:rPr>
              <a:t>project </a:t>
            </a:r>
            <a:r>
              <a:rPr lang="en-US" sz="1400" dirty="0">
                <a:latin typeface="Century Gothic" pitchFamily="34" charset="0"/>
              </a:rPr>
              <a:t>and justification of the </a:t>
            </a:r>
            <a:r>
              <a:rPr lang="en-US" sz="1400" dirty="0">
                <a:latin typeface="Century Gothic" pitchFamily="34" charset="0"/>
              </a:rPr>
              <a:t>H</a:t>
            </a:r>
            <a:r>
              <a:rPr lang="en-US" sz="1400" dirty="0" smtClean="0">
                <a:latin typeface="Century Gothic" pitchFamily="34" charset="0"/>
              </a:rPr>
              <a:t>ooks </a:t>
            </a:r>
            <a:r>
              <a:rPr lang="en-US" sz="1400" dirty="0">
                <a:latin typeface="Century Gothic" pitchFamily="34" charset="0"/>
              </a:rPr>
              <a:t>&amp; </a:t>
            </a:r>
            <a:r>
              <a:rPr lang="en-US" sz="1400" dirty="0" smtClean="0">
                <a:latin typeface="Century Gothic" pitchFamily="34" charset="0"/>
              </a:rPr>
              <a:t>Angles that prompted </a:t>
            </a:r>
            <a:r>
              <a:rPr lang="en-US" sz="1400" dirty="0">
                <a:latin typeface="Century Gothic" pitchFamily="34" charset="0"/>
              </a:rPr>
              <a:t>the profile set up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sz="14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400" dirty="0">
                <a:latin typeface="Century Gothic" pitchFamily="34" charset="0"/>
              </a:rPr>
              <a:t>Explain the product offering and the size and scale of the editorial/marketing program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4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400" dirty="0">
                <a:latin typeface="Century Gothic" pitchFamily="34" charset="0"/>
              </a:rPr>
              <a:t>Introduce the fact that the </a:t>
            </a:r>
            <a:r>
              <a:rPr lang="en-US" sz="1400" dirty="0" smtClean="0">
                <a:latin typeface="Century Gothic" pitchFamily="34" charset="0"/>
              </a:rPr>
              <a:t>Executive has </a:t>
            </a:r>
            <a:r>
              <a:rPr lang="en-US" sz="1400" dirty="0">
                <a:latin typeface="Century Gothic" pitchFamily="34" charset="0"/>
              </a:rPr>
              <a:t>approved our approach to vendors and the fact that we are to co-ordinate the data </a:t>
            </a:r>
            <a:r>
              <a:rPr lang="en-US" sz="1400" dirty="0" smtClean="0">
                <a:latin typeface="Century Gothic" pitchFamily="34" charset="0"/>
              </a:rPr>
              <a:t>through </a:t>
            </a:r>
            <a:r>
              <a:rPr lang="en-US" sz="1400" dirty="0">
                <a:latin typeface="Century Gothic" pitchFamily="34" charset="0"/>
              </a:rPr>
              <a:t>the PM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4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400" dirty="0">
                <a:latin typeface="Century Gothic" pitchFamily="34" charset="0"/>
              </a:rPr>
              <a:t>Explain the full ‘supplier close’ approach, why and how we do the program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4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400" dirty="0">
                <a:latin typeface="Century Gothic" pitchFamily="34" charset="0"/>
              </a:rPr>
              <a:t>Direct the PM to view the </a:t>
            </a:r>
            <a:r>
              <a:rPr lang="en-US" sz="1400" dirty="0" smtClean="0">
                <a:latin typeface="Century Gothic" pitchFamily="34" charset="0"/>
              </a:rPr>
              <a:t>‘Vendor </a:t>
            </a:r>
            <a:r>
              <a:rPr lang="en-US" sz="1400" dirty="0">
                <a:latin typeface="Century Gothic" pitchFamily="34" charset="0"/>
              </a:rPr>
              <a:t>G</a:t>
            </a:r>
            <a:r>
              <a:rPr lang="en-US" sz="1400" dirty="0" smtClean="0">
                <a:latin typeface="Century Gothic" pitchFamily="34" charset="0"/>
              </a:rPr>
              <a:t>uide</a:t>
            </a:r>
            <a:r>
              <a:rPr lang="en-US" sz="1400" dirty="0">
                <a:latin typeface="Century Gothic" pitchFamily="34" charset="0"/>
              </a:rPr>
              <a:t>’ to ensure they understand the coverage of </a:t>
            </a:r>
            <a:r>
              <a:rPr lang="en-US" sz="1400" dirty="0" smtClean="0">
                <a:latin typeface="Century Gothic" pitchFamily="34" charset="0"/>
              </a:rPr>
              <a:t>TF2SF </a:t>
            </a:r>
            <a:r>
              <a:rPr lang="en-US" sz="1400" dirty="0">
                <a:latin typeface="Century Gothic" pitchFamily="34" charset="0"/>
              </a:rPr>
              <a:t>and why a full range of </a:t>
            </a:r>
            <a:r>
              <a:rPr lang="en-US" sz="1400" dirty="0" smtClean="0">
                <a:latin typeface="Century Gothic" pitchFamily="34" charset="0"/>
              </a:rPr>
              <a:t>Vendors </a:t>
            </a:r>
            <a:r>
              <a:rPr lang="en-US" sz="1400" dirty="0" smtClean="0">
                <a:latin typeface="Century Gothic" pitchFamily="34" charset="0"/>
              </a:rPr>
              <a:t>is important</a:t>
            </a:r>
            <a:endParaRPr lang="en-US" sz="14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4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400" dirty="0">
                <a:latin typeface="Century Gothic" pitchFamily="34" charset="0"/>
              </a:rPr>
              <a:t>Negotiate the timeframe and direct list delivery requirements and </a:t>
            </a:r>
            <a:r>
              <a:rPr lang="en-US" sz="1400" dirty="0" smtClean="0">
                <a:latin typeface="Century Gothic" pitchFamily="34" charset="0"/>
              </a:rPr>
              <a:t>emphasize </a:t>
            </a:r>
            <a:r>
              <a:rPr lang="en-US" sz="1400" dirty="0">
                <a:latin typeface="Century Gothic" pitchFamily="34" charset="0"/>
              </a:rPr>
              <a:t>the importance of the </a:t>
            </a:r>
            <a:r>
              <a:rPr lang="en-US" sz="1400" dirty="0" smtClean="0">
                <a:latin typeface="Century Gothic" pitchFamily="34" charset="0"/>
              </a:rPr>
              <a:t>production schedule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4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400" dirty="0">
                <a:latin typeface="Century Gothic" pitchFamily="34" charset="0"/>
              </a:rPr>
              <a:t>Arrange a suitable timeline as well as introduce the possibility of checking the data received </a:t>
            </a:r>
            <a:r>
              <a:rPr lang="en-US" sz="1400" dirty="0" smtClean="0">
                <a:latin typeface="Century Gothic" pitchFamily="34" charset="0"/>
              </a:rPr>
              <a:t>– Maximization!</a:t>
            </a:r>
            <a:endParaRPr lang="en-GB" sz="20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7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7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7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7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70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70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Title 1"/>
          <p:cNvSpPr>
            <a:spLocks/>
          </p:cNvSpPr>
          <p:nvPr/>
        </p:nvSpPr>
        <p:spPr bwMode="auto">
          <a:xfrm>
            <a:off x="1447800" y="228600"/>
            <a:ext cx="7239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 sz="2800" dirty="0" smtClean="0">
                <a:solidFill>
                  <a:srgbClr val="EA2027"/>
                </a:solidFill>
              </a:rPr>
              <a:t>Maximization/Optimization</a:t>
            </a:r>
            <a:endParaRPr lang="en-GB" sz="2800" dirty="0">
              <a:solidFill>
                <a:srgbClr val="EA2027"/>
              </a:solidFill>
            </a:endParaRPr>
          </a:p>
        </p:txBody>
      </p:sp>
      <p:sp>
        <p:nvSpPr>
          <p:cNvPr id="30725" name="Content Placeholder 2"/>
          <p:cNvSpPr>
            <a:spLocks/>
          </p:cNvSpPr>
          <p:nvPr/>
        </p:nvSpPr>
        <p:spPr bwMode="auto">
          <a:xfrm>
            <a:off x="457200" y="1019175"/>
            <a:ext cx="8229600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400" dirty="0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600" dirty="0" smtClean="0">
                <a:latin typeface="Century Gothic" pitchFamily="34" charset="0"/>
              </a:rPr>
              <a:t>Rule Number 1:  The first list received is never the correct list – Do not accept it with a ‘That will do’ attitude – Missed Vendors = Missed Commission!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600" dirty="0" smtClean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600" dirty="0" smtClean="0">
                <a:latin typeface="Century Gothic" pitchFamily="34" charset="0"/>
              </a:rPr>
              <a:t>Immediately make contact with the list provider – Be prepared with the supplier spreadsheet, your Suspect notes and a Vendor Guide in front of you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600" dirty="0" smtClean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600" dirty="0" smtClean="0">
                <a:latin typeface="Century Gothic" pitchFamily="34" charset="0"/>
              </a:rPr>
              <a:t>Thank the list provider for their efforts and then explain which areas of their supply chain you feel are missing from the list – Pay particular attention to Professional Services and IT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600" dirty="0" smtClean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600" dirty="0" smtClean="0">
                <a:latin typeface="Century Gothic" pitchFamily="34" charset="0"/>
              </a:rPr>
              <a:t>You may find that additional suppliers are available but handled by a separate department – In this instance take senior contact details and begin the PM process again</a:t>
            </a:r>
          </a:p>
          <a:p>
            <a:pPr>
              <a:spcBef>
                <a:spcPct val="20000"/>
              </a:spcBef>
            </a:pPr>
            <a:endParaRPr lang="en-US" sz="1600" dirty="0" smtClean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1600" dirty="0" smtClean="0">
                <a:latin typeface="Century Gothic" pitchFamily="34" charset="0"/>
              </a:rPr>
              <a:t>Update the Projects </a:t>
            </a:r>
            <a:r>
              <a:rPr lang="en-GB" sz="1600" dirty="0" smtClean="0">
                <a:latin typeface="Century Gothic" pitchFamily="34" charset="0"/>
              </a:rPr>
              <a:t>Director and </a:t>
            </a:r>
            <a:r>
              <a:rPr lang="en-GB" sz="1600" dirty="0" smtClean="0">
                <a:latin typeface="Century Gothic" pitchFamily="34" charset="0"/>
              </a:rPr>
              <a:t>the </a:t>
            </a:r>
            <a:r>
              <a:rPr lang="en-GB" sz="1600" dirty="0" smtClean="0">
                <a:latin typeface="Century Gothic" pitchFamily="34" charset="0"/>
              </a:rPr>
              <a:t>front of the </a:t>
            </a:r>
            <a:r>
              <a:rPr lang="en-GB" sz="1600" dirty="0" smtClean="0">
                <a:latin typeface="Century Gothic" pitchFamily="34" charset="0"/>
              </a:rPr>
              <a:t>Sales </a:t>
            </a:r>
            <a:r>
              <a:rPr lang="en-GB" sz="1600" dirty="0" smtClean="0">
                <a:latin typeface="Century Gothic" pitchFamily="34" charset="0"/>
              </a:rPr>
              <a:t>file.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GB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1600" dirty="0" smtClean="0">
                <a:latin typeface="Century Gothic" pitchFamily="34" charset="0"/>
              </a:rPr>
              <a:t>Maximised/Optimized names can be worth a minimum 1 x Quarter page on each file</a:t>
            </a:r>
            <a:endParaRPr lang="en-US" sz="1600" dirty="0" smtClean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GB" sz="20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le 1"/>
          <p:cNvSpPr>
            <a:spLocks/>
          </p:cNvSpPr>
          <p:nvPr/>
        </p:nvSpPr>
        <p:spPr bwMode="auto">
          <a:xfrm>
            <a:off x="1447800" y="228600"/>
            <a:ext cx="7239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 sz="2800">
                <a:solidFill>
                  <a:srgbClr val="EA2027"/>
                </a:solidFill>
              </a:rPr>
              <a:t>Qualification</a:t>
            </a:r>
          </a:p>
        </p:txBody>
      </p:sp>
      <p:sp>
        <p:nvSpPr>
          <p:cNvPr id="31749" name="Content Placeholder 2"/>
          <p:cNvSpPr>
            <a:spLocks/>
          </p:cNvSpPr>
          <p:nvPr/>
        </p:nvSpPr>
        <p:spPr bwMode="auto">
          <a:xfrm>
            <a:off x="457200" y="1076325"/>
            <a:ext cx="8229600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400" dirty="0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600" dirty="0">
                <a:latin typeface="Century Gothic" pitchFamily="34" charset="0"/>
              </a:rPr>
              <a:t>Supplier list to be formatted to standard company spreadsheet and all fields to be completed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600" dirty="0">
                <a:latin typeface="Century Gothic" pitchFamily="34" charset="0"/>
              </a:rPr>
              <a:t>E</a:t>
            </a:r>
            <a:r>
              <a:rPr lang="en-US" sz="1600" dirty="0" smtClean="0">
                <a:latin typeface="Century Gothic" pitchFamily="34" charset="0"/>
              </a:rPr>
              <a:t>nsure </a:t>
            </a:r>
            <a:r>
              <a:rPr lang="en-US" sz="1600" dirty="0">
                <a:latin typeface="Century Gothic" pitchFamily="34" charset="0"/>
              </a:rPr>
              <a:t>that all </a:t>
            </a:r>
            <a:r>
              <a:rPr lang="en-US" sz="1600" dirty="0" smtClean="0">
                <a:latin typeface="Century Gothic" pitchFamily="34" charset="0"/>
              </a:rPr>
              <a:t>Vendor </a:t>
            </a:r>
            <a:r>
              <a:rPr lang="en-US" sz="1600" dirty="0">
                <a:latin typeface="Century Gothic" pitchFamily="34" charset="0"/>
              </a:rPr>
              <a:t>contacts are at a </a:t>
            </a:r>
            <a:r>
              <a:rPr lang="en-US" sz="1600" dirty="0" smtClean="0">
                <a:latin typeface="Century Gothic" pitchFamily="34" charset="0"/>
              </a:rPr>
              <a:t>senior, </a:t>
            </a:r>
            <a:r>
              <a:rPr lang="en-US" sz="1600" dirty="0">
                <a:latin typeface="Century Gothic" pitchFamily="34" charset="0"/>
              </a:rPr>
              <a:t>decision making level</a:t>
            </a:r>
          </a:p>
          <a:p>
            <a:pPr>
              <a:spcBef>
                <a:spcPct val="20000"/>
              </a:spcBef>
            </a:pPr>
            <a:endParaRPr lang="en-US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600" dirty="0">
                <a:latin typeface="Century Gothic" pitchFamily="34" charset="0"/>
              </a:rPr>
              <a:t>If the </a:t>
            </a:r>
            <a:r>
              <a:rPr lang="en-US" sz="1600" dirty="0" smtClean="0">
                <a:latin typeface="Century Gothic" pitchFamily="34" charset="0"/>
              </a:rPr>
              <a:t>original contact </a:t>
            </a:r>
            <a:r>
              <a:rPr lang="en-US" sz="1600" dirty="0">
                <a:latin typeface="Century Gothic" pitchFamily="34" charset="0"/>
              </a:rPr>
              <a:t>is not the decision maker, aim to identify the decision making contact on site, preferably the </a:t>
            </a:r>
            <a:r>
              <a:rPr lang="en-US" sz="1600" dirty="0" smtClean="0">
                <a:latin typeface="Century Gothic" pitchFamily="34" charset="0"/>
              </a:rPr>
              <a:t>MD/HOS -  </a:t>
            </a:r>
            <a:r>
              <a:rPr lang="en-US" sz="1600" dirty="0">
                <a:latin typeface="Century Gothic" pitchFamily="34" charset="0"/>
              </a:rPr>
              <a:t>but only if based at the </a:t>
            </a:r>
            <a:r>
              <a:rPr lang="en-US" sz="1600" dirty="0" smtClean="0">
                <a:latin typeface="Century Gothic" pitchFamily="34" charset="0"/>
              </a:rPr>
              <a:t>site!</a:t>
            </a:r>
            <a:endParaRPr lang="en-US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600" dirty="0">
                <a:latin typeface="Century Gothic" pitchFamily="34" charset="0"/>
              </a:rPr>
              <a:t>If </a:t>
            </a:r>
            <a:r>
              <a:rPr lang="en-US" sz="1600" dirty="0" smtClean="0">
                <a:latin typeface="Century Gothic" pitchFamily="34" charset="0"/>
              </a:rPr>
              <a:t>no MD or HOS? - Establish </a:t>
            </a:r>
            <a:r>
              <a:rPr lang="en-US" sz="1600" dirty="0">
                <a:latin typeface="Century Gothic" pitchFamily="34" charset="0"/>
              </a:rPr>
              <a:t>who is the most senior </a:t>
            </a:r>
            <a:r>
              <a:rPr lang="en-US" sz="1600" dirty="0" smtClean="0">
                <a:latin typeface="Century Gothic" pitchFamily="34" charset="0"/>
              </a:rPr>
              <a:t>contact on site – By sending a fax/email to another site the recognition of the feature company can be lost and impact from a sales perspective diluted</a:t>
            </a:r>
            <a:endParaRPr lang="en-US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600" dirty="0">
                <a:latin typeface="Century Gothic" pitchFamily="34" charset="0"/>
              </a:rPr>
              <a:t>Check </a:t>
            </a:r>
            <a:r>
              <a:rPr lang="en-US" sz="1600" dirty="0" smtClean="0">
                <a:latin typeface="Century Gothic" pitchFamily="34" charset="0"/>
              </a:rPr>
              <a:t>for alternative numbers on all contacts  – Cell/Direct line etc…</a:t>
            </a:r>
            <a:endParaRPr lang="en-US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600" dirty="0" smtClean="0">
                <a:latin typeface="Century Gothic" pitchFamily="34" charset="0"/>
              </a:rPr>
              <a:t>Correct Email addresses are an absolute priority on all lists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600" dirty="0" smtClean="0">
                <a:latin typeface="Century Gothic" pitchFamily="34" charset="0"/>
              </a:rPr>
              <a:t>Attention to detail at this stage can add value to every sales file – Get it right first time!</a:t>
            </a:r>
            <a:endParaRPr lang="en-US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GB" sz="24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7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1336675" y="2525713"/>
            <a:ext cx="6470650" cy="1743075"/>
          </a:xfrm>
        </p:spPr>
        <p:txBody>
          <a:bodyPr>
            <a:noAutofit/>
          </a:bodyPr>
          <a:lstStyle/>
          <a:p>
            <a:r>
              <a:rPr lang="en-US" sz="2000" smtClean="0">
                <a:solidFill>
                  <a:srgbClr val="595959"/>
                </a:solidFill>
              </a:rPr>
              <a:t>James Pepper</a:t>
            </a:r>
            <a:br>
              <a:rPr lang="en-US" sz="2000" smtClean="0">
                <a:solidFill>
                  <a:srgbClr val="595959"/>
                </a:solidFill>
              </a:rPr>
            </a:br>
            <a:r>
              <a:rPr lang="en-US" sz="2000" smtClean="0">
                <a:solidFill>
                  <a:srgbClr val="595959"/>
                </a:solidFill>
              </a:rPr>
              <a:t>Group Training &amp; Development Manager</a:t>
            </a:r>
            <a:r>
              <a:rPr lang="en-US" sz="1600" smtClean="0">
                <a:solidFill>
                  <a:srgbClr val="595959"/>
                </a:solidFill>
              </a:rPr>
              <a:t/>
            </a:r>
            <a:br>
              <a:rPr lang="en-US" sz="1600" smtClean="0">
                <a:solidFill>
                  <a:srgbClr val="595959"/>
                </a:solidFill>
              </a:rPr>
            </a:br>
            <a:r>
              <a:rPr lang="en-US" sz="1600" smtClean="0">
                <a:solidFill>
                  <a:srgbClr val="595959"/>
                </a:solidFill>
              </a:rPr>
              <a:t/>
            </a:r>
            <a:br>
              <a:rPr lang="en-US" sz="1600" smtClean="0">
                <a:solidFill>
                  <a:srgbClr val="595959"/>
                </a:solidFill>
              </a:rPr>
            </a:br>
            <a:r>
              <a:rPr lang="en-US" sz="1200" smtClean="0">
                <a:solidFill>
                  <a:srgbClr val="262626"/>
                </a:solidFill>
              </a:rPr>
              <a:t>Email: james.pepper@wdmgroup.com</a:t>
            </a:r>
            <a:br>
              <a:rPr lang="en-US" sz="1200" smtClean="0">
                <a:solidFill>
                  <a:srgbClr val="262626"/>
                </a:solidFill>
              </a:rPr>
            </a:br>
            <a:r>
              <a:rPr lang="en-US" sz="1200" smtClean="0">
                <a:solidFill>
                  <a:srgbClr val="262626"/>
                </a:solidFill>
              </a:rPr>
              <a:t>Direct Line: 0044 (0)1603 217544</a:t>
            </a:r>
            <a:br>
              <a:rPr lang="en-US" sz="1200" smtClean="0">
                <a:solidFill>
                  <a:srgbClr val="262626"/>
                </a:solidFill>
              </a:rPr>
            </a:br>
            <a:r>
              <a:rPr lang="en-US" sz="1200" smtClean="0">
                <a:solidFill>
                  <a:srgbClr val="262626"/>
                </a:solidFill>
              </a:rPr>
              <a:t>Fax: 0044 (0)1603 617082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36675" y="6146800"/>
            <a:ext cx="6470650" cy="619125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1000">
                <a:solidFill>
                  <a:srgbClr val="A6A6A6"/>
                </a:solidFill>
              </a:rPr>
              <a:t>View all of our products at our corporate site: WDM Group </a:t>
            </a:r>
            <a:r>
              <a:rPr lang="en-US" sz="1000">
                <a:solidFill>
                  <a:srgbClr val="A6A6A6"/>
                </a:solidFill>
                <a:hlinkClick r:id="rId3"/>
              </a:rPr>
              <a:t>www.wdmgroup.com</a:t>
            </a:r>
            <a:endParaRPr lang="en-US" sz="1000">
              <a:solidFill>
                <a:srgbClr val="A6A6A6"/>
              </a:solidFill>
            </a:endParaRPr>
          </a:p>
          <a:p>
            <a:pPr algn="ctr"/>
            <a:r>
              <a:rPr lang="pt-BR" sz="1000">
                <a:solidFill>
                  <a:srgbClr val="A6A6A6"/>
                </a:solidFill>
              </a:rPr>
              <a:t>112-114 Grosvenor House  </a:t>
            </a:r>
            <a:r>
              <a:rPr lang="pt-BR" sz="1000">
                <a:solidFill>
                  <a:srgbClr val="D9D9D9"/>
                </a:solidFill>
              </a:rPr>
              <a:t>|</a:t>
            </a:r>
            <a:r>
              <a:rPr lang="pt-BR" sz="1000">
                <a:solidFill>
                  <a:srgbClr val="A6A6A6"/>
                </a:solidFill>
              </a:rPr>
              <a:t>  Prince of Wales Road</a:t>
            </a:r>
            <a:r>
              <a:rPr lang="en-US" sz="1000">
                <a:solidFill>
                  <a:srgbClr val="A6A6A6"/>
                </a:solidFill>
              </a:rPr>
              <a:t>  </a:t>
            </a:r>
            <a:r>
              <a:rPr lang="pt-BR" sz="1000">
                <a:solidFill>
                  <a:srgbClr val="D9D9D9"/>
                </a:solidFill>
              </a:rPr>
              <a:t>|</a:t>
            </a:r>
            <a:r>
              <a:rPr lang="en-US" sz="1000">
                <a:solidFill>
                  <a:srgbClr val="A6A6A6"/>
                </a:solidFill>
              </a:rPr>
              <a:t>  Norwich</a:t>
            </a:r>
            <a:r>
              <a:rPr lang="fr-FR" sz="1000">
                <a:solidFill>
                  <a:srgbClr val="A6A6A6"/>
                </a:solidFill>
              </a:rPr>
              <a:t>  </a:t>
            </a:r>
            <a:r>
              <a:rPr lang="pt-BR" sz="1000">
                <a:solidFill>
                  <a:srgbClr val="D9D9D9"/>
                </a:solidFill>
              </a:rPr>
              <a:t>|</a:t>
            </a:r>
            <a:r>
              <a:rPr lang="fr-FR" sz="1000">
                <a:solidFill>
                  <a:srgbClr val="A6A6A6"/>
                </a:solidFill>
              </a:rPr>
              <a:t>  NR1 1NS</a:t>
            </a:r>
            <a:endParaRPr lang="en-US" sz="1000">
              <a:solidFill>
                <a:srgbClr val="A6A6A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1"/>
          <p:cNvSpPr>
            <a:spLocks/>
          </p:cNvSpPr>
          <p:nvPr/>
        </p:nvSpPr>
        <p:spPr bwMode="auto">
          <a:xfrm>
            <a:off x="1447800" y="228600"/>
            <a:ext cx="7239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 sz="2800">
                <a:solidFill>
                  <a:srgbClr val="EA2027"/>
                </a:solidFill>
              </a:rPr>
              <a:t>Back To Basics</a:t>
            </a:r>
          </a:p>
        </p:txBody>
      </p:sp>
      <p:sp>
        <p:nvSpPr>
          <p:cNvPr id="12292" name="Content Placeholder 2"/>
          <p:cNvSpPr>
            <a:spLocks/>
          </p:cNvSpPr>
          <p:nvPr/>
        </p:nvSpPr>
        <p:spPr bwMode="auto">
          <a:xfrm>
            <a:off x="457200" y="1341438"/>
            <a:ext cx="8229600" cy="498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defTabSz="914400">
              <a:spcBef>
                <a:spcPct val="20000"/>
              </a:spcBef>
              <a:buFont typeface="Arial" charset="0"/>
              <a:buAutoNum type="arabicPeriod"/>
            </a:pPr>
            <a:r>
              <a:rPr lang="en-GB" sz="2400" dirty="0">
                <a:latin typeface="Century Gothic" pitchFamily="34" charset="0"/>
              </a:rPr>
              <a:t>Attitude &amp; Application</a:t>
            </a:r>
          </a:p>
          <a:p>
            <a:pPr marL="457200" indent="-457200" defTabSz="914400">
              <a:spcBef>
                <a:spcPct val="20000"/>
              </a:spcBef>
              <a:buFont typeface="Arial" charset="0"/>
              <a:buAutoNum type="arabicPeriod"/>
            </a:pPr>
            <a:r>
              <a:rPr lang="en-GB" sz="2400" dirty="0" smtClean="0">
                <a:latin typeface="Century Gothic" pitchFamily="34" charset="0"/>
              </a:rPr>
              <a:t>Preparation (LHA’s)</a:t>
            </a:r>
            <a:endParaRPr lang="en-GB" sz="2400" dirty="0">
              <a:latin typeface="Century Gothic" pitchFamily="34" charset="0"/>
            </a:endParaRPr>
          </a:p>
          <a:p>
            <a:pPr marL="457200" indent="-457200" defTabSz="914400">
              <a:spcBef>
                <a:spcPct val="20000"/>
              </a:spcBef>
              <a:buFont typeface="Arial" charset="0"/>
              <a:buAutoNum type="arabicPeriod"/>
            </a:pPr>
            <a:r>
              <a:rPr lang="en-GB" sz="2400" dirty="0">
                <a:latin typeface="Century Gothic" pitchFamily="34" charset="0"/>
              </a:rPr>
              <a:t>Activity</a:t>
            </a:r>
          </a:p>
          <a:p>
            <a:pPr marL="457200" indent="-457200" defTabSz="914400">
              <a:spcBef>
                <a:spcPct val="20000"/>
              </a:spcBef>
              <a:buFont typeface="Arial" charset="0"/>
              <a:buAutoNum type="arabicPeriod"/>
            </a:pPr>
            <a:r>
              <a:rPr lang="en-GB" sz="2400" dirty="0">
                <a:latin typeface="Century Gothic" pitchFamily="34" charset="0"/>
              </a:rPr>
              <a:t>Suspects (Hand Written)</a:t>
            </a:r>
          </a:p>
          <a:p>
            <a:pPr marL="457200" indent="-457200" defTabSz="914400">
              <a:spcBef>
                <a:spcPct val="20000"/>
              </a:spcBef>
              <a:buFont typeface="Arial" charset="0"/>
              <a:buAutoNum type="arabicPeriod"/>
            </a:pPr>
            <a:r>
              <a:rPr lang="en-GB" sz="2400" dirty="0">
                <a:latin typeface="Century Gothic" pitchFamily="34" charset="0"/>
              </a:rPr>
              <a:t>Prospect (Cold Edit)</a:t>
            </a:r>
          </a:p>
          <a:p>
            <a:pPr marL="457200" indent="-457200" defTabSz="914400">
              <a:spcBef>
                <a:spcPct val="20000"/>
              </a:spcBef>
              <a:buFont typeface="Arial" charset="0"/>
              <a:buAutoNum type="arabicPeriod"/>
            </a:pPr>
            <a:r>
              <a:rPr lang="en-GB" sz="2400" dirty="0" smtClean="0">
                <a:latin typeface="Century Gothic" pitchFamily="34" charset="0"/>
              </a:rPr>
              <a:t>Executive </a:t>
            </a:r>
            <a:r>
              <a:rPr lang="en-GB" sz="2400" dirty="0">
                <a:latin typeface="Century Gothic" pitchFamily="34" charset="0"/>
              </a:rPr>
              <a:t>List Delivery (P2)</a:t>
            </a:r>
          </a:p>
          <a:p>
            <a:pPr marL="457200" indent="-457200" defTabSz="914400">
              <a:spcBef>
                <a:spcPct val="20000"/>
              </a:spcBef>
              <a:buFont typeface="Arial" charset="0"/>
              <a:buAutoNum type="arabicPeriod"/>
            </a:pPr>
            <a:r>
              <a:rPr lang="en-GB" sz="2400" dirty="0">
                <a:latin typeface="Century Gothic" pitchFamily="34" charset="0"/>
              </a:rPr>
              <a:t>PM Call (P1)</a:t>
            </a:r>
          </a:p>
          <a:p>
            <a:pPr marL="457200" indent="-457200" defTabSz="914400">
              <a:spcBef>
                <a:spcPct val="20000"/>
              </a:spcBef>
              <a:buFont typeface="Arial" charset="0"/>
              <a:buAutoNum type="arabicPeriod"/>
            </a:pPr>
            <a:r>
              <a:rPr lang="en-GB" sz="2400" dirty="0">
                <a:latin typeface="Century Gothic" pitchFamily="34" charset="0"/>
              </a:rPr>
              <a:t>Qualification</a:t>
            </a:r>
          </a:p>
          <a:p>
            <a:pPr marL="457200" indent="-457200" defTabSz="914400">
              <a:spcBef>
                <a:spcPct val="20000"/>
              </a:spcBef>
              <a:buFont typeface="Arial" charset="0"/>
              <a:buAutoNum type="arabicPeriod"/>
            </a:pPr>
            <a:r>
              <a:rPr lang="en-GB" sz="2400" dirty="0">
                <a:latin typeface="Century Gothic" pitchFamily="34" charset="0"/>
              </a:rPr>
              <a:t>Maximisation/Optimisation</a:t>
            </a:r>
          </a:p>
          <a:p>
            <a:pPr marL="457200" indent="-457200" defTabSz="914400">
              <a:spcBef>
                <a:spcPct val="20000"/>
              </a:spcBef>
              <a:buFont typeface="Arial" charset="0"/>
              <a:buAutoNum type="arabicPeriod"/>
            </a:pPr>
            <a:r>
              <a:rPr lang="en-GB" sz="2400" dirty="0">
                <a:latin typeface="Century Gothic" pitchFamily="34" charset="0"/>
              </a:rPr>
              <a:t>Sales File Set-Up (Crib Sheet/Sign Off)</a:t>
            </a:r>
          </a:p>
          <a:p>
            <a:pPr marL="457200" indent="-457200" defTabSz="914400">
              <a:spcBef>
                <a:spcPct val="20000"/>
              </a:spcBef>
              <a:buFont typeface="Arial" charset="0"/>
              <a:buAutoNum type="arabicPeriod"/>
            </a:pPr>
            <a:endParaRPr lang="en-GB" sz="2400" dirty="0">
              <a:latin typeface="Century Gothic" pitchFamily="34" charset="0"/>
            </a:endParaRPr>
          </a:p>
          <a:p>
            <a:pPr marL="457200" indent="-457200" defTabSz="914400">
              <a:spcBef>
                <a:spcPct val="20000"/>
              </a:spcBef>
              <a:buFont typeface="Arial" charset="0"/>
              <a:buAutoNum type="arabicPeriod"/>
            </a:pPr>
            <a:endParaRPr lang="en-GB" sz="24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itle 1"/>
          <p:cNvSpPr>
            <a:spLocks/>
          </p:cNvSpPr>
          <p:nvPr/>
        </p:nvSpPr>
        <p:spPr bwMode="auto">
          <a:xfrm>
            <a:off x="1447800" y="228600"/>
            <a:ext cx="7239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 sz="2800">
                <a:solidFill>
                  <a:srgbClr val="EA2027"/>
                </a:solidFill>
              </a:rPr>
              <a:t>Attitude &amp; Application</a:t>
            </a:r>
          </a:p>
        </p:txBody>
      </p:sp>
      <p:sp>
        <p:nvSpPr>
          <p:cNvPr id="21509" name="Content Placeholder 2"/>
          <p:cNvSpPr>
            <a:spLocks/>
          </p:cNvSpPr>
          <p:nvPr/>
        </p:nvSpPr>
        <p:spPr bwMode="auto">
          <a:xfrm>
            <a:off x="457200" y="1341438"/>
            <a:ext cx="8229600" cy="498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600" dirty="0">
                <a:latin typeface="Century Gothic" pitchFamily="34" charset="0"/>
              </a:rPr>
              <a:t>Positive Motivation from Management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600" dirty="0">
                <a:latin typeface="Century Gothic" pitchFamily="34" charset="0"/>
              </a:rPr>
              <a:t>Positivity from all Call Centre staff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600" dirty="0">
                <a:latin typeface="Century Gothic" pitchFamily="34" charset="0"/>
              </a:rPr>
              <a:t>Hunger and Desire to succeed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600" dirty="0">
                <a:latin typeface="Century Gothic" pitchFamily="34" charset="0"/>
              </a:rPr>
              <a:t>Work Ethic – 2 to 5 hours </a:t>
            </a:r>
            <a:r>
              <a:rPr lang="en-US" sz="1600" dirty="0" smtClean="0">
                <a:latin typeface="Century Gothic" pitchFamily="34" charset="0"/>
              </a:rPr>
              <a:t>a week dedicated </a:t>
            </a:r>
            <a:r>
              <a:rPr lang="en-US" sz="1600" dirty="0">
                <a:latin typeface="Century Gothic" pitchFamily="34" charset="0"/>
              </a:rPr>
              <a:t>to </a:t>
            </a:r>
            <a:r>
              <a:rPr lang="en-US" sz="1600" dirty="0" smtClean="0">
                <a:latin typeface="Century Gothic" pitchFamily="34" charset="0"/>
              </a:rPr>
              <a:t>Research and Lead generation – </a:t>
            </a:r>
            <a:r>
              <a:rPr lang="en-US" sz="1600" dirty="0">
                <a:latin typeface="Century Gothic" pitchFamily="34" charset="0"/>
              </a:rPr>
              <a:t>without fail!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600" dirty="0">
                <a:latin typeface="Century Gothic" pitchFamily="34" charset="0"/>
              </a:rPr>
              <a:t>Team Players at all times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600" dirty="0" smtClean="0">
                <a:latin typeface="Century Gothic" pitchFamily="34" charset="0"/>
              </a:rPr>
              <a:t>Research Directors </a:t>
            </a:r>
            <a:r>
              <a:rPr lang="en-US" sz="1600" dirty="0">
                <a:latin typeface="Century Gothic" pitchFamily="34" charset="0"/>
              </a:rPr>
              <a:t>to strive for £</a:t>
            </a:r>
            <a:r>
              <a:rPr lang="en-US" sz="1600" dirty="0" smtClean="0">
                <a:latin typeface="Century Gothic" pitchFamily="34" charset="0"/>
              </a:rPr>
              <a:t>15,000/$24,000 </a:t>
            </a:r>
            <a:r>
              <a:rPr lang="en-US" sz="1600" dirty="0">
                <a:latin typeface="Century Gothic" pitchFamily="34" charset="0"/>
              </a:rPr>
              <a:t>plus per month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600" dirty="0" smtClean="0">
                <a:latin typeface="Century Gothic" pitchFamily="34" charset="0"/>
              </a:rPr>
              <a:t>Projects Directors </a:t>
            </a:r>
            <a:r>
              <a:rPr lang="en-US" sz="1600" dirty="0">
                <a:latin typeface="Century Gothic" pitchFamily="34" charset="0"/>
              </a:rPr>
              <a:t>to strive for £</a:t>
            </a:r>
            <a:r>
              <a:rPr lang="en-US" sz="1600" dirty="0" smtClean="0">
                <a:latin typeface="Century Gothic" pitchFamily="34" charset="0"/>
              </a:rPr>
              <a:t>7,500/$12,000 </a:t>
            </a:r>
            <a:r>
              <a:rPr lang="en-US" sz="1600" dirty="0">
                <a:latin typeface="Century Gothic" pitchFamily="34" charset="0"/>
              </a:rPr>
              <a:t>personal revenue per month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1600" dirty="0">
                <a:latin typeface="Century Gothic" pitchFamily="34" charset="0"/>
              </a:rPr>
              <a:t>Hit your Activity </a:t>
            </a:r>
            <a:r>
              <a:rPr lang="en-GB" sz="1600" dirty="0" smtClean="0">
                <a:latin typeface="Century Gothic" pitchFamily="34" charset="0"/>
              </a:rPr>
              <a:t>and </a:t>
            </a:r>
            <a:r>
              <a:rPr lang="en-GB" sz="1600" dirty="0" smtClean="0">
                <a:latin typeface="Century Gothic" pitchFamily="34" charset="0"/>
              </a:rPr>
              <a:t>LHA targets </a:t>
            </a:r>
            <a:r>
              <a:rPr lang="en-GB" sz="1600" dirty="0">
                <a:latin typeface="Century Gothic" pitchFamily="34" charset="0"/>
              </a:rPr>
              <a:t>and the rest will fall into place!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GB" sz="24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48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50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50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1"/>
          <p:cNvSpPr>
            <a:spLocks/>
          </p:cNvSpPr>
          <p:nvPr/>
        </p:nvSpPr>
        <p:spPr bwMode="auto">
          <a:xfrm>
            <a:off x="1447800" y="228600"/>
            <a:ext cx="7239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 sz="2800">
                <a:solidFill>
                  <a:srgbClr val="EA2027"/>
                </a:solidFill>
              </a:rPr>
              <a:t>Preperation</a:t>
            </a:r>
          </a:p>
        </p:txBody>
      </p:sp>
      <p:sp>
        <p:nvSpPr>
          <p:cNvPr id="22533" name="Content Placeholder 2"/>
          <p:cNvSpPr>
            <a:spLocks/>
          </p:cNvSpPr>
          <p:nvPr/>
        </p:nvSpPr>
        <p:spPr bwMode="auto">
          <a:xfrm>
            <a:off x="457200" y="962025"/>
            <a:ext cx="8229600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1600" dirty="0">
                <a:latin typeface="Century Gothic" pitchFamily="34" charset="0"/>
              </a:rPr>
              <a:t>Understand your Sector/Territory – </a:t>
            </a:r>
            <a:r>
              <a:rPr lang="en-GB" sz="1600" dirty="0" err="1">
                <a:latin typeface="Century Gothic" pitchFamily="34" charset="0"/>
              </a:rPr>
              <a:t>Spidergram</a:t>
            </a:r>
            <a:r>
              <a:rPr lang="en-GB" sz="1600" dirty="0">
                <a:latin typeface="Century Gothic" pitchFamily="34" charset="0"/>
              </a:rPr>
              <a:t> &amp; </a:t>
            </a:r>
            <a:r>
              <a:rPr lang="en-GB" sz="1600" dirty="0" err="1">
                <a:latin typeface="Century Gothic" pitchFamily="34" charset="0"/>
              </a:rPr>
              <a:t>iGram</a:t>
            </a:r>
            <a:endParaRPr lang="en-GB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GB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1600" dirty="0">
                <a:latin typeface="Century Gothic" pitchFamily="34" charset="0"/>
              </a:rPr>
              <a:t>Know your Production Schedule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GB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1600" dirty="0">
                <a:latin typeface="Century Gothic" pitchFamily="34" charset="0"/>
              </a:rPr>
              <a:t>Know your Editorial calendar – “Putting the spotlight on...”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GB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1600" dirty="0">
                <a:latin typeface="Century Gothic" pitchFamily="34" charset="0"/>
              </a:rPr>
              <a:t>Take an interest in the latest news – Set up Google </a:t>
            </a:r>
            <a:r>
              <a:rPr lang="en-GB" sz="1600" dirty="0" smtClean="0">
                <a:latin typeface="Century Gothic" pitchFamily="34" charset="0"/>
              </a:rPr>
              <a:t>alerts for one off ‘hot’ leads</a:t>
            </a:r>
            <a:endParaRPr lang="en-GB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GB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1600" dirty="0">
                <a:latin typeface="Century Gothic" pitchFamily="34" charset="0"/>
              </a:rPr>
              <a:t>Use your own industry </a:t>
            </a:r>
            <a:r>
              <a:rPr lang="en-GB" sz="1600" dirty="0" smtClean="0">
                <a:latin typeface="Century Gothic" pitchFamily="34" charset="0"/>
              </a:rPr>
              <a:t>website for latest news and ‘hot topics’</a:t>
            </a:r>
            <a:endParaRPr lang="en-GB" sz="1600" dirty="0">
              <a:latin typeface="Century Gothic" pitchFamily="34" charset="0"/>
            </a:endParaRPr>
          </a:p>
          <a:p>
            <a:pPr>
              <a:spcBef>
                <a:spcPct val="20000"/>
              </a:spcBef>
            </a:pPr>
            <a:endParaRPr lang="en-GB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1600" dirty="0">
                <a:latin typeface="Century Gothic" pitchFamily="34" charset="0"/>
              </a:rPr>
              <a:t>3 Month Planners </a:t>
            </a:r>
            <a:r>
              <a:rPr lang="en-GB" sz="1600" dirty="0" smtClean="0">
                <a:latin typeface="Century Gothic" pitchFamily="34" charset="0"/>
              </a:rPr>
              <a:t>– Require a minimum 6 Associations and/or Exhibitions, Media Partner contact details, 500 + available Leads and </a:t>
            </a:r>
            <a:r>
              <a:rPr lang="en-GB" sz="1600" dirty="0" smtClean="0">
                <a:latin typeface="Century Gothic" pitchFamily="34" charset="0"/>
              </a:rPr>
              <a:t>3 </a:t>
            </a:r>
            <a:r>
              <a:rPr lang="en-GB" sz="1600" dirty="0" smtClean="0">
                <a:latin typeface="Century Gothic" pitchFamily="34" charset="0"/>
              </a:rPr>
              <a:t>Strong Angles per project</a:t>
            </a:r>
            <a:endParaRPr lang="en-GB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GB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1600" dirty="0">
                <a:latin typeface="Century Gothic" pitchFamily="34" charset="0"/>
              </a:rPr>
              <a:t>Lead </a:t>
            </a:r>
            <a:r>
              <a:rPr lang="en-GB" sz="1600" dirty="0" err="1">
                <a:latin typeface="Century Gothic" pitchFamily="34" charset="0"/>
              </a:rPr>
              <a:t>Spreadsheet</a:t>
            </a:r>
            <a:r>
              <a:rPr lang="en-GB" sz="1600" dirty="0">
                <a:latin typeface="Century Gothic" pitchFamily="34" charset="0"/>
              </a:rPr>
              <a:t> </a:t>
            </a:r>
            <a:r>
              <a:rPr lang="en-GB" sz="1600" dirty="0" smtClean="0">
                <a:latin typeface="Century Gothic" pitchFamily="34" charset="0"/>
              </a:rPr>
              <a:t>Management</a:t>
            </a:r>
            <a:r>
              <a:rPr lang="en-GB" sz="1600" dirty="0" smtClean="0">
                <a:latin typeface="Century Gothic" pitchFamily="34" charset="0"/>
              </a:rPr>
              <a:t> </a:t>
            </a:r>
            <a:r>
              <a:rPr lang="en-GB" sz="1600" dirty="0">
                <a:latin typeface="Century Gothic" pitchFamily="34" charset="0"/>
              </a:rPr>
              <a:t>– </a:t>
            </a:r>
            <a:r>
              <a:rPr lang="en-GB" sz="1600" dirty="0" smtClean="0">
                <a:latin typeface="Century Gothic" pitchFamily="34" charset="0"/>
              </a:rPr>
              <a:t> To comply with the company standard </a:t>
            </a:r>
            <a:r>
              <a:rPr lang="en-GB" sz="1600" dirty="0" err="1" smtClean="0">
                <a:latin typeface="Century Gothic" pitchFamily="34" charset="0"/>
              </a:rPr>
              <a:t>spreadsheet</a:t>
            </a:r>
            <a:r>
              <a:rPr lang="en-GB" sz="1600" dirty="0" smtClean="0">
                <a:latin typeface="Century Gothic" pitchFamily="34" charset="0"/>
              </a:rPr>
              <a:t> and emailed weekly – All relevant/highlighted fields to be complete</a:t>
            </a:r>
            <a:endParaRPr lang="en-GB" sz="16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itle 1"/>
          <p:cNvSpPr>
            <a:spLocks/>
          </p:cNvSpPr>
          <p:nvPr/>
        </p:nvSpPr>
        <p:spPr bwMode="auto">
          <a:xfrm>
            <a:off x="1447800" y="228600"/>
            <a:ext cx="7239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 sz="2800">
                <a:solidFill>
                  <a:srgbClr val="EA2027"/>
                </a:solidFill>
              </a:rPr>
              <a:t>Activity</a:t>
            </a:r>
          </a:p>
        </p:txBody>
      </p:sp>
      <p:sp>
        <p:nvSpPr>
          <p:cNvPr id="23557" name="Content Placeholder 2"/>
          <p:cNvSpPr>
            <a:spLocks/>
          </p:cNvSpPr>
          <p:nvPr/>
        </p:nvSpPr>
        <p:spPr bwMode="auto">
          <a:xfrm>
            <a:off x="457200" y="1341438"/>
            <a:ext cx="8229600" cy="498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GB" sz="1600" u="sng" dirty="0">
                <a:latin typeface="Century Gothic" pitchFamily="34" charset="0"/>
              </a:rPr>
              <a:t>Daily Activity: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None/>
            </a:pPr>
            <a:endParaRPr lang="en-GB" sz="1600" dirty="0">
              <a:latin typeface="Century Gothic" pitchFamily="34" charset="0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GB" sz="1600" dirty="0">
                <a:latin typeface="Century Gothic" pitchFamily="34" charset="0"/>
              </a:rPr>
              <a:t>4 Sessions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GB" sz="1600" dirty="0">
                <a:latin typeface="Century Gothic" pitchFamily="34" charset="0"/>
              </a:rPr>
              <a:t>3 Hours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GB" sz="1600" dirty="0">
                <a:latin typeface="Century Gothic" pitchFamily="34" charset="0"/>
              </a:rPr>
              <a:t>100 Calls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en-GB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GB" sz="1600" dirty="0">
                <a:latin typeface="Century Gothic" pitchFamily="34" charset="0"/>
              </a:rPr>
              <a:t>Session 1: 	– 40 Calls, 1 Hour and at least 1 Suspect 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GB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GB" sz="1600" dirty="0">
                <a:latin typeface="Century Gothic" pitchFamily="34" charset="0"/>
              </a:rPr>
              <a:t>Session 2:	– 25 Calls, 45 </a:t>
            </a:r>
            <a:r>
              <a:rPr lang="en-GB" sz="1600" dirty="0" err="1">
                <a:latin typeface="Century Gothic" pitchFamily="34" charset="0"/>
              </a:rPr>
              <a:t>Mins</a:t>
            </a:r>
            <a:r>
              <a:rPr lang="en-GB" sz="1600" dirty="0">
                <a:latin typeface="Century Gothic" pitchFamily="34" charset="0"/>
              </a:rPr>
              <a:t>, at least 1 Prospect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GB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GB" sz="1600" dirty="0">
                <a:latin typeface="Century Gothic" pitchFamily="34" charset="0"/>
              </a:rPr>
              <a:t>Session 3:	– 40 Calls, 1 Hour and aim for another Suspect!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GB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GB" sz="1600" dirty="0">
                <a:latin typeface="Century Gothic" pitchFamily="34" charset="0"/>
              </a:rPr>
              <a:t>Session 4:	 – Whatever you need to do to hit your daily targets – 25 Calls 	</a:t>
            </a:r>
            <a:r>
              <a:rPr lang="en-GB" sz="1600" dirty="0" smtClean="0">
                <a:latin typeface="Century Gothic" pitchFamily="34" charset="0"/>
              </a:rPr>
              <a:t>		</a:t>
            </a:r>
            <a:r>
              <a:rPr lang="en-GB" sz="1600" dirty="0">
                <a:latin typeface="Century Gothic" pitchFamily="34" charset="0"/>
              </a:rPr>
              <a:t>	</a:t>
            </a:r>
            <a:r>
              <a:rPr lang="en-GB" sz="1600" dirty="0" smtClean="0">
                <a:latin typeface="Century Gothic" pitchFamily="34" charset="0"/>
              </a:rPr>
              <a:t>    &amp; </a:t>
            </a:r>
            <a:r>
              <a:rPr lang="en-GB" sz="1600" dirty="0">
                <a:latin typeface="Century Gothic" pitchFamily="34" charset="0"/>
              </a:rPr>
              <a:t>30 Minutes minimum!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None/>
            </a:pPr>
            <a:endParaRPr lang="en-GB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GB" sz="24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itle 1"/>
          <p:cNvSpPr>
            <a:spLocks/>
          </p:cNvSpPr>
          <p:nvPr/>
        </p:nvSpPr>
        <p:spPr bwMode="auto">
          <a:xfrm>
            <a:off x="1447800" y="228600"/>
            <a:ext cx="7239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 sz="2800">
                <a:solidFill>
                  <a:srgbClr val="EA2027"/>
                </a:solidFill>
              </a:rPr>
              <a:t>Session 1 &amp; 3</a:t>
            </a:r>
          </a:p>
        </p:txBody>
      </p:sp>
      <p:sp>
        <p:nvSpPr>
          <p:cNvPr id="24581" name="Content Placeholder 2"/>
          <p:cNvSpPr>
            <a:spLocks/>
          </p:cNvSpPr>
          <p:nvPr/>
        </p:nvSpPr>
        <p:spPr bwMode="auto">
          <a:xfrm>
            <a:off x="457200" y="1341438"/>
            <a:ext cx="8229600" cy="498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GB" sz="2400" dirty="0">
                <a:latin typeface="Century Gothic" pitchFamily="34" charset="0"/>
              </a:rPr>
              <a:t>Suspect Bonanza!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GB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1600" dirty="0">
                <a:latin typeface="Century Gothic" pitchFamily="34" charset="0"/>
              </a:rPr>
              <a:t>Lead </a:t>
            </a:r>
            <a:r>
              <a:rPr lang="en-GB" sz="1600" dirty="0" err="1">
                <a:latin typeface="Century Gothic" pitchFamily="34" charset="0"/>
              </a:rPr>
              <a:t>Spreadsheet</a:t>
            </a:r>
            <a:r>
              <a:rPr lang="en-GB" sz="1600" dirty="0">
                <a:latin typeface="Century Gothic" pitchFamily="34" charset="0"/>
              </a:rPr>
              <a:t>, Suspect Pad &amp; Telephone only!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GB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1600" dirty="0">
                <a:latin typeface="Century Gothic" pitchFamily="34" charset="0"/>
              </a:rPr>
              <a:t>No other distractions!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GB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1600" dirty="0">
                <a:latin typeface="Century Gothic" pitchFamily="34" charset="0"/>
              </a:rPr>
              <a:t>Know your lines – The ‘Elevator Pitch’!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GB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1600" dirty="0">
                <a:latin typeface="Century Gothic" pitchFamily="34" charset="0"/>
              </a:rPr>
              <a:t>Dial &amp; Smile – Sound bright and enthusiastic but </a:t>
            </a:r>
            <a:r>
              <a:rPr lang="en-GB" sz="1600" u="sng" dirty="0">
                <a:latin typeface="Century Gothic" pitchFamily="34" charset="0"/>
              </a:rPr>
              <a:t>not</a:t>
            </a:r>
            <a:r>
              <a:rPr lang="en-GB" sz="1600" dirty="0">
                <a:latin typeface="Century Gothic" pitchFamily="34" charset="0"/>
              </a:rPr>
              <a:t> scripted!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GB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1600" dirty="0">
                <a:latin typeface="Century Gothic" pitchFamily="34" charset="0"/>
              </a:rPr>
              <a:t>40 calls and 1 hour of Activity as a minimum requirement.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GB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1600" dirty="0">
                <a:latin typeface="Century Gothic" pitchFamily="34" charset="0"/>
              </a:rPr>
              <a:t>1 Suspect, hand written, before end of Session 1 – Every morning!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GB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1600" dirty="0">
                <a:latin typeface="Century Gothic" pitchFamily="34" charset="0"/>
              </a:rPr>
              <a:t>Set personal goals and targets – Don’t be satisfied with less!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GB" sz="16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58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58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itle 1"/>
          <p:cNvSpPr>
            <a:spLocks/>
          </p:cNvSpPr>
          <p:nvPr/>
        </p:nvSpPr>
        <p:spPr bwMode="auto">
          <a:xfrm>
            <a:off x="1447800" y="228600"/>
            <a:ext cx="7239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 sz="2800">
                <a:solidFill>
                  <a:srgbClr val="EA2027"/>
                </a:solidFill>
              </a:rPr>
              <a:t>Session 2</a:t>
            </a:r>
          </a:p>
        </p:txBody>
      </p:sp>
      <p:sp>
        <p:nvSpPr>
          <p:cNvPr id="25605" name="Content Placeholder 2"/>
          <p:cNvSpPr>
            <a:spLocks/>
          </p:cNvSpPr>
          <p:nvPr/>
        </p:nvSpPr>
        <p:spPr bwMode="auto">
          <a:xfrm>
            <a:off x="457200" y="1341438"/>
            <a:ext cx="8229600" cy="498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GB" sz="2400" dirty="0">
                <a:latin typeface="Century Gothic" pitchFamily="34" charset="0"/>
              </a:rPr>
              <a:t>Prospects – 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GB" sz="24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1400" dirty="0">
                <a:latin typeface="Century Gothic" pitchFamily="34" charset="0"/>
              </a:rPr>
              <a:t>Calendar appointments set from previous days Suspects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GB" sz="14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1400" dirty="0">
                <a:latin typeface="Century Gothic" pitchFamily="34" charset="0"/>
              </a:rPr>
              <a:t>Follow up/chase any missed appointments or overdue calls – </a:t>
            </a:r>
            <a:r>
              <a:rPr lang="en-GB" sz="1400" dirty="0" smtClean="0">
                <a:latin typeface="Century Gothic" pitchFamily="34" charset="0"/>
              </a:rPr>
              <a:t>Note: </a:t>
            </a:r>
            <a:r>
              <a:rPr lang="en-GB" sz="1400" dirty="0">
                <a:latin typeface="Century Gothic" pitchFamily="34" charset="0"/>
              </a:rPr>
              <a:t>Good buy in at Suspect stage should keep these calls to a minimum.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GB" sz="14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1400" dirty="0">
                <a:latin typeface="Century Gothic" pitchFamily="34" charset="0"/>
              </a:rPr>
              <a:t>25 calls and 45 minutes of Activity as a minimum requirement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GB" sz="14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1400" dirty="0">
                <a:latin typeface="Century Gothic" pitchFamily="34" charset="0"/>
              </a:rPr>
              <a:t>Make use of every opportunity! – Get back on to Suspects once all Prospects contacted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GB" sz="14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1400" dirty="0">
                <a:latin typeface="Century Gothic" pitchFamily="34" charset="0"/>
              </a:rPr>
              <a:t>Turn around P3’s –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GB" sz="1400" dirty="0">
              <a:latin typeface="Century Gothic" pitchFamily="34" charset="0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•"/>
            </a:pPr>
            <a:r>
              <a:rPr lang="en-GB" sz="1400" dirty="0">
                <a:latin typeface="Century Gothic" pitchFamily="34" charset="0"/>
              </a:rPr>
              <a:t>Not an ‘open ended’ invitation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•"/>
            </a:pPr>
            <a:r>
              <a:rPr lang="en-GB" sz="1400" dirty="0">
                <a:latin typeface="Century Gothic" pitchFamily="34" charset="0"/>
              </a:rPr>
              <a:t>Work to deadlines and Editors decision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•"/>
            </a:pPr>
            <a:r>
              <a:rPr lang="en-GB" sz="1400" dirty="0">
                <a:latin typeface="Century Gothic" pitchFamily="34" charset="0"/>
              </a:rPr>
              <a:t>Find Decision Maker if you have ‘pitched’ the wrong guy!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6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6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6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6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60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60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itle 1"/>
          <p:cNvSpPr>
            <a:spLocks/>
          </p:cNvSpPr>
          <p:nvPr/>
        </p:nvSpPr>
        <p:spPr bwMode="auto">
          <a:xfrm>
            <a:off x="1447800" y="228600"/>
            <a:ext cx="7239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 sz="2800">
                <a:solidFill>
                  <a:srgbClr val="EA2027"/>
                </a:solidFill>
              </a:rPr>
              <a:t>Suspect (Hand Written)</a:t>
            </a:r>
          </a:p>
        </p:txBody>
      </p:sp>
      <p:sp>
        <p:nvSpPr>
          <p:cNvPr id="26629" name="Content Placeholder 2"/>
          <p:cNvSpPr>
            <a:spLocks/>
          </p:cNvSpPr>
          <p:nvPr/>
        </p:nvSpPr>
        <p:spPr bwMode="auto">
          <a:xfrm>
            <a:off x="457200" y="1341438"/>
            <a:ext cx="8229600" cy="498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600" dirty="0">
                <a:latin typeface="Century Gothic" pitchFamily="34" charset="0"/>
              </a:rPr>
              <a:t>Engage the decision makers only, not </a:t>
            </a:r>
            <a:r>
              <a:rPr lang="en-US" sz="1600" dirty="0" smtClean="0">
                <a:latin typeface="Century Gothic" pitchFamily="34" charset="0"/>
              </a:rPr>
              <a:t>marketing or sales executives</a:t>
            </a:r>
            <a:endParaRPr lang="en-US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600" dirty="0">
                <a:latin typeface="Century Gothic" pitchFamily="34" charset="0"/>
              </a:rPr>
              <a:t>Upbeat introduction full of energy and enthusiasm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600" dirty="0" smtClean="0">
                <a:latin typeface="Century Gothic" pitchFamily="34" charset="0"/>
              </a:rPr>
              <a:t>Use </a:t>
            </a:r>
            <a:r>
              <a:rPr lang="en-US" sz="1600" dirty="0" smtClean="0">
                <a:latin typeface="Century Gothic" pitchFamily="34" charset="0"/>
              </a:rPr>
              <a:t>‘ice breakers’ </a:t>
            </a:r>
            <a:r>
              <a:rPr lang="en-US" sz="1600" dirty="0" smtClean="0">
                <a:latin typeface="Century Gothic" pitchFamily="34" charset="0"/>
              </a:rPr>
              <a:t>and a sense </a:t>
            </a:r>
            <a:r>
              <a:rPr lang="en-US" sz="1600" dirty="0">
                <a:latin typeface="Century Gothic" pitchFamily="34" charset="0"/>
              </a:rPr>
              <a:t>of </a:t>
            </a:r>
            <a:r>
              <a:rPr lang="en-US" sz="1600" dirty="0" smtClean="0">
                <a:latin typeface="Century Gothic" pitchFamily="34" charset="0"/>
              </a:rPr>
              <a:t>humor - You </a:t>
            </a:r>
            <a:r>
              <a:rPr lang="en-US" sz="1600" dirty="0">
                <a:latin typeface="Century Gothic" pitchFamily="34" charset="0"/>
              </a:rPr>
              <a:t>are </a:t>
            </a:r>
            <a:r>
              <a:rPr lang="en-US" sz="1600" dirty="0" smtClean="0">
                <a:latin typeface="Century Gothic" pitchFamily="34" charset="0"/>
              </a:rPr>
              <a:t>the </a:t>
            </a:r>
            <a:r>
              <a:rPr lang="en-US" sz="1600" dirty="0">
                <a:latin typeface="Century Gothic" pitchFamily="34" charset="0"/>
              </a:rPr>
              <a:t>tour guide to </a:t>
            </a:r>
            <a:r>
              <a:rPr lang="en-US" sz="1600" dirty="0" smtClean="0">
                <a:latin typeface="Century Gothic" pitchFamily="34" charset="0"/>
              </a:rPr>
              <a:t>their </a:t>
            </a:r>
            <a:r>
              <a:rPr lang="en-US" sz="1600" dirty="0" smtClean="0">
                <a:latin typeface="Century Gothic" pitchFamily="34" charset="0"/>
              </a:rPr>
              <a:t>WDM experience!</a:t>
            </a:r>
            <a:endParaRPr lang="en-US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600" dirty="0">
                <a:latin typeface="Century Gothic" pitchFamily="34" charset="0"/>
              </a:rPr>
              <a:t>Build a personal/professional relationship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600" dirty="0" smtClean="0">
                <a:latin typeface="Century Gothic" pitchFamily="34" charset="0"/>
              </a:rPr>
              <a:t>Ask intelligent questions and make detailed notes using the TF2SF strategy</a:t>
            </a:r>
            <a:endParaRPr lang="en-US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600" dirty="0">
                <a:latin typeface="Century Gothic" pitchFamily="34" charset="0"/>
              </a:rPr>
              <a:t>Highlight emphasis of editorial </a:t>
            </a:r>
            <a:r>
              <a:rPr lang="en-US" sz="1600" dirty="0" smtClean="0">
                <a:latin typeface="Century Gothic" pitchFamily="34" charset="0"/>
              </a:rPr>
              <a:t>meeting in decision making process</a:t>
            </a:r>
            <a:endParaRPr lang="en-US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600" dirty="0">
                <a:latin typeface="Century Gothic" pitchFamily="34" charset="0"/>
              </a:rPr>
              <a:t>Close the suspect with a timeframe commitment for the </a:t>
            </a:r>
            <a:r>
              <a:rPr lang="en-US" sz="1600" dirty="0" smtClean="0">
                <a:latin typeface="Century Gothic" pitchFamily="34" charset="0"/>
              </a:rPr>
              <a:t>Prospect</a:t>
            </a:r>
            <a:endParaRPr lang="en-US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600" dirty="0">
                <a:latin typeface="Century Gothic" pitchFamily="34" charset="0"/>
              </a:rPr>
              <a:t>Send </a:t>
            </a:r>
            <a:r>
              <a:rPr lang="en-US" sz="1600" dirty="0" smtClean="0">
                <a:latin typeface="Century Gothic" pitchFamily="34" charset="0"/>
              </a:rPr>
              <a:t>Suspect Follow Up </a:t>
            </a:r>
            <a:r>
              <a:rPr lang="en-US" sz="1600" dirty="0">
                <a:latin typeface="Century Gothic" pitchFamily="34" charset="0"/>
              </a:rPr>
              <a:t>email </a:t>
            </a:r>
            <a:r>
              <a:rPr lang="en-US" sz="1600" dirty="0" err="1" smtClean="0">
                <a:latin typeface="Century Gothic" pitchFamily="34" charset="0"/>
              </a:rPr>
              <a:t>inc.</a:t>
            </a:r>
            <a:r>
              <a:rPr lang="en-US" sz="1600" dirty="0" smtClean="0">
                <a:latin typeface="Century Gothic" pitchFamily="34" charset="0"/>
              </a:rPr>
              <a:t> </a:t>
            </a:r>
            <a:r>
              <a:rPr lang="en-US" sz="1600" dirty="0">
                <a:latin typeface="Century Gothic" pitchFamily="34" charset="0"/>
              </a:rPr>
              <a:t>links to suitable examples and the relevant website or magazine along with any testimonials available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GB" sz="24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6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6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6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itle 1"/>
          <p:cNvSpPr>
            <a:spLocks/>
          </p:cNvSpPr>
          <p:nvPr/>
        </p:nvSpPr>
        <p:spPr bwMode="auto">
          <a:xfrm>
            <a:off x="1447800" y="228600"/>
            <a:ext cx="7239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 sz="2800">
                <a:solidFill>
                  <a:srgbClr val="EA2027"/>
                </a:solidFill>
              </a:rPr>
              <a:t>Prospect (Cold Edit)</a:t>
            </a:r>
          </a:p>
        </p:txBody>
      </p:sp>
      <p:sp>
        <p:nvSpPr>
          <p:cNvPr id="27653" name="Content Placeholder 2"/>
          <p:cNvSpPr>
            <a:spLocks/>
          </p:cNvSpPr>
          <p:nvPr/>
        </p:nvSpPr>
        <p:spPr bwMode="auto">
          <a:xfrm>
            <a:off x="457200" y="1341438"/>
            <a:ext cx="8229600" cy="498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400" dirty="0">
                <a:latin typeface="Century Gothic" pitchFamily="34" charset="0"/>
              </a:rPr>
              <a:t>Re-establish relationship </a:t>
            </a:r>
            <a:r>
              <a:rPr lang="en-US" sz="1400" dirty="0" smtClean="0">
                <a:latin typeface="Century Gothic" pitchFamily="34" charset="0"/>
              </a:rPr>
              <a:t>quickly and </a:t>
            </a:r>
            <a:r>
              <a:rPr lang="en-US" sz="1400" dirty="0">
                <a:latin typeface="Century Gothic" pitchFamily="34" charset="0"/>
              </a:rPr>
              <a:t>talk through the positive editorial decision, why the coverage fits for the </a:t>
            </a:r>
            <a:r>
              <a:rPr lang="en-US" sz="1400" dirty="0" smtClean="0">
                <a:latin typeface="Century Gothic" pitchFamily="34" charset="0"/>
              </a:rPr>
              <a:t>readership and in line with our media partnerships</a:t>
            </a:r>
          </a:p>
          <a:p>
            <a:pPr>
              <a:spcBef>
                <a:spcPct val="20000"/>
              </a:spcBef>
            </a:pPr>
            <a:endParaRPr lang="en-US" sz="14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400" dirty="0">
                <a:latin typeface="Century Gothic" pitchFamily="34" charset="0"/>
              </a:rPr>
              <a:t>Explain the similar features recently completed, did they see your email and the </a:t>
            </a:r>
            <a:r>
              <a:rPr lang="en-US" sz="1400" dirty="0" smtClean="0">
                <a:latin typeface="Century Gothic" pitchFamily="34" charset="0"/>
              </a:rPr>
              <a:t>magazine/website?</a:t>
            </a:r>
            <a:endParaRPr lang="en-US" sz="14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4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400" dirty="0" smtClean="0">
                <a:latin typeface="Century Gothic" pitchFamily="34" charset="0"/>
              </a:rPr>
              <a:t>Confirm </a:t>
            </a:r>
            <a:r>
              <a:rPr lang="en-US" sz="1400" dirty="0">
                <a:latin typeface="Century Gothic" pitchFamily="34" charset="0"/>
              </a:rPr>
              <a:t>the interview procedure – </a:t>
            </a:r>
            <a:r>
              <a:rPr lang="en-US" sz="1400" dirty="0" smtClean="0">
                <a:latin typeface="Century Gothic" pitchFamily="34" charset="0"/>
              </a:rPr>
              <a:t>Not time consuming, at their convenience and full editorial control</a:t>
            </a:r>
            <a:endParaRPr lang="en-US" sz="14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4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400" dirty="0">
                <a:latin typeface="Century Gothic" pitchFamily="34" charset="0"/>
              </a:rPr>
              <a:t>Company Profiles – where it goes and what they get as part of the major marketing </a:t>
            </a:r>
            <a:r>
              <a:rPr lang="en-US" sz="1400" dirty="0" smtClean="0">
                <a:latin typeface="Century Gothic" pitchFamily="34" charset="0"/>
              </a:rPr>
              <a:t>exposure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smtClean="0">
                <a:latin typeface="Century Gothic" pitchFamily="34" charset="0"/>
              </a:rPr>
              <a:t>– Introduce 2</a:t>
            </a:r>
            <a:r>
              <a:rPr lang="en-US" sz="1400" baseline="30000" dirty="0" smtClean="0">
                <a:latin typeface="Century Gothic" pitchFamily="34" charset="0"/>
              </a:rPr>
              <a:t>nd</a:t>
            </a:r>
            <a:r>
              <a:rPr lang="en-US" sz="1400" dirty="0" smtClean="0">
                <a:latin typeface="Century Gothic" pitchFamily="34" charset="0"/>
              </a:rPr>
              <a:t> magazine through our ‘Business Review’ channel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4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400" dirty="0">
                <a:latin typeface="Century Gothic" pitchFamily="34" charset="0"/>
              </a:rPr>
              <a:t>Product Explanation – fantastic exposure to </a:t>
            </a:r>
            <a:r>
              <a:rPr lang="en-US" sz="1400" dirty="0" smtClean="0">
                <a:latin typeface="Century Gothic" pitchFamily="34" charset="0"/>
              </a:rPr>
              <a:t>an executive level readership as </a:t>
            </a:r>
            <a:r>
              <a:rPr lang="en-US" sz="1400" dirty="0">
                <a:latin typeface="Century Gothic" pitchFamily="34" charset="0"/>
              </a:rPr>
              <a:t>well as the </a:t>
            </a:r>
            <a:r>
              <a:rPr lang="en-US" sz="1400" dirty="0" smtClean="0">
                <a:latin typeface="Century Gothic" pitchFamily="34" charset="0"/>
              </a:rPr>
              <a:t>production of a bespoke, corporate brochure, website archives, SEO and social networking opportunities</a:t>
            </a:r>
            <a:endParaRPr lang="en-US" sz="14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4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400" dirty="0">
                <a:latin typeface="Century Gothic" pitchFamily="34" charset="0"/>
              </a:rPr>
              <a:t>The digital corporate brochure delivery in PDF as a minimum </a:t>
            </a:r>
            <a:r>
              <a:rPr lang="en-US" sz="1400" dirty="0" smtClean="0">
                <a:latin typeface="Century Gothic" pitchFamily="34" charset="0"/>
              </a:rPr>
              <a:t>10 </a:t>
            </a:r>
            <a:r>
              <a:rPr lang="en-US" sz="1400" dirty="0">
                <a:latin typeface="Century Gothic" pitchFamily="34" charset="0"/>
              </a:rPr>
              <a:t>page customized brochure and the use of our innovative page turning technology improving their website users experience – </a:t>
            </a:r>
            <a:r>
              <a:rPr lang="en-US" sz="1400" dirty="0" smtClean="0">
                <a:latin typeface="Century Gothic" pitchFamily="34" charset="0"/>
              </a:rPr>
              <a:t>A big chunk of their marketing budget if </a:t>
            </a:r>
            <a:r>
              <a:rPr lang="en-US" sz="1400" dirty="0">
                <a:latin typeface="Century Gothic" pitchFamily="34" charset="0"/>
              </a:rPr>
              <a:t>paid for or delivered by an </a:t>
            </a:r>
            <a:r>
              <a:rPr lang="en-US" sz="1400" dirty="0" smtClean="0">
                <a:latin typeface="Century Gothic" pitchFamily="34" charset="0"/>
              </a:rPr>
              <a:t>agency!</a:t>
            </a:r>
            <a:endParaRPr lang="en-GB" sz="14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0000F"/>
      </a:hlink>
      <a:folHlink>
        <a:srgbClr val="6666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1369</Words>
  <Application>Microsoft Office PowerPoint</Application>
  <PresentationFormat>On-screen Show (4:3)</PresentationFormat>
  <Paragraphs>179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James Pepper Group Training &amp; Development Manager  Email: james.pepper@wdmgroup.com Direct Line: 0044 (0)1603 217544 Fax: 0044 (0)1603 617082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creator>Brittany Murray</dc:creator>
  <cp:lastModifiedBy>James Pepper</cp:lastModifiedBy>
  <cp:revision>36</cp:revision>
  <dcterms:created xsi:type="dcterms:W3CDTF">2011-08-26T17:20:49Z</dcterms:created>
  <dcterms:modified xsi:type="dcterms:W3CDTF">2012-01-20T14:00:36Z</dcterms:modified>
</cp:coreProperties>
</file>