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27"/>
  </p:notesMasterIdLst>
  <p:handoutMasterIdLst>
    <p:handoutMasterId r:id="rId28"/>
  </p:handoutMasterIdLst>
  <p:sldIdLst>
    <p:sldId id="299" r:id="rId4"/>
    <p:sldId id="291" r:id="rId5"/>
    <p:sldId id="285" r:id="rId6"/>
    <p:sldId id="262" r:id="rId7"/>
    <p:sldId id="258" r:id="rId8"/>
    <p:sldId id="302" r:id="rId9"/>
    <p:sldId id="315" r:id="rId10"/>
    <p:sldId id="290" r:id="rId11"/>
    <p:sldId id="273" r:id="rId12"/>
    <p:sldId id="274" r:id="rId13"/>
    <p:sldId id="266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F15"/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 showGuides="1">
      <p:cViewPr varScale="1">
        <p:scale>
          <a:sx n="93" d="100"/>
          <a:sy n="93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2019-05-18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B3E4-155A-4E8A-9E20-3AB12F36C54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61186-B182-49A9-8260-99A55677C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1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1186-B182-49A9-8260-99A55677C8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61186-B182-49A9-8260-99A55677C8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47614"/>
            <a:ext cx="9144000" cy="1080120"/>
          </a:xfrm>
        </p:spPr>
        <p:txBody>
          <a:bodyPr/>
          <a:lstStyle/>
          <a:p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Rancang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Bangun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Sistem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Informasi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Pengolahan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Nilai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Raport</a:t>
            </a:r>
            <a:r>
              <a:rPr lang="en-US" sz="3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Pada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SMA </a:t>
            </a:r>
            <a:r>
              <a:rPr lang="en-US" sz="3000" dirty="0" err="1">
                <a:solidFill>
                  <a:schemeClr val="tx1"/>
                </a:solidFill>
                <a:latin typeface="Agency FB" panose="020B0503020202020204" pitchFamily="34" charset="0"/>
              </a:rPr>
              <a:t>Albanna</a:t>
            </a:r>
            <a:r>
              <a:rPr lang="en-US" sz="3000" dirty="0">
                <a:solidFill>
                  <a:schemeClr val="tx1"/>
                </a:solidFill>
                <a:latin typeface="Agency FB" panose="020B0503020202020204" pitchFamily="34" charset="0"/>
              </a:rPr>
              <a:t> Denpasar</a:t>
            </a:r>
            <a:endParaRPr lang="id-ID" sz="3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88" y="267494"/>
            <a:ext cx="3931920" cy="101246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643758"/>
            <a:ext cx="9144000" cy="79208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Kristina </a:t>
            </a:r>
            <a:r>
              <a:rPr lang="en-US" dirty="0" err="1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Viani</a:t>
            </a:r>
            <a:r>
              <a:rPr lang="en-US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Cahyanti</a:t>
            </a:r>
            <a:r>
              <a:rPr lang="en-US" dirty="0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Gill Sans MT Condensed" panose="020B0506020104020203" pitchFamily="34" charset="0"/>
              </a:rPr>
              <a:t>Lambang</a:t>
            </a:r>
            <a:endParaRPr lang="en-US" dirty="0" smtClean="0">
              <a:solidFill>
                <a:schemeClr val="tx1"/>
              </a:solidFill>
              <a:latin typeface="Gill Sans MT Condensed" panose="020B0506020104020203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16101915</a:t>
            </a:r>
            <a:endParaRPr lang="id-ID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651870"/>
            <a:ext cx="3960440" cy="71572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Dosen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Pembimbing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I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Wayan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Gede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Suka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Parwita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, M.Cs.</a:t>
            </a:r>
            <a:endParaRPr lang="id-ID" sz="2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371950"/>
            <a:ext cx="3960440" cy="71572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Dosen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Pembimbing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II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Wayan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Eny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Mariani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, S.M.B.,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M.Si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83560" y="3651870"/>
            <a:ext cx="3960440" cy="71572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Dosen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Penguji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I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Dewa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Putu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Yudhi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Ardiana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S.Kom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.,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M.Pd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</a:t>
            </a:r>
            <a:endParaRPr lang="id-ID" sz="2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83560" y="4371950"/>
            <a:ext cx="3960440" cy="71572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Dosen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Penguji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II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Gede</a:t>
            </a:r>
            <a:r>
              <a:rPr lang="en-US" sz="20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Totok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Suryawan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S.Kom</a:t>
            </a:r>
            <a:r>
              <a:rPr lang="en-US" sz="2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., M.T</a:t>
            </a: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Penelitaan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Terdahulu</a:t>
            </a:r>
            <a:endParaRPr lang="ko-KR" alt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83925"/>
              </p:ext>
            </p:extLst>
          </p:nvPr>
        </p:nvGraphicFramePr>
        <p:xfrm>
          <a:off x="316632" y="884466"/>
          <a:ext cx="2743200" cy="372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54272">
                <a:tc>
                  <a:txBody>
                    <a:bodyPr/>
                    <a:lstStyle/>
                    <a:p>
                      <a:pPr algn="ctr" latinLnBrk="1"/>
                      <a:r>
                        <a:rPr lang="id-ID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afiz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Savero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(2017)</a:t>
                      </a:r>
                      <a:endParaRPr lang="ko-KR" altLang="en-US" sz="900" b="1" dirty="0">
                        <a:solidFill>
                          <a:schemeClr val="accent2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9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40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Pengolahan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SMP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Negeri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2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Kuta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Utara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5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masih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tahap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penggarapan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nantinya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diharapkan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memberikan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hasil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belajar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19666"/>
              </p:ext>
            </p:extLst>
          </p:nvPr>
        </p:nvGraphicFramePr>
        <p:xfrm>
          <a:off x="3254304" y="884466"/>
          <a:ext cx="274320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398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 Made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Ardi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Wirasanjaya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(2018)</a:t>
                      </a:r>
                      <a:endParaRPr lang="ko-KR" altLang="en-US" sz="1100" b="1" dirty="0">
                        <a:solidFill>
                          <a:schemeClr val="accent3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281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8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Rancang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Bangun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Pengolahan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SMP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Negeri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1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Tampaksiring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Berbasis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i="1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Website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140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Sistem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ini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masih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pada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tahap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penggarapan</a:t>
                      </a:r>
                      <a:endParaRPr lang="en-US" sz="1400" dirty="0" smtClean="0">
                        <a:latin typeface="Agency FB" panose="020B0503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yang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nantinya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dapat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membantu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para guru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pengajar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dan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guru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wali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kelas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untuk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mengolah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nilai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siswa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secara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efektif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dan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efisien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serta</a:t>
                      </a:r>
                      <a:endParaRPr lang="en-US" sz="1400" dirty="0" smtClean="0">
                        <a:latin typeface="Agency FB" panose="020B0503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siswa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dapat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melihat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laporan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perkembangan</a:t>
                      </a:r>
                      <a:endParaRPr lang="en-US" sz="1400" dirty="0" smtClean="0">
                        <a:latin typeface="Agency FB" panose="020B0503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nilai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siswa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agar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pihak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dapat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mengetahui</a:t>
                      </a:r>
                      <a:endParaRPr lang="en-US" sz="1400" dirty="0" smtClean="0">
                        <a:latin typeface="Agency FB" panose="020B0503020202020204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perkembangan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nilai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siswa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di </a:t>
                      </a:r>
                      <a:r>
                        <a:rPr lang="en-US" sz="1400" dirty="0" err="1" smtClean="0">
                          <a:latin typeface="Agency FB" panose="020B0503020202020204" pitchFamily="34" charset="0"/>
                        </a:rPr>
                        <a:t>setiap</a:t>
                      </a:r>
                      <a:r>
                        <a:rPr lang="en-US" sz="1400" dirty="0" smtClean="0">
                          <a:latin typeface="Agency FB" panose="020B0503020202020204" pitchFamily="34" charset="0"/>
                        </a:rPr>
                        <a:t> semester</a:t>
                      </a:r>
                      <a:endParaRPr lang="ko-KR" altLang="en-US" sz="1400" dirty="0">
                        <a:latin typeface="Agency FB" panose="020B0503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631"/>
              </p:ext>
            </p:extLst>
          </p:nvPr>
        </p:nvGraphicFramePr>
        <p:xfrm>
          <a:off x="6221288" y="843558"/>
          <a:ext cx="2743200" cy="3776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7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Kristina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Viani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Cahyanti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Lambang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(2019)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9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5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Rancang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baseline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Bangun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Sistem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Informasi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Pengolahan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Nilai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Raport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Pada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SMA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Albanna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cs typeface="Arial" pitchFamily="34" charset="0"/>
                        </a:rPr>
                        <a:t> Denpasar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8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masih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sampai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tahap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penggarapan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nantinya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diharapkan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mampu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nilai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perkembangan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nilai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Penelitian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juga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diharapkan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mampu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ranking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siswa</a:t>
                      </a:r>
                      <a:endParaRPr lang="en-US" sz="1400" kern="1200" baseline="0" dirty="0" smtClean="0">
                        <a:solidFill>
                          <a:schemeClr val="tx1"/>
                        </a:solidFill>
                        <a:effectLst/>
                        <a:latin typeface="Agency FB" panose="020B0503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perkelas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keseluruhan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6716"/>
          </a:xfrm>
        </p:spPr>
        <p:txBody>
          <a:bodyPr/>
          <a:lstStyle/>
          <a:p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Metode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Pengumpulan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Data</a:t>
            </a:r>
            <a:endParaRPr lang="ko-KR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584835" y="3228867"/>
            <a:ext cx="1833846" cy="35099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>
                <a:latin typeface="Agency FB" panose="020B0503020202020204" pitchFamily="34" charset="0"/>
                <a:cs typeface="Arial" pitchFamily="34" charset="0"/>
              </a:rPr>
              <a:t>Wawancara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5" name="Text Placeholder 17"/>
          <p:cNvSpPr txBox="1">
            <a:spLocks/>
          </p:cNvSpPr>
          <p:nvPr/>
        </p:nvSpPr>
        <p:spPr>
          <a:xfrm>
            <a:off x="2631812" y="3219822"/>
            <a:ext cx="1833846" cy="4279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>
                <a:latin typeface="Agency FB" panose="020B0503020202020204" pitchFamily="34" charset="0"/>
                <a:cs typeface="Arial" pitchFamily="34" charset="0"/>
              </a:rPr>
              <a:t>Observasi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29" name="Text Placeholder 17"/>
          <p:cNvSpPr txBox="1">
            <a:spLocks/>
          </p:cNvSpPr>
          <p:nvPr/>
        </p:nvSpPr>
        <p:spPr>
          <a:xfrm>
            <a:off x="4678789" y="3219822"/>
            <a:ext cx="1853268" cy="4049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>
                <a:latin typeface="Agency FB" panose="020B0503020202020204" pitchFamily="34" charset="0"/>
                <a:cs typeface="Arial" pitchFamily="34" charset="0"/>
              </a:rPr>
              <a:t>Kepustakaan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33" name="Text Placeholder 17"/>
          <p:cNvSpPr txBox="1">
            <a:spLocks/>
          </p:cNvSpPr>
          <p:nvPr/>
        </p:nvSpPr>
        <p:spPr>
          <a:xfrm>
            <a:off x="6716960" y="3219822"/>
            <a:ext cx="1833846" cy="3558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 smtClean="0">
                <a:latin typeface="Agency FB" panose="020B0503020202020204" pitchFamily="34" charset="0"/>
                <a:cs typeface="Arial" pitchFamily="34" charset="0"/>
              </a:rPr>
              <a:t>Dokumentasi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06" t="-16563" r="-11495" b="-14038"/>
          <a:stretch/>
        </p:blipFill>
        <p:spPr/>
      </p:pic>
      <p:pic>
        <p:nvPicPr>
          <p:cNvPr id="40" name="Picture Placeholder 39"/>
          <p:cNvPicPr>
            <a:picLocks noGrp="1" noChangeAspect="1"/>
          </p:cNvPicPr>
          <p:nvPr>
            <p:ph type="pic" idx="1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23" t="-16563" r="-15478" b="-14038"/>
          <a:stretch/>
        </p:blipFill>
        <p:spPr/>
      </p:pic>
      <p:pic>
        <p:nvPicPr>
          <p:cNvPr id="38" name="Picture Placeholder 37"/>
          <p:cNvPicPr>
            <a:picLocks noGrp="1" noChangeAspect="1"/>
          </p:cNvPicPr>
          <p:nvPr>
            <p:ph type="pic" idx="13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45" t="-26743" r="-10966" b="-21771"/>
          <a:stretch/>
        </p:blipFill>
        <p:spPr/>
      </p:pic>
      <p:sp>
        <p:nvSpPr>
          <p:cNvPr id="43" name="Text Placeholder 17"/>
          <p:cNvSpPr txBox="1">
            <a:spLocks/>
          </p:cNvSpPr>
          <p:nvPr/>
        </p:nvSpPr>
        <p:spPr>
          <a:xfrm>
            <a:off x="1714889" y="796717"/>
            <a:ext cx="1833846" cy="35099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Agency FB" panose="020B0503020202020204" pitchFamily="34" charset="0"/>
                <a:cs typeface="Arial" pitchFamily="34" charset="0"/>
              </a:rPr>
              <a:t>Data Primer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44" name="Text Placeholder 17"/>
          <p:cNvSpPr txBox="1">
            <a:spLocks/>
          </p:cNvSpPr>
          <p:nvPr/>
        </p:nvSpPr>
        <p:spPr>
          <a:xfrm>
            <a:off x="5808844" y="796716"/>
            <a:ext cx="1833846" cy="35099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>
                <a:latin typeface="Agency FB" panose="020B0503020202020204" pitchFamily="34" charset="0"/>
                <a:cs typeface="Arial" pitchFamily="34" charset="0"/>
              </a:rPr>
              <a:t>Data </a:t>
            </a:r>
            <a:r>
              <a:rPr lang="en-US" sz="2400" b="1" dirty="0" err="1" smtClean="0">
                <a:latin typeface="Agency FB" panose="020B0503020202020204" pitchFamily="34" charset="0"/>
                <a:cs typeface="Arial" pitchFamily="34" charset="0"/>
              </a:rPr>
              <a:t>Sekunder</a:t>
            </a:r>
            <a:endParaRPr lang="en-US" sz="2400" b="1" dirty="0"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9" grpId="0"/>
      <p:bldP spid="33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4307"/>
            <a:ext cx="4716016" cy="14413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Agency FB" panose="020B0503020202020204" pitchFamily="34" charset="0"/>
              </a:rPr>
              <a:t>Requirments</a:t>
            </a:r>
            <a:r>
              <a:rPr lang="en-US" altLang="ko-KR" dirty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Perancangan</a:t>
            </a:r>
            <a:r>
              <a:rPr lang="en-US" altLang="ko-KR" dirty="0" smtClean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Sistem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66892"/>
            <a:ext cx="2880320" cy="50251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91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13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Document Flow Diagram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5486"/>
            <a:ext cx="339026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Agency FB" panose="020B0503020202020204" pitchFamily="34" charset="0"/>
              </a:rPr>
              <a:t>Sistem</a:t>
            </a:r>
            <a:r>
              <a:rPr lang="en-US" altLang="ko-KR" dirty="0" smtClean="0">
                <a:latin typeface="Agency FB" panose="020B0503020202020204" pitchFamily="34" charset="0"/>
              </a:rPr>
              <a:t> Flow Diagram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9" y="123478"/>
            <a:ext cx="3324225" cy="4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Use Case Diagram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87574"/>
            <a:ext cx="4734203" cy="35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Activity Diagram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69" y="206152"/>
            <a:ext cx="3048000" cy="32683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43" y="966396"/>
            <a:ext cx="3181350" cy="33045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09" y="2375461"/>
            <a:ext cx="3707765" cy="1895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24" y="3465530"/>
            <a:ext cx="17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Input Data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8981" y="4275083"/>
            <a:ext cx="17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Ubah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Data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2016" y="4267151"/>
            <a:ext cx="13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Laporan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Sequence Diagram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2016" y="4083918"/>
            <a:ext cx="13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Laporan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0" y="195486"/>
            <a:ext cx="4394622" cy="1512168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491630"/>
            <a:ext cx="4394622" cy="151216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84" y="2571750"/>
            <a:ext cx="4039214" cy="15121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1800" y="3009503"/>
            <a:ext cx="15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Ubah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Data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707654"/>
            <a:ext cx="158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Input Data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063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13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User Interface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4975835" cy="355416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4974895" cy="355416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79" y="987574"/>
            <a:ext cx="4975835" cy="355416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39" y="987574"/>
            <a:ext cx="4976775" cy="35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User Interface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7573"/>
            <a:ext cx="6048672" cy="302536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92316"/>
            <a:ext cx="6048672" cy="301587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92315"/>
            <a:ext cx="6041802" cy="301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" b="-396"/>
          <a:stretch/>
        </p:blipFill>
        <p:spPr>
          <a:xfrm>
            <a:off x="1393192" y="1056006"/>
            <a:ext cx="2353700" cy="2286000"/>
          </a:xfrm>
        </p:spPr>
      </p:pic>
      <p:sp>
        <p:nvSpPr>
          <p:cNvPr id="5" name="Rectangle 4"/>
          <p:cNvSpPr/>
          <p:nvPr/>
        </p:nvSpPr>
        <p:spPr>
          <a:xfrm>
            <a:off x="1187624" y="3600410"/>
            <a:ext cx="6768752" cy="15636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SMA </a:t>
            </a:r>
            <a:r>
              <a:rPr lang="en-US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Albanna</a:t>
            </a: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Denpasar</a:t>
            </a:r>
            <a:endParaRPr lang="en-US" altLang="ko-KR" sz="2000" b="1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Jl</a:t>
            </a:r>
            <a:r>
              <a:rPr lang="en-US" altLang="ko-KR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Tukad</a:t>
            </a: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Yeh</a:t>
            </a: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Ho III </a:t>
            </a:r>
            <a:r>
              <a:rPr lang="en-US" sz="2000" b="1" dirty="0" smtClean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No.16, </a:t>
            </a:r>
            <a:r>
              <a:rPr lang="en-US" sz="2000" b="1" dirty="0" err="1" smtClean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Dauh</a:t>
            </a:r>
            <a:r>
              <a:rPr lang="en-US" sz="2000" b="1" dirty="0" smtClean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Puri</a:t>
            </a: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Klod</a:t>
            </a:r>
            <a:r>
              <a:rPr lang="en-US" sz="2000" b="1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, Kota Denpasar, 80234</a:t>
            </a:r>
            <a:endParaRPr lang="en-US" altLang="ko-KR" sz="2000" b="1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3746892" y="16353"/>
            <a:ext cx="1650216" cy="812260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041648" y="111834"/>
            <a:ext cx="1060704" cy="55436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96" y="1073401"/>
            <a:ext cx="292608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513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</a:rPr>
              <a:t>User Interface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22" y="987574"/>
            <a:ext cx="4501282" cy="32144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522" y="987574"/>
            <a:ext cx="4501282" cy="321587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8" y="986178"/>
            <a:ext cx="4498206" cy="32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7984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Agency FB" panose="020B0503020202020204" pitchFamily="34" charset="0"/>
              </a:rPr>
              <a:t>Skenario</a:t>
            </a:r>
            <a:r>
              <a:rPr lang="en-US" altLang="ko-KR" dirty="0" smtClean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Pengujian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419622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Pengujian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Form Data </a:t>
            </a:r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Siswa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78" y="987574"/>
            <a:ext cx="4307904" cy="3697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878" y="987574"/>
            <a:ext cx="4307904" cy="35194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4335" y="2682622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Pengujian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Form Data </a:t>
            </a:r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Siswa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683" y="1948534"/>
            <a:ext cx="4307904" cy="15975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03429" y="2682621"/>
            <a:ext cx="158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Laporan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Nilai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  <a:cs typeface="Arial" pitchFamily="34" charset="0"/>
              </a:rPr>
              <a:t>Siswa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8" grpId="0"/>
      <p:bldP spid="18" grpId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95486"/>
            <a:ext cx="471601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Agency FB" panose="020B0503020202020204" pitchFamily="34" charset="0"/>
              </a:rPr>
              <a:t>Jadwal</a:t>
            </a:r>
            <a:r>
              <a:rPr lang="en-US" altLang="ko-KR" dirty="0" smtClean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Kegiatan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47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79830"/>
              </p:ext>
            </p:extLst>
          </p:nvPr>
        </p:nvGraphicFramePr>
        <p:xfrm>
          <a:off x="825849" y="1203598"/>
          <a:ext cx="7634583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6305565" imgH="1942968" progId="Excel.Sheet.12">
                  <p:embed/>
                </p:oleObj>
              </mc:Choice>
              <mc:Fallback>
                <p:oleObj name="Worksheet" r:id="rId3" imgW="6305565" imgH="1942968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49" y="1203598"/>
                        <a:ext cx="7634583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3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10721"/>
            <a:ext cx="9144000" cy="749332"/>
          </a:xfrm>
        </p:spPr>
        <p:txBody>
          <a:bodyPr/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>Thank You</a:t>
            </a:r>
            <a:endParaRPr lang="en-US" sz="4400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3478"/>
            <a:ext cx="2592288" cy="21872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1977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14338"/>
            <a:ext cx="9144000" cy="2304256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2267744" y="2389712"/>
            <a:ext cx="4608512" cy="5420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Latar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Belakang</a:t>
            </a:r>
            <a:endParaRPr lang="ko-KR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30213" y="1398899"/>
            <a:ext cx="683574" cy="730559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57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7124"/>
            <a:ext cx="9144000" cy="1031698"/>
          </a:xfrm>
        </p:spPr>
        <p:txBody>
          <a:bodyPr/>
          <a:lstStyle/>
          <a:p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Sistem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Yang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Sedang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Berjalan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Saat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40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Ini</a:t>
            </a:r>
            <a: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altLang="ko-KR" sz="4000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altLang="ko-KR" sz="28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Pengolahan</a:t>
            </a:r>
            <a:r>
              <a:rPr lang="en-US" altLang="ko-KR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Nilai</a:t>
            </a:r>
            <a:r>
              <a:rPr lang="en-US" altLang="ko-KR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sz="28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Raport</a:t>
            </a:r>
            <a:endParaRPr lang="ko-KR" altLang="en-US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55576" y="1278822"/>
            <a:ext cx="7961329" cy="2834640"/>
            <a:chOff x="2982561" y="1168566"/>
            <a:chExt cx="5661194" cy="1552788"/>
          </a:xfrm>
        </p:grpSpPr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8" y="2326469"/>
            <a:ext cx="1024824" cy="7131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104" y="2392463"/>
            <a:ext cx="1040978" cy="58112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12" y="2239862"/>
            <a:ext cx="874559" cy="88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63" y="2187335"/>
            <a:ext cx="1439596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391140"/>
            <a:ext cx="7596336" cy="884466"/>
          </a:xfrm>
        </p:spPr>
        <p:txBody>
          <a:bodyPr/>
          <a:lstStyle/>
          <a:p>
            <a:r>
              <a:rPr lang="en-US" altLang="ko-KR" sz="48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Kendala</a:t>
            </a:r>
            <a:r>
              <a:rPr lang="en-US" altLang="ko-KR" sz="4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Yang </a:t>
            </a:r>
            <a:r>
              <a:rPr lang="en-US" altLang="ko-KR" sz="4800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Dihadapi</a:t>
            </a:r>
            <a:endParaRPr lang="ko-KR" altLang="en-US" sz="48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1763688" y="1896142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4" name="Rectangle 2"/>
          <p:cNvSpPr/>
          <p:nvPr/>
        </p:nvSpPr>
        <p:spPr>
          <a:xfrm>
            <a:off x="2659102" y="1896142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845361" y="1975138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60" name="TextBox 10"/>
          <p:cNvSpPr txBox="1"/>
          <p:nvPr/>
        </p:nvSpPr>
        <p:spPr bwMode="auto">
          <a:xfrm>
            <a:off x="3155358" y="1995686"/>
            <a:ext cx="484531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latin typeface="Agency FB" panose="020B0503020202020204" pitchFamily="34" charset="0"/>
                <a:cs typeface="Arial" pitchFamily="34" charset="0"/>
              </a:rPr>
              <a:t>Microsoft Excel</a:t>
            </a:r>
            <a:endParaRPr lang="en-US" altLang="ko-KR" sz="1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08" name="Pentagon 107"/>
          <p:cNvSpPr/>
          <p:nvPr/>
        </p:nvSpPr>
        <p:spPr>
          <a:xfrm>
            <a:off x="1763688" y="2594018"/>
            <a:ext cx="1116184" cy="576000"/>
          </a:xfrm>
          <a:prstGeom prst="homePlate">
            <a:avLst>
              <a:gd name="adj" fmla="val 5491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Rectangle 2"/>
          <p:cNvSpPr/>
          <p:nvPr/>
        </p:nvSpPr>
        <p:spPr>
          <a:xfrm>
            <a:off x="2659102" y="2594018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845361" y="2673014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2" name="TextBox 10"/>
          <p:cNvSpPr txBox="1"/>
          <p:nvPr/>
        </p:nvSpPr>
        <p:spPr bwMode="auto">
          <a:xfrm>
            <a:off x="3155358" y="2715766"/>
            <a:ext cx="484531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smtClean="0">
                <a:latin typeface="Agency FB" panose="020B0503020202020204" pitchFamily="34" charset="0"/>
                <a:cs typeface="Arial" pitchFamily="34" charset="0"/>
              </a:rPr>
              <a:t>Copy File Microsoft Excel</a:t>
            </a:r>
            <a:endParaRPr lang="en-US" altLang="ko-KR" sz="1400" b="1" dirty="0">
              <a:latin typeface="Agency FB" panose="020B0503020202020204" pitchFamily="34" charset="0"/>
              <a:cs typeface="Arial" pitchFamily="34" charset="0"/>
            </a:endParaRPr>
          </a:p>
        </p:txBody>
      </p:sp>
      <p:sp>
        <p:nvSpPr>
          <p:cNvPr id="115" name="Pentagon 114"/>
          <p:cNvSpPr/>
          <p:nvPr/>
        </p:nvSpPr>
        <p:spPr>
          <a:xfrm>
            <a:off x="1763688" y="3291894"/>
            <a:ext cx="1116184" cy="576000"/>
          </a:xfrm>
          <a:prstGeom prst="homePlate">
            <a:avLst>
              <a:gd name="adj" fmla="val 5491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6" name="Rectangle 2"/>
          <p:cNvSpPr/>
          <p:nvPr/>
        </p:nvSpPr>
        <p:spPr>
          <a:xfrm>
            <a:off x="2659102" y="3291894"/>
            <a:ext cx="5629158" cy="57600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879996" y="3370890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9" name="TextBox 10"/>
          <p:cNvSpPr txBox="1"/>
          <p:nvPr/>
        </p:nvSpPr>
        <p:spPr bwMode="auto">
          <a:xfrm>
            <a:off x="3155358" y="3416101"/>
            <a:ext cx="4845318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 err="1" smtClean="0">
                <a:latin typeface="Agency FB" panose="020B0503020202020204" pitchFamily="34" charset="0"/>
                <a:cs typeface="Arial" pitchFamily="34" charset="0"/>
              </a:rPr>
              <a:t>Laporan</a:t>
            </a:r>
            <a:r>
              <a:rPr lang="en-US" altLang="ko-KR" sz="1400" b="1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latin typeface="Agency FB" panose="020B0503020202020204" pitchFamily="34" charset="0"/>
                <a:cs typeface="Arial" pitchFamily="34" charset="0"/>
              </a:rPr>
              <a:t>Nilai</a:t>
            </a:r>
            <a:endParaRPr lang="en-US" altLang="ko-KR" sz="1400" b="1" dirty="0"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" grpId="0" animBg="1"/>
      <p:bldP spid="54" grpId="0"/>
      <p:bldP spid="60" grpId="0"/>
      <p:bldP spid="108" grpId="0" animBg="1"/>
      <p:bldP spid="109" grpId="0" animBg="1"/>
      <p:bldP spid="110" grpId="0"/>
      <p:bldP spid="112" grpId="0"/>
      <p:bldP spid="115" grpId="0" animBg="1"/>
      <p:bldP spid="116" grpId="0" animBg="1"/>
      <p:bldP spid="117" grpId="0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7614"/>
            <a:ext cx="711362" cy="1067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53" y="1347614"/>
            <a:ext cx="673253" cy="107974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94307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 smtClean="0">
                <a:latin typeface="Agency FB" panose="020B0503020202020204" pitchFamily="34" charset="0"/>
              </a:rPr>
              <a:t>Sistem</a:t>
            </a:r>
            <a:r>
              <a:rPr lang="en-US" altLang="ko-KR" sz="4800" dirty="0" smtClean="0">
                <a:latin typeface="Agency FB" panose="020B0503020202020204" pitchFamily="34" charset="0"/>
              </a:rPr>
              <a:t> Yang </a:t>
            </a:r>
            <a:r>
              <a:rPr lang="en-US" altLang="ko-KR" sz="4800" dirty="0" err="1" smtClean="0">
                <a:latin typeface="Agency FB" panose="020B0503020202020204" pitchFamily="34" charset="0"/>
              </a:rPr>
              <a:t>Diusulkan</a:t>
            </a:r>
            <a:endParaRPr lang="ko-KR" altLang="en-US" sz="4800" dirty="0">
              <a:latin typeface="Agency FB" panose="020B0503020202020204" pitchFamily="34" charset="0"/>
            </a:endParaRPr>
          </a:p>
        </p:txBody>
      </p:sp>
      <p:sp>
        <p:nvSpPr>
          <p:cNvPr id="10" name="Trapezoid 13">
            <a:extLst>
              <a:ext uri="{FF2B5EF4-FFF2-40B4-BE49-F238E27FC236}">
                <a16:creationId xmlns="" xmlns:a16="http://schemas.microsoft.com/office/drawing/2014/main" id="{D6131DB8-8FDA-438A-90AA-9D6ED2E20936}"/>
              </a:ext>
            </a:extLst>
          </p:cNvPr>
          <p:cNvSpPr/>
          <p:nvPr/>
        </p:nvSpPr>
        <p:spPr>
          <a:xfrm>
            <a:off x="2301014" y="3291830"/>
            <a:ext cx="971748" cy="82167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1585" y="247004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gency FB" panose="020B0503020202020204" pitchFamily="34" charset="0"/>
              </a:rPr>
              <a:t>Guru Mata </a:t>
            </a:r>
            <a:r>
              <a:rPr lang="en-US" altLang="ko-KR" dirty="0" err="1" smtClean="0">
                <a:latin typeface="Agency FB" panose="020B0503020202020204" pitchFamily="34" charset="0"/>
              </a:rPr>
              <a:t>Pelajaran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5896" y="2511535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Agency FB" panose="020B0503020202020204" pitchFamily="34" charset="0"/>
              </a:rPr>
              <a:t>Guru </a:t>
            </a:r>
            <a:r>
              <a:rPr lang="en-US" altLang="ko-KR" dirty="0" err="1" smtClean="0">
                <a:latin typeface="Agency FB" panose="020B0503020202020204" pitchFamily="34" charset="0"/>
              </a:rPr>
              <a:t>Wali</a:t>
            </a:r>
            <a:r>
              <a:rPr lang="en-US" altLang="ko-KR" dirty="0" smtClean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Kelas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="" xmlns:a16="http://schemas.microsoft.com/office/drawing/2014/main" id="{43EC1B73-1CF5-4DFD-BD33-D7F65196841C}"/>
              </a:ext>
            </a:extLst>
          </p:cNvPr>
          <p:cNvSpPr/>
          <p:nvPr/>
        </p:nvSpPr>
        <p:spPr>
          <a:xfrm>
            <a:off x="5580112" y="3291830"/>
            <a:ext cx="808185" cy="8216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41" y="1407771"/>
            <a:ext cx="1702007" cy="120310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23964" y="2499742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Agency FB" panose="020B0503020202020204" pitchFamily="34" charset="0"/>
              </a:rPr>
              <a:t>Siswa</a:t>
            </a:r>
            <a:r>
              <a:rPr lang="en-US" altLang="ko-KR" dirty="0" smtClean="0">
                <a:latin typeface="Agency FB" panose="020B0503020202020204" pitchFamily="34" charset="0"/>
              </a:rPr>
              <a:t>/</a:t>
            </a:r>
            <a:r>
              <a:rPr lang="en-US" altLang="ko-KR" dirty="0" err="1" smtClean="0">
                <a:latin typeface="Agency FB" panose="020B0503020202020204" pitchFamily="34" charset="0"/>
              </a:rPr>
              <a:t>Siswi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0821" y="2894761"/>
            <a:ext cx="820193" cy="911166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72762" y="2965042"/>
            <a:ext cx="1016517" cy="840885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39594" y="2965042"/>
            <a:ext cx="1068510" cy="840885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78089" y="2939874"/>
            <a:ext cx="1118247" cy="840886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443685" y="4230645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Agency FB" panose="020B0503020202020204" pitchFamily="34" charset="0"/>
              </a:rPr>
              <a:t>Sistem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3949" y="4230645"/>
            <a:ext cx="96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latin typeface="Agency FB" panose="020B0503020202020204" pitchFamily="34" charset="0"/>
              </a:rPr>
              <a:t>Hasil</a:t>
            </a:r>
            <a:r>
              <a:rPr lang="en-US" altLang="ko-KR" dirty="0" smtClean="0"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</a:rPr>
              <a:t>Akhir</a:t>
            </a:r>
            <a:endParaRPr lang="ko-KR" alt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236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 animBg="1"/>
      <p:bldP spid="17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196"/>
            <a:ext cx="9144000" cy="884466"/>
          </a:xfrm>
        </p:spPr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Rumusan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Masalah</a:t>
            </a:r>
            <a:endParaRPr lang="ko-KR" alt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6512" y="2643758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64" y="2268997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411760" y="336383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59118" y="1843044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699792" y="2571750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48982" y="1975941"/>
            <a:ext cx="545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 smtClean="0">
                <a:latin typeface="Agency FB" panose="020B0503020202020204" pitchFamily="34" charset="0"/>
              </a:rPr>
              <a:t>Cakupan</a:t>
            </a:r>
            <a:r>
              <a:rPr lang="en-US" sz="1600" dirty="0" smtClean="0">
                <a:latin typeface="Agency FB" panose="020B0503020202020204" pitchFamily="34" charset="0"/>
              </a:rPr>
              <a:t> </a:t>
            </a:r>
            <a:r>
              <a:rPr lang="en-US" sz="1600" dirty="0" err="1" smtClean="0">
                <a:latin typeface="Agency FB" panose="020B0503020202020204" pitchFamily="34" charset="0"/>
              </a:rPr>
              <a:t>Sistem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91880" y="2715766"/>
            <a:ext cx="5470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 err="1" smtClean="0">
                <a:latin typeface="Agency FB" panose="020B0503020202020204" pitchFamily="34" charset="0"/>
              </a:rPr>
              <a:t>Pemodelan</a:t>
            </a:r>
            <a:r>
              <a:rPr lang="en-US" sz="1600" dirty="0" smtClean="0">
                <a:latin typeface="Agency FB" panose="020B0503020202020204" pitchFamily="34" charset="0"/>
              </a:rPr>
              <a:t> </a:t>
            </a:r>
            <a:r>
              <a:rPr lang="en-US" sz="1600" dirty="0" err="1" smtClean="0">
                <a:latin typeface="Agency FB" panose="020B0503020202020204" pitchFamily="34" charset="0"/>
              </a:rPr>
              <a:t>Sistem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6490" y="3579862"/>
            <a:ext cx="578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>
                <a:latin typeface="Agency FB" panose="020B0503020202020204" pitchFamily="34" charset="0"/>
              </a:rPr>
              <a:t>Basis </a:t>
            </a:r>
            <a:r>
              <a:rPr lang="en-US" sz="1600" dirty="0" err="1" smtClean="0">
                <a:latin typeface="Agency FB" panose="020B0503020202020204" pitchFamily="34" charset="0"/>
              </a:rPr>
              <a:t>Sistem</a:t>
            </a:r>
            <a:endParaRPr lang="en-US" sz="1600" dirty="0">
              <a:latin typeface="Agency FB" panose="020B0503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52168" y="2017505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92842" y="2746211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4810" y="3538298"/>
            <a:ext cx="470598" cy="30777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4846" y="1019730"/>
            <a:ext cx="545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“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Bagaimana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merancangan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membangun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Sistem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Informasi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 lvl="1"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Pengolahan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Nilai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Raport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SMA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Albanna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 Denpasar?”</a:t>
            </a:r>
            <a:endParaRPr lang="id-ID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7744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40" grpId="0"/>
      <p:bldP spid="46" grpId="0"/>
      <p:bldP spid="49" grpId="0"/>
      <p:bldP spid="51" grpId="0"/>
      <p:bldP spid="52" grpId="0"/>
      <p:bldP spid="5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stCxn id="2" idx="2"/>
          </p:cNvCxnSpPr>
          <p:nvPr/>
        </p:nvCxnSpPr>
        <p:spPr>
          <a:xfrm flipH="1">
            <a:off x="2441164" y="1943549"/>
            <a:ext cx="6600" cy="76626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41164" y="2764461"/>
            <a:ext cx="6600" cy="7145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447764" y="1546060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447764" y="2709817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447764" y="2902960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</p:cNvCxnSpPr>
          <p:nvPr/>
        </p:nvCxnSpPr>
        <p:spPr>
          <a:xfrm>
            <a:off x="1403648" y="1547505"/>
            <a:ext cx="993448" cy="113704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</p:cNvCxnSpPr>
          <p:nvPr/>
        </p:nvCxnSpPr>
        <p:spPr>
          <a:xfrm>
            <a:off x="1403648" y="2711262"/>
            <a:ext cx="1044116" cy="5464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3"/>
          </p:cNvCxnSpPr>
          <p:nvPr/>
        </p:nvCxnSpPr>
        <p:spPr>
          <a:xfrm flipV="1">
            <a:off x="1403648" y="2904405"/>
            <a:ext cx="1044116" cy="97061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Batasan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Masalah</a:t>
            </a:r>
            <a:endParaRPr lang="ko-KR" alt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3" descr="D:\KBM-정애\014-Fullppt\PNG이미지\노트북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12" y="2192920"/>
            <a:ext cx="1267168" cy="10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1720" y="1151461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1151461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491880" y="1151461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349188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3478976"/>
            <a:ext cx="792088" cy="79208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051720" y="3478976"/>
            <a:ext cx="792088" cy="7920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560" y="3478976"/>
            <a:ext cx="792088" cy="7920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560" y="2315218"/>
            <a:ext cx="792088" cy="79208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ectangle 9"/>
          <p:cNvSpPr/>
          <p:nvPr/>
        </p:nvSpPr>
        <p:spPr>
          <a:xfrm>
            <a:off x="850989" y="3681223"/>
            <a:ext cx="357963" cy="33508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Rectangle 23"/>
          <p:cNvSpPr/>
          <p:nvPr/>
        </p:nvSpPr>
        <p:spPr>
          <a:xfrm>
            <a:off x="3647470" y="3733427"/>
            <a:ext cx="480907" cy="28288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Rectangle 30"/>
          <p:cNvSpPr/>
          <p:nvPr/>
        </p:nvSpPr>
        <p:spPr>
          <a:xfrm>
            <a:off x="3720787" y="2517905"/>
            <a:ext cx="334274" cy="33329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7"/>
          <p:cNvSpPr/>
          <p:nvPr/>
        </p:nvSpPr>
        <p:spPr>
          <a:xfrm>
            <a:off x="2257587" y="3684843"/>
            <a:ext cx="380354" cy="3803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96737" y="1321528"/>
            <a:ext cx="421733" cy="42525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Rounded Rectangle 7"/>
          <p:cNvSpPr/>
          <p:nvPr/>
        </p:nvSpPr>
        <p:spPr>
          <a:xfrm>
            <a:off x="806256" y="2482146"/>
            <a:ext cx="402696" cy="34752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27"/>
          <p:cNvSpPr/>
          <p:nvPr/>
        </p:nvSpPr>
        <p:spPr>
          <a:xfrm>
            <a:off x="2257587" y="1406492"/>
            <a:ext cx="367154" cy="2820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Rectangle 16"/>
          <p:cNvSpPr/>
          <p:nvPr/>
        </p:nvSpPr>
        <p:spPr>
          <a:xfrm>
            <a:off x="3712528" y="1406492"/>
            <a:ext cx="388500" cy="2553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32040" y="1568862"/>
            <a:ext cx="3672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gency FB" panose="020B0503020202020204" pitchFamily="34" charset="0"/>
              </a:rPr>
              <a:t>Sistem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ini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hanya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mengolah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nilai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siswa</a:t>
            </a:r>
            <a:r>
              <a:rPr lang="en-US" sz="2000" dirty="0" smtClean="0">
                <a:latin typeface="Agency FB" panose="020B0503020202020204" pitchFamily="34" charset="0"/>
              </a:rPr>
              <a:t>, </a:t>
            </a:r>
            <a:r>
              <a:rPr lang="en-US" sz="2000" dirty="0" err="1" smtClean="0">
                <a:latin typeface="Agency FB" panose="020B0503020202020204" pitchFamily="34" charset="0"/>
              </a:rPr>
              <a:t>menampilkan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laporan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nilai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siswa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dan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memberikan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informasi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nilai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siswa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latin typeface="Agency FB" panose="020B0503020202020204" pitchFamily="34" charset="0"/>
              </a:rPr>
              <a:t>di    SMA </a:t>
            </a:r>
            <a:r>
              <a:rPr lang="en-US" sz="2000" dirty="0" err="1" smtClean="0">
                <a:latin typeface="Agency FB" panose="020B0503020202020204" pitchFamily="34" charset="0"/>
              </a:rPr>
              <a:t>Albanna</a:t>
            </a:r>
            <a:r>
              <a:rPr lang="en-US" sz="2000" dirty="0" smtClean="0">
                <a:latin typeface="Agency FB" panose="020B0503020202020204" pitchFamily="34" charset="0"/>
              </a:rPr>
              <a:t> Denpasar.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gency FB" panose="020B0503020202020204" pitchFamily="34" charset="0"/>
              </a:rPr>
              <a:t>Sistem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ini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tidak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membahas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 smtClean="0">
                <a:latin typeface="Agency FB" panose="020B0503020202020204" pitchFamily="34" charset="0"/>
              </a:rPr>
              <a:t>tentang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smtClean="0">
                <a:latin typeface="Agency FB" panose="020B0503020202020204" pitchFamily="34" charset="0"/>
              </a:rPr>
              <a:t>     </a:t>
            </a:r>
            <a:r>
              <a:rPr lang="en-US" sz="2000" dirty="0" err="1" smtClean="0">
                <a:latin typeface="Agency FB" panose="020B0503020202020204" pitchFamily="34" charset="0"/>
              </a:rPr>
              <a:t>nilai</a:t>
            </a:r>
            <a:r>
              <a:rPr lang="en-US" sz="2000" dirty="0" smtClean="0">
                <a:latin typeface="Agency FB" panose="020B0503020202020204" pitchFamily="34" charset="0"/>
              </a:rPr>
              <a:t>  </a:t>
            </a:r>
            <a:r>
              <a:rPr lang="en-US" sz="2000" dirty="0" err="1" smtClean="0">
                <a:latin typeface="Agency FB" panose="020B0503020202020204" pitchFamily="34" charset="0"/>
              </a:rPr>
              <a:t>extrakurikuler</a:t>
            </a:r>
            <a:r>
              <a:rPr lang="en-US" sz="2000" dirty="0" smtClean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dan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absensi</a:t>
            </a:r>
            <a:r>
              <a:rPr lang="en-US" sz="2000" dirty="0" smtClean="0">
                <a:latin typeface="Agency FB" panose="020B0503020202020204" pitchFamily="34" charset="0"/>
              </a:rPr>
              <a:t>.</a:t>
            </a:r>
            <a:endParaRPr lang="ko-KR" altLang="en-US" sz="2000" dirty="0">
              <a:solidFill>
                <a:schemeClr val="accent5"/>
              </a:solidFill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96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Tujuan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dan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Manfaat</a:t>
            </a:r>
            <a:r>
              <a:rPr lang="en-US" altLang="ko-KR" dirty="0" smtClean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gency FB" panose="020B0503020202020204" pitchFamily="34" charset="0"/>
              </a:rPr>
              <a:t>Penelitian</a:t>
            </a:r>
            <a:endParaRPr lang="ko-KR" altLang="en-US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7995255">
            <a:off x="920128" y="1446917"/>
            <a:ext cx="1503255" cy="1500689"/>
            <a:chOff x="2417597" y="1836205"/>
            <a:chExt cx="1913618" cy="1910351"/>
          </a:xfrm>
        </p:grpSpPr>
        <p:sp>
          <p:nvSpPr>
            <p:cNvPr id="33" name="Block Arc 32"/>
            <p:cNvSpPr/>
            <p:nvPr/>
          </p:nvSpPr>
          <p:spPr>
            <a:xfrm>
              <a:off x="2420864" y="1836205"/>
              <a:ext cx="1910351" cy="1910351"/>
            </a:xfrm>
            <a:prstGeom prst="blockArc">
              <a:avLst>
                <a:gd name="adj1" fmla="val 10800000"/>
                <a:gd name="adj2" fmla="val 21522627"/>
                <a:gd name="adj3" fmla="val 2054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20864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35215" y="2762119"/>
              <a:ext cx="396000" cy="72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17597" y="3475288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931941" y="3475283"/>
              <a:ext cx="396000" cy="1787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136600" y="1944469"/>
            <a:ext cx="1798531" cy="1989033"/>
            <a:chOff x="2136600" y="1944469"/>
            <a:chExt cx="1798531" cy="1989033"/>
          </a:xfrm>
        </p:grpSpPr>
        <p:sp>
          <p:nvSpPr>
            <p:cNvPr id="10" name="Rectangle 9"/>
            <p:cNvSpPr/>
            <p:nvPr/>
          </p:nvSpPr>
          <p:spPr>
            <a:xfrm rot="20695255">
              <a:off x="2591704" y="2950484"/>
              <a:ext cx="263476" cy="2466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23"/>
            <p:cNvSpPr/>
            <p:nvPr/>
          </p:nvSpPr>
          <p:spPr>
            <a:xfrm rot="20695255">
              <a:off x="3090690" y="2813822"/>
              <a:ext cx="312595" cy="183876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ectangle 30"/>
            <p:cNvSpPr/>
            <p:nvPr/>
          </p:nvSpPr>
          <p:spPr>
            <a:xfrm rot="20695255">
              <a:off x="2900986" y="2489510"/>
              <a:ext cx="236061" cy="235371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" name="Oval 7"/>
            <p:cNvSpPr/>
            <p:nvPr/>
          </p:nvSpPr>
          <p:spPr>
            <a:xfrm rot="20695255">
              <a:off x="2136600" y="3653545"/>
              <a:ext cx="279957" cy="27995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Oval 21"/>
            <p:cNvSpPr>
              <a:spLocks noChangeAspect="1"/>
            </p:cNvSpPr>
            <p:nvPr/>
          </p:nvSpPr>
          <p:spPr>
            <a:xfrm rot="20695255">
              <a:off x="2813528" y="3225834"/>
              <a:ext cx="310414" cy="31300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/>
            <p:cNvSpPr/>
            <p:nvPr/>
          </p:nvSpPr>
          <p:spPr>
            <a:xfrm rot="20695255">
              <a:off x="3692543" y="2459668"/>
              <a:ext cx="242588" cy="242959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Donut 30"/>
            <p:cNvSpPr/>
            <p:nvPr/>
          </p:nvSpPr>
          <p:spPr>
            <a:xfrm rot="20695255">
              <a:off x="2415949" y="3440269"/>
              <a:ext cx="209761" cy="215570"/>
            </a:xfrm>
            <a:custGeom>
              <a:avLst/>
              <a:gdLst/>
              <a:ahLst/>
              <a:cxnLst/>
              <a:rect l="l" t="t" r="r" b="b"/>
              <a:pathLst>
                <a:path w="209761" h="215570">
                  <a:moveTo>
                    <a:pt x="107343" y="77339"/>
                  </a:moveTo>
                  <a:cubicBezTo>
                    <a:pt x="100399" y="74402"/>
                    <a:pt x="92765" y="72778"/>
                    <a:pt x="84751" y="72778"/>
                  </a:cubicBezTo>
                  <a:cubicBezTo>
                    <a:pt x="52696" y="72778"/>
                    <a:pt x="26710" y="98764"/>
                    <a:pt x="26710" y="130819"/>
                  </a:cubicBezTo>
                  <a:cubicBezTo>
                    <a:pt x="26710" y="162874"/>
                    <a:pt x="52696" y="188860"/>
                    <a:pt x="84751" y="188860"/>
                  </a:cubicBezTo>
                  <a:cubicBezTo>
                    <a:pt x="116806" y="188860"/>
                    <a:pt x="142792" y="162874"/>
                    <a:pt x="142792" y="130819"/>
                  </a:cubicBezTo>
                  <a:cubicBezTo>
                    <a:pt x="142792" y="106778"/>
                    <a:pt x="128175" y="86150"/>
                    <a:pt x="107343" y="77339"/>
                  </a:cubicBezTo>
                  <a:close/>
                  <a:moveTo>
                    <a:pt x="208783" y="0"/>
                  </a:moveTo>
                  <a:lnTo>
                    <a:pt x="209761" y="50187"/>
                  </a:lnTo>
                  <a:lnTo>
                    <a:pt x="196970" y="37885"/>
                  </a:lnTo>
                  <a:lnTo>
                    <a:pt x="153147" y="83451"/>
                  </a:lnTo>
                  <a:cubicBezTo>
                    <a:pt x="163933" y="96256"/>
                    <a:pt x="169502" y="112887"/>
                    <a:pt x="169502" y="130819"/>
                  </a:cubicBezTo>
                  <a:cubicBezTo>
                    <a:pt x="169502" y="177626"/>
                    <a:pt x="131558" y="215570"/>
                    <a:pt x="84751" y="215570"/>
                  </a:cubicBezTo>
                  <a:cubicBezTo>
                    <a:pt x="37944" y="215570"/>
                    <a:pt x="0" y="177626"/>
                    <a:pt x="0" y="130819"/>
                  </a:cubicBezTo>
                  <a:cubicBezTo>
                    <a:pt x="0" y="84012"/>
                    <a:pt x="37944" y="46068"/>
                    <a:pt x="84751" y="46068"/>
                  </a:cubicBezTo>
                  <a:cubicBezTo>
                    <a:pt x="100551" y="46068"/>
                    <a:pt x="115341" y="50391"/>
                    <a:pt x="127269" y="59153"/>
                  </a:cubicBezTo>
                  <a:lnTo>
                    <a:pt x="171387" y="13280"/>
                  </a:lnTo>
                  <a:lnTo>
                    <a:pt x="158595" y="9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/>
          </p:nvSpPr>
          <p:spPr>
            <a:xfrm rot="20695255">
              <a:off x="3596341" y="2824396"/>
              <a:ext cx="219844" cy="224678"/>
            </a:xfrm>
            <a:custGeom>
              <a:avLst/>
              <a:gdLst/>
              <a:ahLst/>
              <a:cxnLst/>
              <a:rect l="l" t="t" r="r" b="b"/>
              <a:pathLst>
                <a:path w="219844" h="224678">
                  <a:moveTo>
                    <a:pt x="157685" y="31271"/>
                  </a:moveTo>
                  <a:cubicBezTo>
                    <a:pt x="150741" y="28334"/>
                    <a:pt x="143107" y="26710"/>
                    <a:pt x="135093" y="26710"/>
                  </a:cubicBezTo>
                  <a:cubicBezTo>
                    <a:pt x="103038" y="26710"/>
                    <a:pt x="77052" y="52696"/>
                    <a:pt x="77052" y="84751"/>
                  </a:cubicBezTo>
                  <a:cubicBezTo>
                    <a:pt x="77052" y="116806"/>
                    <a:pt x="103038" y="142792"/>
                    <a:pt x="135093" y="142792"/>
                  </a:cubicBezTo>
                  <a:cubicBezTo>
                    <a:pt x="167148" y="142792"/>
                    <a:pt x="193134" y="116806"/>
                    <a:pt x="193134" y="84751"/>
                  </a:cubicBezTo>
                  <a:cubicBezTo>
                    <a:pt x="193134" y="60710"/>
                    <a:pt x="178517" y="40082"/>
                    <a:pt x="157685" y="31271"/>
                  </a:cubicBezTo>
                  <a:close/>
                  <a:moveTo>
                    <a:pt x="168082" y="6660"/>
                  </a:moveTo>
                  <a:cubicBezTo>
                    <a:pt x="198500" y="19526"/>
                    <a:pt x="219844" y="49646"/>
                    <a:pt x="219844" y="84751"/>
                  </a:cubicBezTo>
                  <a:cubicBezTo>
                    <a:pt x="219844" y="131558"/>
                    <a:pt x="181900" y="169502"/>
                    <a:pt x="135093" y="169502"/>
                  </a:cubicBezTo>
                  <a:cubicBezTo>
                    <a:pt x="118969" y="169502"/>
                    <a:pt x="103896" y="164999"/>
                    <a:pt x="91834" y="155918"/>
                  </a:cubicBezTo>
                  <a:lnTo>
                    <a:pt x="75907" y="171845"/>
                  </a:lnTo>
                  <a:lnTo>
                    <a:pt x="94287" y="190225"/>
                  </a:lnTo>
                  <a:cubicBezTo>
                    <a:pt x="100658" y="196597"/>
                    <a:pt x="100658" y="206926"/>
                    <a:pt x="94287" y="213298"/>
                  </a:cubicBezTo>
                  <a:cubicBezTo>
                    <a:pt x="87915" y="219670"/>
                    <a:pt x="77585" y="219670"/>
                    <a:pt x="71214" y="213298"/>
                  </a:cubicBezTo>
                  <a:lnTo>
                    <a:pt x="52834" y="194918"/>
                  </a:lnTo>
                  <a:cubicBezTo>
                    <a:pt x="42914" y="204837"/>
                    <a:pt x="32993" y="214758"/>
                    <a:pt x="23073" y="224678"/>
                  </a:cubicBezTo>
                  <a:cubicBezTo>
                    <a:pt x="16701" y="231049"/>
                    <a:pt x="6372" y="231049"/>
                    <a:pt x="0" y="224678"/>
                  </a:cubicBezTo>
                  <a:lnTo>
                    <a:pt x="2" y="224678"/>
                  </a:lnTo>
                  <a:cubicBezTo>
                    <a:pt x="-6370" y="218306"/>
                    <a:pt x="-6370" y="207977"/>
                    <a:pt x="2" y="201605"/>
                  </a:cubicBezTo>
                  <a:lnTo>
                    <a:pt x="29762" y="171845"/>
                  </a:lnTo>
                  <a:cubicBezTo>
                    <a:pt x="23013" y="165096"/>
                    <a:pt x="16264" y="158346"/>
                    <a:pt x="9515" y="151597"/>
                  </a:cubicBezTo>
                  <a:cubicBezTo>
                    <a:pt x="3143" y="145225"/>
                    <a:pt x="3143" y="134896"/>
                    <a:pt x="9515" y="128524"/>
                  </a:cubicBezTo>
                  <a:lnTo>
                    <a:pt x="9514" y="128525"/>
                  </a:lnTo>
                  <a:cubicBezTo>
                    <a:pt x="15886" y="122154"/>
                    <a:pt x="26216" y="122154"/>
                    <a:pt x="32587" y="128525"/>
                  </a:cubicBezTo>
                  <a:lnTo>
                    <a:pt x="52834" y="148772"/>
                  </a:lnTo>
                  <a:lnTo>
                    <a:pt x="67820" y="133786"/>
                  </a:lnTo>
                  <a:cubicBezTo>
                    <a:pt x="56376" y="120674"/>
                    <a:pt x="50342" y="103417"/>
                    <a:pt x="50342" y="84751"/>
                  </a:cubicBezTo>
                  <a:cubicBezTo>
                    <a:pt x="50342" y="37944"/>
                    <a:pt x="88286" y="0"/>
                    <a:pt x="135093" y="0"/>
                  </a:cubicBezTo>
                  <a:cubicBezTo>
                    <a:pt x="146795" y="0"/>
                    <a:pt x="157942" y="2372"/>
                    <a:pt x="168082" y="66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 rot="1795255">
              <a:off x="3289052" y="2233474"/>
              <a:ext cx="236845" cy="424620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Rounded Rectangle 7"/>
            <p:cNvSpPr/>
            <p:nvPr/>
          </p:nvSpPr>
          <p:spPr>
            <a:xfrm rot="20695255">
              <a:off x="3066700" y="3575906"/>
              <a:ext cx="284381" cy="245417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6"/>
            <p:cNvSpPr>
              <a:spLocks noChangeAspect="1"/>
            </p:cNvSpPr>
            <p:nvPr/>
          </p:nvSpPr>
          <p:spPr>
            <a:xfrm rot="1795255">
              <a:off x="3308926" y="3001968"/>
              <a:ext cx="105549" cy="423157"/>
            </a:xfrm>
            <a:custGeom>
              <a:avLst/>
              <a:gdLst/>
              <a:ahLst/>
              <a:cxnLst/>
              <a:rect l="l" t="t" r="r" b="b"/>
              <a:pathLst>
                <a:path w="1035916" h="4153123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" name="Rounded Rectangle 27"/>
            <p:cNvSpPr/>
            <p:nvPr/>
          </p:nvSpPr>
          <p:spPr>
            <a:xfrm rot="20695255">
              <a:off x="3139926" y="1944469"/>
              <a:ext cx="238654" cy="18331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Rectangle 36"/>
            <p:cNvSpPr/>
            <p:nvPr/>
          </p:nvSpPr>
          <p:spPr>
            <a:xfrm rot="20695255">
              <a:off x="3594049" y="2058933"/>
              <a:ext cx="226819" cy="189603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16"/>
            <p:cNvSpPr/>
            <p:nvPr/>
          </p:nvSpPr>
          <p:spPr>
            <a:xfrm rot="20695255">
              <a:off x="2623362" y="3668099"/>
              <a:ext cx="252529" cy="165966"/>
            </a:xfrm>
            <a:custGeom>
              <a:avLst/>
              <a:gdLst/>
              <a:ahLst/>
              <a:cxnLst/>
              <a:rect l="l" t="t" r="r" b="b"/>
              <a:pathLst>
                <a:path w="3240006" h="2129375">
                  <a:moveTo>
                    <a:pt x="1916836" y="454558"/>
                  </a:moveTo>
                  <a:cubicBezTo>
                    <a:pt x="2018418" y="454558"/>
                    <a:pt x="2100766" y="536906"/>
                    <a:pt x="2100766" y="638488"/>
                  </a:cubicBezTo>
                  <a:cubicBezTo>
                    <a:pt x="2100766" y="740070"/>
                    <a:pt x="2018418" y="822418"/>
                    <a:pt x="1916836" y="822418"/>
                  </a:cubicBezTo>
                  <a:cubicBezTo>
                    <a:pt x="1815254" y="822418"/>
                    <a:pt x="1732906" y="740070"/>
                    <a:pt x="1732906" y="638488"/>
                  </a:cubicBezTo>
                  <a:cubicBezTo>
                    <a:pt x="1732906" y="536906"/>
                    <a:pt x="1815254" y="454558"/>
                    <a:pt x="1916836" y="454558"/>
                  </a:cubicBezTo>
                  <a:close/>
                  <a:moveTo>
                    <a:pt x="1197545" y="272737"/>
                  </a:moveTo>
                  <a:lnTo>
                    <a:pt x="1861974" y="1458536"/>
                  </a:lnTo>
                  <a:lnTo>
                    <a:pt x="2263096" y="848801"/>
                  </a:lnTo>
                  <a:lnTo>
                    <a:pt x="2919562" y="1846679"/>
                  </a:lnTo>
                  <a:lnTo>
                    <a:pt x="2079459" y="1846679"/>
                  </a:lnTo>
                  <a:lnTo>
                    <a:pt x="1606629" y="1846679"/>
                  </a:lnTo>
                  <a:lnTo>
                    <a:pt x="315630" y="1846679"/>
                  </a:lnTo>
                  <a:close/>
                  <a:moveTo>
                    <a:pt x="180003" y="164687"/>
                  </a:moveTo>
                  <a:lnTo>
                    <a:pt x="180003" y="1964687"/>
                  </a:lnTo>
                  <a:lnTo>
                    <a:pt x="3060003" y="1964687"/>
                  </a:lnTo>
                  <a:lnTo>
                    <a:pt x="3060003" y="164687"/>
                  </a:lnTo>
                  <a:close/>
                  <a:moveTo>
                    <a:pt x="0" y="0"/>
                  </a:moveTo>
                  <a:lnTo>
                    <a:pt x="3240006" y="0"/>
                  </a:lnTo>
                  <a:lnTo>
                    <a:pt x="3240006" y="2129375"/>
                  </a:lnTo>
                  <a:lnTo>
                    <a:pt x="0" y="21293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37906" y="2024163"/>
            <a:ext cx="1203088" cy="1373937"/>
            <a:chOff x="1937906" y="2024163"/>
            <a:chExt cx="1203088" cy="1373937"/>
          </a:xfrm>
        </p:grpSpPr>
        <p:sp>
          <p:nvSpPr>
            <p:cNvPr id="24" name="Isosceles Triangle 30"/>
            <p:cNvSpPr/>
            <p:nvPr/>
          </p:nvSpPr>
          <p:spPr>
            <a:xfrm rot="18794210">
              <a:off x="2787697" y="1863364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30"/>
            <p:cNvSpPr/>
            <p:nvPr/>
          </p:nvSpPr>
          <p:spPr>
            <a:xfrm rot="18794210">
              <a:off x="2171381" y="286163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30"/>
            <p:cNvSpPr/>
            <p:nvPr/>
          </p:nvSpPr>
          <p:spPr>
            <a:xfrm rot="18794210">
              <a:off x="2098705" y="3044803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30"/>
            <p:cNvSpPr/>
            <p:nvPr/>
          </p:nvSpPr>
          <p:spPr>
            <a:xfrm rot="18794210">
              <a:off x="2722704" y="2061299"/>
              <a:ext cx="192498" cy="514096"/>
            </a:xfrm>
            <a:custGeom>
              <a:avLst/>
              <a:gdLst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24307 w 696456"/>
                <a:gd name="connsiteY5" fmla="*/ 772149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06386 w 696456"/>
                <a:gd name="connsiteY5" fmla="*/ 827860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3587 w 696456"/>
                <a:gd name="connsiteY2" fmla="*/ 891485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70838 w 696456"/>
                <a:gd name="connsiteY5" fmla="*/ 747265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75651 w 696456"/>
                <a:gd name="connsiteY2" fmla="*/ 796718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480834 w 696456"/>
                <a:gd name="connsiteY2" fmla="*/ 928544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246479 w 696456"/>
                <a:gd name="connsiteY5" fmla="*/ 634091 h 1522641"/>
                <a:gd name="connsiteX6" fmla="*/ 209433 w 696456"/>
                <a:gd name="connsiteY6" fmla="*/ 0 h 1522641"/>
                <a:gd name="connsiteX0" fmla="*/ 209433 w 696456"/>
                <a:gd name="connsiteY0" fmla="*/ 0 h 1522641"/>
                <a:gd name="connsiteX1" fmla="*/ 696456 w 696456"/>
                <a:gd name="connsiteY1" fmla="*/ 891485 h 1522641"/>
                <a:gd name="connsiteX2" fmla="*/ 365412 w 696456"/>
                <a:gd name="connsiteY2" fmla="*/ 815137 h 1522641"/>
                <a:gd name="connsiteX3" fmla="*/ 475354 w 696456"/>
                <a:gd name="connsiteY3" fmla="*/ 1522641 h 1522641"/>
                <a:gd name="connsiteX4" fmla="*/ 0 w 696456"/>
                <a:gd name="connsiteY4" fmla="*/ 624880 h 1522641"/>
                <a:gd name="connsiteX5" fmla="*/ 340376 w 696456"/>
                <a:gd name="connsiteY5" fmla="*/ 700968 h 1522641"/>
                <a:gd name="connsiteX6" fmla="*/ 209433 w 696456"/>
                <a:gd name="connsiteY6" fmla="*/ 0 h 1522641"/>
                <a:gd name="connsiteX0" fmla="*/ 319878 w 806901"/>
                <a:gd name="connsiteY0" fmla="*/ 0 h 1522641"/>
                <a:gd name="connsiteX1" fmla="*/ 806901 w 806901"/>
                <a:gd name="connsiteY1" fmla="*/ 891485 h 1522641"/>
                <a:gd name="connsiteX2" fmla="*/ 475857 w 806901"/>
                <a:gd name="connsiteY2" fmla="*/ 815137 h 1522641"/>
                <a:gd name="connsiteX3" fmla="*/ 585799 w 806901"/>
                <a:gd name="connsiteY3" fmla="*/ 1522641 h 1522641"/>
                <a:gd name="connsiteX4" fmla="*/ 0 w 806901"/>
                <a:gd name="connsiteY4" fmla="*/ 503672 h 1522641"/>
                <a:gd name="connsiteX5" fmla="*/ 450821 w 806901"/>
                <a:gd name="connsiteY5" fmla="*/ 700968 h 1522641"/>
                <a:gd name="connsiteX6" fmla="*/ 319878 w 80690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75857 w 865961"/>
                <a:gd name="connsiteY2" fmla="*/ 815137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  <a:gd name="connsiteX0" fmla="*/ 319878 w 865961"/>
                <a:gd name="connsiteY0" fmla="*/ 0 h 1522641"/>
                <a:gd name="connsiteX1" fmla="*/ 865960 w 865961"/>
                <a:gd name="connsiteY1" fmla="*/ 1012964 h 1522641"/>
                <a:gd name="connsiteX2" fmla="*/ 445997 w 865961"/>
                <a:gd name="connsiteY2" fmla="*/ 861940 h 1522641"/>
                <a:gd name="connsiteX3" fmla="*/ 585799 w 865961"/>
                <a:gd name="connsiteY3" fmla="*/ 1522641 h 1522641"/>
                <a:gd name="connsiteX4" fmla="*/ 0 w 865961"/>
                <a:gd name="connsiteY4" fmla="*/ 503672 h 1522641"/>
                <a:gd name="connsiteX5" fmla="*/ 450821 w 865961"/>
                <a:gd name="connsiteY5" fmla="*/ 700968 h 1522641"/>
                <a:gd name="connsiteX6" fmla="*/ 319878 w 865961"/>
                <a:gd name="connsiteY6" fmla="*/ 0 h 152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961" h="1522641">
                  <a:moveTo>
                    <a:pt x="319878" y="0"/>
                  </a:moveTo>
                  <a:lnTo>
                    <a:pt x="865960" y="1012964"/>
                  </a:lnTo>
                  <a:lnTo>
                    <a:pt x="445997" y="861940"/>
                  </a:lnTo>
                  <a:cubicBezTo>
                    <a:pt x="444170" y="1059972"/>
                    <a:pt x="587626" y="1324609"/>
                    <a:pt x="585799" y="1522641"/>
                  </a:cubicBezTo>
                  <a:lnTo>
                    <a:pt x="0" y="503672"/>
                  </a:lnTo>
                  <a:lnTo>
                    <a:pt x="450821" y="700968"/>
                  </a:lnTo>
                  <a:cubicBezTo>
                    <a:pt x="450821" y="491764"/>
                    <a:pt x="319878" y="209204"/>
                    <a:pt x="31987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223486" y="1046240"/>
            <a:ext cx="178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Tujuan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Penelitian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: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23486" y="1415572"/>
            <a:ext cx="380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Merancang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dan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membangun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“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Sistem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Pengolahan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Nilai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Raport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Pada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SMA </a:t>
            </a:r>
            <a:r>
              <a:rPr lang="en-US" altLang="ko-KR" dirty="0" err="1" smtClean="0">
                <a:latin typeface="Agency FB" panose="020B0503020202020204" pitchFamily="34" charset="0"/>
                <a:cs typeface="Arial" pitchFamily="34" charset="0"/>
              </a:rPr>
              <a:t>Albanna</a:t>
            </a:r>
            <a:r>
              <a:rPr lang="en-US" altLang="ko-KR" dirty="0" smtClean="0">
                <a:latin typeface="Agency FB" panose="020B0503020202020204" pitchFamily="34" charset="0"/>
                <a:cs typeface="Arial" pitchFamily="34" charset="0"/>
              </a:rPr>
              <a:t> Denpasar”</a:t>
            </a:r>
            <a:endParaRPr lang="en-US" altLang="ko-KR" dirty="0"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-301346" y="798533"/>
            <a:ext cx="2131281" cy="1453434"/>
            <a:chOff x="-301346" y="798533"/>
            <a:chExt cx="2131281" cy="1453434"/>
          </a:xfrm>
        </p:grpSpPr>
        <p:sp>
          <p:nvSpPr>
            <p:cNvPr id="9" name="Freeform 8"/>
            <p:cNvSpPr/>
            <p:nvPr/>
          </p:nvSpPr>
          <p:spPr>
            <a:xfrm rot="2062115">
              <a:off x="729413" y="1132447"/>
              <a:ext cx="1100522" cy="1119520"/>
            </a:xfrm>
            <a:custGeom>
              <a:avLst/>
              <a:gdLst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495501 h 1119520"/>
                <a:gd name="connsiteX16" fmla="*/ 16580 w 1117102"/>
                <a:gd name="connsiteY16" fmla="*/ 519208 h 1119520"/>
                <a:gd name="connsiteX17" fmla="*/ 53230 w 1117102"/>
                <a:gd name="connsiteY17" fmla="*/ 504961 h 1119520"/>
                <a:gd name="connsiteX18" fmla="*/ 163187 w 1117102"/>
                <a:gd name="connsiteY18" fmla="*/ 352712 h 1119520"/>
                <a:gd name="connsiteX19" fmla="*/ 280970 w 1117102"/>
                <a:gd name="connsiteY19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214 w 1117102"/>
                <a:gd name="connsiteY14" fmla="*/ 494102 h 1119520"/>
                <a:gd name="connsiteX15" fmla="*/ 16580 w 1117102"/>
                <a:gd name="connsiteY15" fmla="*/ 519208 h 1119520"/>
                <a:gd name="connsiteX16" fmla="*/ 53230 w 1117102"/>
                <a:gd name="connsiteY16" fmla="*/ 504961 h 1119520"/>
                <a:gd name="connsiteX17" fmla="*/ 163187 w 1117102"/>
                <a:gd name="connsiteY17" fmla="*/ 352712 h 1119520"/>
                <a:gd name="connsiteX18" fmla="*/ 280970 w 1117102"/>
                <a:gd name="connsiteY18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0098 w 1117102"/>
                <a:gd name="connsiteY13" fmla="*/ 495849 h 1119520"/>
                <a:gd name="connsiteX14" fmla="*/ 16580 w 1117102"/>
                <a:gd name="connsiteY14" fmla="*/ 519208 h 1119520"/>
                <a:gd name="connsiteX15" fmla="*/ 53230 w 1117102"/>
                <a:gd name="connsiteY15" fmla="*/ 504961 h 1119520"/>
                <a:gd name="connsiteX16" fmla="*/ 163187 w 1117102"/>
                <a:gd name="connsiteY16" fmla="*/ 352712 h 1119520"/>
                <a:gd name="connsiteX17" fmla="*/ 280970 w 1117102"/>
                <a:gd name="connsiteY17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80970 w 1117102"/>
                <a:gd name="connsiteY0" fmla="*/ 263948 h 1119520"/>
                <a:gd name="connsiteX1" fmla="*/ 706388 w 1117102"/>
                <a:gd name="connsiteY1" fmla="*/ 20162 h 1119520"/>
                <a:gd name="connsiteX2" fmla="*/ 775867 w 1117102"/>
                <a:gd name="connsiteY2" fmla="*/ 4813 h 1119520"/>
                <a:gd name="connsiteX3" fmla="*/ 806820 w 1117102"/>
                <a:gd name="connsiteY3" fmla="*/ 75346 h 1119520"/>
                <a:gd name="connsiteX4" fmla="*/ 588921 w 1117102"/>
                <a:gd name="connsiteY4" fmla="*/ 372448 h 1119520"/>
                <a:gd name="connsiteX5" fmla="*/ 938531 w 1117102"/>
                <a:gd name="connsiteY5" fmla="*/ 341435 h 1119520"/>
                <a:gd name="connsiteX6" fmla="*/ 1025933 w 1117102"/>
                <a:gd name="connsiteY6" fmla="*/ 516239 h 1119520"/>
                <a:gd name="connsiteX7" fmla="*/ 1034391 w 1117102"/>
                <a:gd name="connsiteY7" fmla="*/ 702321 h 1119520"/>
                <a:gd name="connsiteX8" fmla="*/ 1014655 w 1117102"/>
                <a:gd name="connsiteY8" fmla="*/ 913779 h 1119520"/>
                <a:gd name="connsiteX9" fmla="*/ 1006197 w 1117102"/>
                <a:gd name="connsiteY9" fmla="*/ 1054750 h 1119520"/>
                <a:gd name="connsiteX10" fmla="*/ 259048 w 1117102"/>
                <a:gd name="connsiteY10" fmla="*/ 1066027 h 1119520"/>
                <a:gd name="connsiteX11" fmla="*/ 23491 w 1117102"/>
                <a:gd name="connsiteY11" fmla="*/ 992277 h 1119520"/>
                <a:gd name="connsiteX12" fmla="*/ 0 w 1117102"/>
                <a:gd name="connsiteY12" fmla="*/ 957928 h 1119520"/>
                <a:gd name="connsiteX13" fmla="*/ 16580 w 1117102"/>
                <a:gd name="connsiteY13" fmla="*/ 519208 h 1119520"/>
                <a:gd name="connsiteX14" fmla="*/ 53230 w 1117102"/>
                <a:gd name="connsiteY14" fmla="*/ 504961 h 1119520"/>
                <a:gd name="connsiteX15" fmla="*/ 163187 w 1117102"/>
                <a:gd name="connsiteY15" fmla="*/ 352712 h 1119520"/>
                <a:gd name="connsiteX16" fmla="*/ 280970 w 1117102"/>
                <a:gd name="connsiteY16" fmla="*/ 263948 h 1119520"/>
                <a:gd name="connsiteX0" fmla="*/ 264390 w 1100522"/>
                <a:gd name="connsiteY0" fmla="*/ 263948 h 1119520"/>
                <a:gd name="connsiteX1" fmla="*/ 689808 w 1100522"/>
                <a:gd name="connsiteY1" fmla="*/ 20162 h 1119520"/>
                <a:gd name="connsiteX2" fmla="*/ 759287 w 1100522"/>
                <a:gd name="connsiteY2" fmla="*/ 4813 h 1119520"/>
                <a:gd name="connsiteX3" fmla="*/ 790240 w 1100522"/>
                <a:gd name="connsiteY3" fmla="*/ 75346 h 1119520"/>
                <a:gd name="connsiteX4" fmla="*/ 572341 w 1100522"/>
                <a:gd name="connsiteY4" fmla="*/ 372448 h 1119520"/>
                <a:gd name="connsiteX5" fmla="*/ 921951 w 1100522"/>
                <a:gd name="connsiteY5" fmla="*/ 341435 h 1119520"/>
                <a:gd name="connsiteX6" fmla="*/ 1009353 w 1100522"/>
                <a:gd name="connsiteY6" fmla="*/ 516239 h 1119520"/>
                <a:gd name="connsiteX7" fmla="*/ 1017811 w 1100522"/>
                <a:gd name="connsiteY7" fmla="*/ 702321 h 1119520"/>
                <a:gd name="connsiteX8" fmla="*/ 998075 w 1100522"/>
                <a:gd name="connsiteY8" fmla="*/ 913779 h 1119520"/>
                <a:gd name="connsiteX9" fmla="*/ 989617 w 1100522"/>
                <a:gd name="connsiteY9" fmla="*/ 1054750 h 1119520"/>
                <a:gd name="connsiteX10" fmla="*/ 242468 w 1100522"/>
                <a:gd name="connsiteY10" fmla="*/ 1066027 h 1119520"/>
                <a:gd name="connsiteX11" fmla="*/ 6911 w 1100522"/>
                <a:gd name="connsiteY11" fmla="*/ 992277 h 1119520"/>
                <a:gd name="connsiteX12" fmla="*/ 0 w 1100522"/>
                <a:gd name="connsiteY12" fmla="*/ 519208 h 1119520"/>
                <a:gd name="connsiteX13" fmla="*/ 36650 w 1100522"/>
                <a:gd name="connsiteY13" fmla="*/ 504961 h 1119520"/>
                <a:gd name="connsiteX14" fmla="*/ 146607 w 1100522"/>
                <a:gd name="connsiteY14" fmla="*/ 352712 h 1119520"/>
                <a:gd name="connsiteX15" fmla="*/ 264390 w 1100522"/>
                <a:gd name="connsiteY15" fmla="*/ 263948 h 111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522" h="1119520">
                  <a:moveTo>
                    <a:pt x="264390" y="263948"/>
                  </a:moveTo>
                  <a:cubicBezTo>
                    <a:pt x="381257" y="190131"/>
                    <a:pt x="502300" y="148084"/>
                    <a:pt x="689808" y="20162"/>
                  </a:cubicBezTo>
                  <a:cubicBezTo>
                    <a:pt x="726679" y="1841"/>
                    <a:pt x="735351" y="-5755"/>
                    <a:pt x="759287" y="4813"/>
                  </a:cubicBezTo>
                  <a:cubicBezTo>
                    <a:pt x="781648" y="17423"/>
                    <a:pt x="787052" y="43633"/>
                    <a:pt x="790240" y="75346"/>
                  </a:cubicBezTo>
                  <a:cubicBezTo>
                    <a:pt x="775103" y="234834"/>
                    <a:pt x="383440" y="362110"/>
                    <a:pt x="572341" y="372448"/>
                  </a:cubicBezTo>
                  <a:cubicBezTo>
                    <a:pt x="705794" y="359291"/>
                    <a:pt x="777220" y="346134"/>
                    <a:pt x="921951" y="341435"/>
                  </a:cubicBezTo>
                  <a:cubicBezTo>
                    <a:pt x="1053524" y="343314"/>
                    <a:pt x="1075140" y="426957"/>
                    <a:pt x="1009353" y="516239"/>
                  </a:cubicBezTo>
                  <a:cubicBezTo>
                    <a:pt x="1092056" y="520938"/>
                    <a:pt x="1160663" y="649692"/>
                    <a:pt x="1017811" y="702321"/>
                  </a:cubicBezTo>
                  <a:cubicBezTo>
                    <a:pt x="1154083" y="786904"/>
                    <a:pt x="1076080" y="894043"/>
                    <a:pt x="998075" y="913779"/>
                  </a:cubicBezTo>
                  <a:cubicBezTo>
                    <a:pt x="1063862" y="972986"/>
                    <a:pt x="1056344" y="1018097"/>
                    <a:pt x="989617" y="1054750"/>
                  </a:cubicBezTo>
                  <a:cubicBezTo>
                    <a:pt x="841597" y="1115838"/>
                    <a:pt x="459094" y="1158129"/>
                    <a:pt x="242468" y="1066027"/>
                  </a:cubicBezTo>
                  <a:cubicBezTo>
                    <a:pt x="142822" y="1031908"/>
                    <a:pt x="78047" y="996188"/>
                    <a:pt x="6911" y="992277"/>
                  </a:cubicBezTo>
                  <a:lnTo>
                    <a:pt x="0" y="519208"/>
                  </a:lnTo>
                  <a:cubicBezTo>
                    <a:pt x="9193" y="517763"/>
                    <a:pt x="20149" y="513929"/>
                    <a:pt x="36650" y="504961"/>
                  </a:cubicBezTo>
                  <a:cubicBezTo>
                    <a:pt x="57325" y="453272"/>
                    <a:pt x="83170" y="410510"/>
                    <a:pt x="146607" y="352712"/>
                  </a:cubicBezTo>
                  <a:cubicBezTo>
                    <a:pt x="186942" y="316689"/>
                    <a:pt x="225434" y="288554"/>
                    <a:pt x="264390" y="263948"/>
                  </a:cubicBezTo>
                  <a:close/>
                </a:path>
              </a:pathLst>
            </a:custGeom>
            <a:solidFill>
              <a:srgbClr val="F4B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6" name="Rectangle 55"/>
            <p:cNvSpPr/>
            <p:nvPr/>
          </p:nvSpPr>
          <p:spPr>
            <a:xfrm rot="2088680">
              <a:off x="500187" y="1191785"/>
              <a:ext cx="251778" cy="56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2088680">
              <a:off x="-301346" y="798533"/>
              <a:ext cx="895191" cy="730615"/>
            </a:xfrm>
            <a:custGeom>
              <a:avLst/>
              <a:gdLst/>
              <a:ahLst/>
              <a:cxnLst/>
              <a:rect l="l" t="t" r="r" b="b"/>
              <a:pathLst>
                <a:path w="895191" h="730615">
                  <a:moveTo>
                    <a:pt x="0" y="0"/>
                  </a:moveTo>
                  <a:lnTo>
                    <a:pt x="895191" y="0"/>
                  </a:lnTo>
                  <a:lnTo>
                    <a:pt x="895191" y="730615"/>
                  </a:lnTo>
                  <a:lnTo>
                    <a:pt x="508005" y="73061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90431" y="1573495"/>
              <a:ext cx="94897" cy="948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223486" y="1990644"/>
            <a:ext cx="18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Manfaat</a:t>
            </a:r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Penelitian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: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46991" y="2359976"/>
            <a:ext cx="3853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gency FB" panose="020B0503020202020204" pitchFamily="34" charset="0"/>
              </a:rPr>
              <a:t>Perancangan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sistem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dibuat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diharapkan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  </a:t>
            </a:r>
            <a:r>
              <a:rPr lang="en-US" dirty="0" err="1" smtClean="0">
                <a:latin typeface="Agency FB" panose="020B0503020202020204" pitchFamily="34" charset="0"/>
              </a:rPr>
              <a:t>dapat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mempermudah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membantu</a:t>
            </a:r>
            <a:r>
              <a:rPr lang="en-US" dirty="0" smtClean="0">
                <a:latin typeface="Agency FB" panose="020B0503020202020204" pitchFamily="34" charset="0"/>
              </a:rPr>
              <a:t>                 </a:t>
            </a:r>
            <a:r>
              <a:rPr lang="en-US" dirty="0" err="1" smtClean="0">
                <a:latin typeface="Agency FB" panose="020B0503020202020204" pitchFamily="34" charset="0"/>
              </a:rPr>
              <a:t>implementasi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sistem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oleh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pihak</a:t>
            </a:r>
            <a:r>
              <a:rPr lang="en-US" dirty="0">
                <a:latin typeface="Agency FB" panose="020B0503020202020204" pitchFamily="34" charset="0"/>
              </a:rPr>
              <a:t> SMA</a:t>
            </a:r>
            <a:r>
              <a:rPr lang="en-US" dirty="0" smtClean="0">
                <a:latin typeface="Agency FB" panose="020B0503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gency FB" panose="020B0503020202020204" pitchFamily="34" charset="0"/>
              </a:rPr>
              <a:t>Perancangan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sistem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dibuat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diharapkan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      </a:t>
            </a:r>
            <a:r>
              <a:rPr lang="en-US" dirty="0" err="1" smtClean="0">
                <a:latin typeface="Agency FB" panose="020B0503020202020204" pitchFamily="34" charset="0"/>
              </a:rPr>
              <a:t>dapat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 smtClean="0">
                <a:latin typeface="Agency FB" panose="020B0503020202020204" pitchFamily="34" charset="0"/>
              </a:rPr>
              <a:t>membantu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sekolah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dalam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mengetahui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   </a:t>
            </a:r>
            <a:r>
              <a:rPr lang="en-US" dirty="0" err="1" smtClean="0">
                <a:latin typeface="Agency FB" panose="020B0503020202020204" pitchFamily="34" charset="0"/>
              </a:rPr>
              <a:t>sistem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seperti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apakah</a:t>
            </a:r>
            <a:r>
              <a:rPr lang="en-US" dirty="0">
                <a:latin typeface="Agency FB" panose="020B0503020202020204" pitchFamily="34" charset="0"/>
              </a:rPr>
              <a:t> yang </a:t>
            </a:r>
            <a:r>
              <a:rPr lang="en-US" dirty="0" err="1">
                <a:latin typeface="Agency FB" panose="020B0503020202020204" pitchFamily="34" charset="0"/>
              </a:rPr>
              <a:t>dibutuhkan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oleh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>
                <a:latin typeface="Agency FB" panose="020B0503020202020204" pitchFamily="34" charset="0"/>
              </a:rPr>
              <a:t>   </a:t>
            </a:r>
            <a:r>
              <a:rPr lang="en-US" dirty="0" err="1" smtClean="0">
                <a:latin typeface="Agency FB" panose="020B0503020202020204" pitchFamily="34" charset="0"/>
              </a:rPr>
              <a:t>pihak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sekolah</a:t>
            </a:r>
            <a:r>
              <a:rPr lang="en-US" dirty="0">
                <a:latin typeface="Agency FB" panose="020B0503020202020204" pitchFamily="34" charset="0"/>
              </a:rPr>
              <a:t>.</a:t>
            </a:r>
            <a:endParaRPr lang="en-US" altLang="ko-KR" dirty="0">
              <a:latin typeface="Agency FB" panose="020B05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52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448</Words>
  <Application>Microsoft Office PowerPoint</Application>
  <PresentationFormat>On-screen Show (16:9)</PresentationFormat>
  <Paragraphs>108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 Unicode MS</vt:lpstr>
      <vt:lpstr>맑은 고딕</vt:lpstr>
      <vt:lpstr>Agency FB</vt:lpstr>
      <vt:lpstr>Arial</vt:lpstr>
      <vt:lpstr>Arial Narrow</vt:lpstr>
      <vt:lpstr>Berlin Sans FB Demi</vt:lpstr>
      <vt:lpstr>Calibri</vt:lpstr>
      <vt:lpstr>Gill Sans MT Condensed</vt:lpstr>
      <vt:lpstr>Times New Roman</vt:lpstr>
      <vt:lpstr>Cover and End Slide Master</vt:lpstr>
      <vt:lpstr>Contents Slide Master</vt:lpstr>
      <vt:lpstr>Section Break Slide Master</vt:lpstr>
      <vt:lpstr>Worksheet</vt:lpstr>
      <vt:lpstr>Rancang Bangun Sistem Informasi Pengolahan Nilai Raport Pada SMA Albanna Denpasar</vt:lpstr>
      <vt:lpstr>PowerPoint Presentation</vt:lpstr>
      <vt:lpstr>PowerPoint Presentation</vt:lpstr>
      <vt:lpstr>Sistem Yang Sedang Berjalan Saat Ini Pengolahan Nilai Raport</vt:lpstr>
      <vt:lpstr>Kendala Yang Dihadapi</vt:lpstr>
      <vt:lpstr>PowerPoint Presentation</vt:lpstr>
      <vt:lpstr>Rumusan Masalah</vt:lpstr>
      <vt:lpstr>Batasan Masalah</vt:lpstr>
      <vt:lpstr>Tujuan dan Manfaat Penelitian</vt:lpstr>
      <vt:lpstr>Penelitaan Terdahulu</vt:lpstr>
      <vt:lpstr>Metode Pengumpulan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154</cp:revision>
  <dcterms:created xsi:type="dcterms:W3CDTF">2016-12-01T00:32:25Z</dcterms:created>
  <dcterms:modified xsi:type="dcterms:W3CDTF">2019-05-18T02:36:57Z</dcterms:modified>
</cp:coreProperties>
</file>