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8469992164_0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3846999216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8469992164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3846999216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8469992164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3846999216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651de86e5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36651de86e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8469992164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3846999216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8469992164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3846999216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8469992164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3846999216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83241e4aaf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383241e4aa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83241e4aaf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383241e4aa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490710e9b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3490710e9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83241e4aaf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383241e4aa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83241e4aaf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383241e4aa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651de86e5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36651de86e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83241e4aaf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383241e4aa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846999216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384699921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83241e4aaf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383241e4aa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8469992164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3846999216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Relationship Id="rId6" Type="http://schemas.openxmlformats.org/officeDocument/2006/relationships/image" Target="../media/image8.png"/><Relationship Id="rId7" Type="http://schemas.openxmlformats.org/officeDocument/2006/relationships/image" Target="../media/image16.png"/><Relationship Id="rId8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946805"/>
            <a:ext cx="9144000" cy="6852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7015" y="343409"/>
            <a:ext cx="860137" cy="1108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9229" y="451134"/>
            <a:ext cx="1400551" cy="57707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2197340" y="3915413"/>
            <a:ext cx="457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программа профессиональной переподготовки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ru-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“Специалист по Data Science”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latin typeface="Roboto"/>
                <a:ea typeface="Roboto"/>
                <a:cs typeface="Roboto"/>
                <a:sym typeface="Roboto"/>
              </a:rPr>
              <a:t>Выполнила: Погребная Кристина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группа: DA-10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3649200" y="1586550"/>
            <a:ext cx="1845600" cy="1785600"/>
          </a:xfrm>
          <a:prstGeom prst="ellipse">
            <a:avLst/>
          </a:prstGeom>
          <a:solidFill>
            <a:srgbClr val="FECF00"/>
          </a:solidFill>
          <a:ln cap="flat" cmpd="sng" w="9525">
            <a:solidFill>
              <a:srgbClr val="FFD7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740300" y="2040900"/>
            <a:ext cx="5486100" cy="10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ru-RU" sz="3100">
                <a:solidFill>
                  <a:schemeClr val="dk1"/>
                </a:solidFill>
              </a:rPr>
              <a:t> Анализ публикаций телеграм-канала</a:t>
            </a:r>
            <a:endParaRPr b="1" i="0" sz="31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cap="flat" cmpd="sng" w="76200">
            <a:solidFill>
              <a:srgbClr val="FFD7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54210" y="213681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</a:rPr>
              <a:t>Временной анализ:</a:t>
            </a:r>
            <a:endParaRPr b="1" sz="2400"/>
          </a:p>
        </p:txBody>
      </p:sp>
      <p:cxnSp>
        <p:nvCxnSpPr>
          <p:cNvPr id="139" name="Google Shape;139;p22"/>
          <p:cNvCxnSpPr/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cap="flat" cmpd="sng" w="76200">
            <a:solidFill>
              <a:srgbClr val="FFD74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22"/>
          <p:cNvSpPr txBox="1"/>
          <p:nvPr/>
        </p:nvSpPr>
        <p:spPr>
          <a:xfrm>
            <a:off x="2168400" y="4595800"/>
            <a:ext cx="480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Рост публикаций с понедельника по пятницу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225" y="881726"/>
            <a:ext cx="7043549" cy="3663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cap="flat" cmpd="sng" w="76200">
            <a:solidFill>
              <a:srgbClr val="FFD7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54210" y="230892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</a:rPr>
              <a:t>Временной анализ:</a:t>
            </a:r>
            <a:endParaRPr b="1" sz="2400"/>
          </a:p>
        </p:txBody>
      </p:sp>
      <p:cxnSp>
        <p:nvCxnSpPr>
          <p:cNvPr id="148" name="Google Shape;148;p23"/>
          <p:cNvCxnSpPr/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cap="flat" cmpd="sng" w="76200">
            <a:solidFill>
              <a:srgbClr val="FFD74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p23"/>
          <p:cNvSpPr txBox="1"/>
          <p:nvPr/>
        </p:nvSpPr>
        <p:spPr>
          <a:xfrm>
            <a:off x="286950" y="4634250"/>
            <a:ext cx="85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Наибольшая 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вовлеченность в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ночное время (19:00–06:00), особенно с пятницы на субботу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050" y="880624"/>
            <a:ext cx="7915896" cy="36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/>
          <p:nvPr/>
        </p:nvSpPr>
        <p:spPr>
          <a:xfrm>
            <a:off x="6885810" y="310393"/>
            <a:ext cx="273900" cy="273900"/>
          </a:xfrm>
          <a:prstGeom prst="ellipse">
            <a:avLst/>
          </a:prstGeom>
          <a:noFill/>
          <a:ln cap="flat" cmpd="sng" w="76200">
            <a:solidFill>
              <a:srgbClr val="FFD7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54210" y="46948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b="1" lang="ru-RU" sz="2400">
                <a:solidFill>
                  <a:schemeClr val="dk1"/>
                </a:solidFill>
              </a:rPr>
              <a:t>Топ-публикации:</a:t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cxnSp>
        <p:nvCxnSpPr>
          <p:cNvPr id="157" name="Google Shape;157;p24"/>
          <p:cNvCxnSpPr/>
          <p:nvPr/>
        </p:nvCxnSpPr>
        <p:spPr>
          <a:xfrm>
            <a:off x="-24090" y="447343"/>
            <a:ext cx="6909900" cy="0"/>
          </a:xfrm>
          <a:prstGeom prst="straightConnector1">
            <a:avLst/>
          </a:prstGeom>
          <a:noFill/>
          <a:ln cap="flat" cmpd="sng" w="76200">
            <a:solidFill>
              <a:srgbClr val="FFD74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" name="Google Shape;158;p24"/>
          <p:cNvSpPr txBox="1"/>
          <p:nvPr/>
        </p:nvSpPr>
        <p:spPr>
          <a:xfrm>
            <a:off x="-24100" y="3262900"/>
            <a:ext cx="8932800" cy="11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ТОП-5 публикаций за 5 лет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Основная тема - ЧС, массовые мероприятия.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Составлен ТОП-5 публикаций по просмотрам, репостам, пересылкам по годам за 5 лет, исключая дубли по ссылкам (общий ТОП-5).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75" y="669150"/>
            <a:ext cx="8832859" cy="22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/>
          <p:nvPr/>
        </p:nvSpPr>
        <p:spPr>
          <a:xfrm>
            <a:off x="6885810" y="310393"/>
            <a:ext cx="273900" cy="273900"/>
          </a:xfrm>
          <a:prstGeom prst="ellipse">
            <a:avLst/>
          </a:prstGeom>
          <a:noFill/>
          <a:ln cap="flat" cmpd="sng" w="76200">
            <a:solidFill>
              <a:srgbClr val="FFD7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54210" y="2986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b="1" lang="ru-RU" sz="2400">
                <a:solidFill>
                  <a:schemeClr val="dk1"/>
                </a:solidFill>
              </a:rPr>
              <a:t>Тематический анализ:</a:t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cxnSp>
        <p:nvCxnSpPr>
          <p:cNvPr id="166" name="Google Shape;166;p25"/>
          <p:cNvCxnSpPr/>
          <p:nvPr/>
        </p:nvCxnSpPr>
        <p:spPr>
          <a:xfrm>
            <a:off x="-24090" y="447343"/>
            <a:ext cx="6909900" cy="0"/>
          </a:xfrm>
          <a:prstGeom prst="straightConnector1">
            <a:avLst/>
          </a:prstGeom>
          <a:noFill/>
          <a:ln cap="flat" cmpd="sng" w="76200">
            <a:solidFill>
              <a:srgbClr val="FFD74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p25"/>
          <p:cNvSpPr txBox="1"/>
          <p:nvPr/>
        </p:nvSpPr>
        <p:spPr>
          <a:xfrm>
            <a:off x="54200" y="832075"/>
            <a:ext cx="4987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Тематическая кластеризация общего ТОП-5: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дорожная тематика (дороги)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изменения тарифов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запуску электробусов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праздничные мероприятия, связанные с транспортом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транспортная развязка в районе «Москва-Сити»;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Велофестиваль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обновление(нововведения) в приложениях и на сайте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работа метрополитена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транспортная безопасность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метрополитен и его годовщина — 90-летие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5411925" y="832075"/>
            <a:ext cx="3369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Частотный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анализ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публикаций: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метро, станции, линии,МЦД, БКЛ, МЦК, поезда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дороги, парковки, МКАД, ТТК, километры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маршруты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/>
          <p:nvPr/>
        </p:nvSpPr>
        <p:spPr>
          <a:xfrm>
            <a:off x="6885810" y="310393"/>
            <a:ext cx="273900" cy="273900"/>
          </a:xfrm>
          <a:prstGeom prst="ellipse">
            <a:avLst/>
          </a:prstGeom>
          <a:noFill/>
          <a:ln cap="flat" cmpd="sng" w="76200">
            <a:solidFill>
              <a:srgbClr val="FFD7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54210" y="2986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b="1" lang="ru-RU" sz="2400">
                <a:solidFill>
                  <a:schemeClr val="dk1"/>
                </a:solidFill>
              </a:rPr>
              <a:t>Упоминания организаций:</a:t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cxnSp>
        <p:nvCxnSpPr>
          <p:cNvPr id="175" name="Google Shape;175;p26"/>
          <p:cNvCxnSpPr/>
          <p:nvPr/>
        </p:nvCxnSpPr>
        <p:spPr>
          <a:xfrm>
            <a:off x="-24090" y="447343"/>
            <a:ext cx="6909900" cy="0"/>
          </a:xfrm>
          <a:prstGeom prst="straightConnector1">
            <a:avLst/>
          </a:prstGeom>
          <a:noFill/>
          <a:ln cap="flat" cmpd="sng" w="76200">
            <a:solidFill>
              <a:srgbClr val="FFD74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p26"/>
          <p:cNvSpPr txBox="1"/>
          <p:nvPr/>
        </p:nvSpPr>
        <p:spPr>
          <a:xfrm>
            <a:off x="6072850" y="911850"/>
            <a:ext cx="2393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latin typeface="Times New Roman"/>
                <a:ea typeface="Times New Roman"/>
                <a:cs typeface="Times New Roman"/>
                <a:sym typeface="Times New Roman"/>
              </a:rPr>
              <a:t>Чаще всего упоминаются: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3868"/>
            <a:ext cx="4859253" cy="23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2" y="2790800"/>
            <a:ext cx="4806919" cy="23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 rotWithShape="1">
          <a:blip r:embed="rId5">
            <a:alphaModFix/>
          </a:blip>
          <a:srcRect b="31989" l="0" r="0" t="30985"/>
          <a:stretch/>
        </p:blipFill>
        <p:spPr>
          <a:xfrm>
            <a:off x="5425150" y="1458175"/>
            <a:ext cx="2018250" cy="74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/>
          <p:cNvSpPr txBox="1"/>
          <p:nvPr/>
        </p:nvSpPr>
        <p:spPr>
          <a:xfrm>
            <a:off x="5491450" y="2351525"/>
            <a:ext cx="355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После 2023 года упоминания ЦОДД снизились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21750" y="1432175"/>
            <a:ext cx="1459450" cy="79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 txBox="1"/>
          <p:nvPr/>
        </p:nvSpPr>
        <p:spPr>
          <a:xfrm>
            <a:off x="5815900" y="3048994"/>
            <a:ext cx="290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Продолжают расти упоминания: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" name="Google Shape;183;p26"/>
          <p:cNvPicPr preferRelativeResize="0"/>
          <p:nvPr/>
        </p:nvPicPr>
        <p:blipFill rotWithShape="1">
          <a:blip r:embed="rId7">
            <a:alphaModFix/>
          </a:blip>
          <a:srcRect b="0" l="26144" r="0" t="0"/>
          <a:stretch/>
        </p:blipFill>
        <p:spPr>
          <a:xfrm>
            <a:off x="5425150" y="3449200"/>
            <a:ext cx="1881157" cy="6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 rotWithShape="1">
          <a:blip r:embed="rId8">
            <a:alphaModFix/>
          </a:blip>
          <a:srcRect b="0" l="27256" r="0" t="0"/>
          <a:stretch/>
        </p:blipFill>
        <p:spPr>
          <a:xfrm>
            <a:off x="7396100" y="3404380"/>
            <a:ext cx="1693975" cy="697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/>
          <p:nvPr/>
        </p:nvSpPr>
        <p:spPr>
          <a:xfrm>
            <a:off x="6885810" y="310393"/>
            <a:ext cx="273900" cy="273900"/>
          </a:xfrm>
          <a:prstGeom prst="ellipse">
            <a:avLst/>
          </a:prstGeom>
          <a:noFill/>
          <a:ln cap="flat" cmpd="sng" w="76200">
            <a:solidFill>
              <a:srgbClr val="FFD7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54210" y="4228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b="1" lang="ru-RU" sz="2400">
                <a:solidFill>
                  <a:schemeClr val="dk1"/>
                </a:solidFill>
              </a:rPr>
              <a:t>Длина поста и вовлеченность</a:t>
            </a:r>
            <a:r>
              <a:rPr b="1" lang="ru-RU" sz="2400">
                <a:solidFill>
                  <a:schemeClr val="dk1"/>
                </a:solidFill>
              </a:rPr>
              <a:t>:</a:t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cxnSp>
        <p:nvCxnSpPr>
          <p:cNvPr id="191" name="Google Shape;191;p27"/>
          <p:cNvCxnSpPr/>
          <p:nvPr/>
        </p:nvCxnSpPr>
        <p:spPr>
          <a:xfrm>
            <a:off x="-24090" y="447343"/>
            <a:ext cx="6909900" cy="0"/>
          </a:xfrm>
          <a:prstGeom prst="straightConnector1">
            <a:avLst/>
          </a:prstGeom>
          <a:noFill/>
          <a:ln cap="flat" cmpd="sng" w="76200">
            <a:solidFill>
              <a:srgbClr val="FFD74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p27"/>
          <p:cNvSpPr txBox="1"/>
          <p:nvPr/>
        </p:nvSpPr>
        <p:spPr>
          <a:xfrm>
            <a:off x="152325" y="3724200"/>
            <a:ext cx="4345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Имя М.С. Ликсутова встречается чаще, чем С.С. Собянина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Посты с упоминанием руководителей получают больше просмотров</a:t>
            </a:r>
            <a:endParaRPr sz="1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25" y="584300"/>
            <a:ext cx="4766274" cy="280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2512" y="613187"/>
            <a:ext cx="3300475" cy="218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3482" y="2785764"/>
            <a:ext cx="3357225" cy="21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/>
          <p:nvPr/>
        </p:nvSpPr>
        <p:spPr>
          <a:xfrm>
            <a:off x="6885810" y="310393"/>
            <a:ext cx="273900" cy="273900"/>
          </a:xfrm>
          <a:prstGeom prst="ellipse">
            <a:avLst/>
          </a:prstGeom>
          <a:noFill/>
          <a:ln cap="flat" cmpd="sng" w="76200">
            <a:solidFill>
              <a:srgbClr val="FFD7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54210" y="12772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b="1" lang="ru-RU" sz="2400">
                <a:solidFill>
                  <a:schemeClr val="dk1"/>
                </a:solidFill>
              </a:rPr>
              <a:t>Упоминания руководителей</a:t>
            </a:r>
            <a:r>
              <a:rPr b="1" lang="ru-RU" sz="2400">
                <a:solidFill>
                  <a:schemeClr val="dk1"/>
                </a:solidFill>
              </a:rPr>
              <a:t>:</a:t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cxnSp>
        <p:nvCxnSpPr>
          <p:cNvPr id="202" name="Google Shape;202;p28"/>
          <p:cNvCxnSpPr/>
          <p:nvPr/>
        </p:nvCxnSpPr>
        <p:spPr>
          <a:xfrm>
            <a:off x="-24090" y="447343"/>
            <a:ext cx="6909900" cy="0"/>
          </a:xfrm>
          <a:prstGeom prst="straightConnector1">
            <a:avLst/>
          </a:prstGeom>
          <a:noFill/>
          <a:ln cap="flat" cmpd="sng" w="76200">
            <a:solidFill>
              <a:srgbClr val="FFD74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Google Shape;203;p28"/>
          <p:cNvSpPr txBox="1"/>
          <p:nvPr/>
        </p:nvSpPr>
        <p:spPr>
          <a:xfrm>
            <a:off x="5299175" y="1437700"/>
            <a:ext cx="3677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Корреляция слабая (0.1–0.15)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Длинные посты немного чаще набирают просмотры и реакции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ERR% и ER% длина текста почти не влияет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Длина поста почти не влияет на вовлеченность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" y="547150"/>
            <a:ext cx="5257775" cy="45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cap="flat" cmpd="sng" w="76200">
            <a:solidFill>
              <a:srgbClr val="FFD7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9"/>
          <p:cNvSpPr txBox="1"/>
          <p:nvPr/>
        </p:nvSpPr>
        <p:spPr>
          <a:xfrm>
            <a:off x="54210" y="222348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b="1" lang="ru-RU" sz="2400">
                <a:solidFill>
                  <a:schemeClr val="dk1"/>
                </a:solidFill>
              </a:rPr>
              <a:t>Дальнейшее развитие проекта:</a:t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cxnSp>
        <p:nvCxnSpPr>
          <p:cNvPr id="212" name="Google Shape;212;p29"/>
          <p:cNvCxnSpPr/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cap="flat" cmpd="sng" w="76200">
            <a:solidFill>
              <a:srgbClr val="FFD74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3" name="Google Shape;213;p29"/>
          <p:cNvSpPr txBox="1"/>
          <p:nvPr/>
        </p:nvSpPr>
        <p:spPr>
          <a:xfrm>
            <a:off x="54200" y="798150"/>
            <a:ext cx="8715300" cy="3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Расширить анализ на другие соцсети и СМИ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Применить продвинутые NLP-модели (BERTopic, embeddings, LDA)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Разработать прогноз динамики активности (Prophet, ARIMA)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Сделать интерактивный дашборд (Power BI / Tableau)</a:t>
            </a:r>
            <a:b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Использовать результаты для </a:t>
            </a:r>
            <a:r>
              <a:rPr b="1"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коррекции стратегии коммуникаций</a:t>
            </a: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 времени публикаций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подбор тематики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акцент на резонансных инфоповодах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cap="flat" cmpd="sng" w="76200">
            <a:solidFill>
              <a:srgbClr val="FFD7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0"/>
          <p:cNvSpPr txBox="1"/>
          <p:nvPr/>
        </p:nvSpPr>
        <p:spPr>
          <a:xfrm>
            <a:off x="54210" y="230892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</a:rPr>
              <a:t>Выводы проекта:</a:t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cxnSp>
        <p:nvCxnSpPr>
          <p:cNvPr id="221" name="Google Shape;221;p30"/>
          <p:cNvCxnSpPr/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cap="flat" cmpd="sng" w="76200">
            <a:solidFill>
              <a:srgbClr val="FFD74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2" name="Google Shape;222;p30"/>
          <p:cNvSpPr txBox="1"/>
          <p:nvPr/>
        </p:nvSpPr>
        <p:spPr>
          <a:xfrm>
            <a:off x="54200" y="848932"/>
            <a:ext cx="8715300" cy="16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Просмотры и вовлеченность зависят от тематики и событий, а не от длины поста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Самые востребованные темы — метро, дороги, тарифы, мероприятия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Оптимальное время публикаций: лето, с четверга по воскресенье, вечерние часы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Результаты позволяют повысить эффективность коммуникации транспортного блока Москвы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/>
        </p:nvSpPr>
        <p:spPr>
          <a:xfrm>
            <a:off x="958950" y="1915650"/>
            <a:ext cx="72261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3500">
                <a:solidFill>
                  <a:schemeClr val="dk1"/>
                </a:solidFill>
              </a:rPr>
              <a:t>Спасибо за внимание!</a:t>
            </a:r>
            <a:endParaRPr b="1" sz="3500">
              <a:solidFill>
                <a:srgbClr val="FFD745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cap="flat" cmpd="sng" w="76200">
            <a:solidFill>
              <a:srgbClr val="FFD7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54200" y="198400"/>
            <a:ext cx="67533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ru-RU" sz="2400">
                <a:solidFill>
                  <a:schemeClr val="dk1"/>
                </a:solidFill>
              </a:rPr>
              <a:t>Цель проекта:</a:t>
            </a:r>
            <a:endParaRPr b="1" sz="2400">
              <a:solidFill>
                <a:schemeClr val="dk1"/>
              </a:solidFill>
            </a:endParaRPr>
          </a:p>
        </p:txBody>
      </p:sp>
      <p:cxnSp>
        <p:nvCxnSpPr>
          <p:cNvPr id="67" name="Google Shape;67;p14"/>
          <p:cNvCxnSpPr/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cap="flat" cmpd="sng" w="76200">
            <a:solidFill>
              <a:srgbClr val="FFD74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4"/>
          <p:cNvSpPr txBox="1"/>
          <p:nvPr/>
        </p:nvSpPr>
        <p:spPr>
          <a:xfrm>
            <a:off x="214350" y="1066575"/>
            <a:ext cx="8339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Выявить закономерности в активности пользователей и тематике публикаций в Telegram-канале Дептранс Москвы за период 2020–2025 гг., а также определить факторы, влияющие на просмотры, репосты, реакции и вовлеченность.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cap="flat" cmpd="sng" w="76200">
            <a:solidFill>
              <a:srgbClr val="FFD7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/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cap="flat" cmpd="sng" w="76200">
            <a:solidFill>
              <a:srgbClr val="FFD74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5"/>
          <p:cNvSpPr txBox="1"/>
          <p:nvPr/>
        </p:nvSpPr>
        <p:spPr>
          <a:xfrm>
            <a:off x="91975" y="947850"/>
            <a:ext cx="87153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Проанализировать публикации Telegram-канала Дептранс Москвы за 2020 - 2025 гг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Выявить закономерности в просмотрах, репостах, пересылках и реакциях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Определить темы, которые вызывают наибольший интерес у аудитории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Проверить, влияют ли упоминания организаций и руководителей на вовлеченность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91975" y="189875"/>
            <a:ext cx="67533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</a:rPr>
              <a:t>Постановка задачи: 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cap="flat" cmpd="sng" w="76200">
            <a:solidFill>
              <a:srgbClr val="FFD7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54210" y="220849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</a:rPr>
              <a:t>Ценность задачи: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  <p:cxnSp>
        <p:nvCxnSpPr>
          <p:cNvPr id="85" name="Google Shape;85;p16"/>
          <p:cNvCxnSpPr/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cap="flat" cmpd="sng" w="76200">
            <a:solidFill>
              <a:srgbClr val="FFD74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6"/>
          <p:cNvSpPr txBox="1"/>
          <p:nvPr/>
        </p:nvSpPr>
        <p:spPr>
          <a:xfrm>
            <a:off x="54200" y="798150"/>
            <a:ext cx="87153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Telegram — один из основных каналов информирования жителей Москвы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Понимание динамики активности помогает корректировать информационную политику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Результаты позволяют оптимизировать тайминг и тематику публикаций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Вклад в стратегию: повышение эффективности коммуникации и рост доверия к транспорту Москвы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cap="flat" cmpd="sng" w="76200">
            <a:solidFill>
              <a:srgbClr val="FFD7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7"/>
          <p:cNvCxnSpPr/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cap="flat" cmpd="sng" w="76200">
            <a:solidFill>
              <a:srgbClr val="FFD74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17"/>
          <p:cNvSpPr txBox="1"/>
          <p:nvPr/>
        </p:nvSpPr>
        <p:spPr>
          <a:xfrm>
            <a:off x="139750" y="896688"/>
            <a:ext cx="87153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Сформировать единый массив данных по публикациям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очистку и предобработку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Построить аналитику по годам, месяцам, дням недели и времени суток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Определить ТОП публикаций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тематический и частотный анализ текстов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Оценить влияние упоминаний организаций и руководителей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Сделать выводы и предложить рекомендации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139750" y="188038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</a:rPr>
              <a:t>Постановка задачи: 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cap="flat" cmpd="sng" w="76200">
            <a:solidFill>
              <a:srgbClr val="FFD7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54210" y="256524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103" name="Google Shape;103;p18"/>
          <p:cNvCxnSpPr/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cap="flat" cmpd="sng" w="76200">
            <a:solidFill>
              <a:srgbClr val="FFD74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18"/>
          <p:cNvSpPr txBox="1"/>
          <p:nvPr/>
        </p:nvSpPr>
        <p:spPr>
          <a:xfrm>
            <a:off x="54200" y="985275"/>
            <a:ext cx="8715300" cy="25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Данные: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Источник: TGStat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Период: 2020–2025 гг.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Объём: ~10 000 публикаций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Метрики: просмотры, репосты, пересылки, комментарии, реакции, ERR%, ER%</a:t>
            </a:r>
            <a:b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Проблемы:</a:t>
            </a: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дубликаты, разный формат дат/чисел, пропуски</a:t>
            </a:r>
            <a:b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Решения:</a:t>
            </a: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очистка, нормализация, добавлены новые признаки (год, месяц, день недели, час)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cap="flat" cmpd="sng" w="76200">
            <a:solidFill>
              <a:srgbClr val="FFD7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54210" y="220849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</a:rPr>
              <a:t>Методология:</a:t>
            </a:r>
            <a:endParaRPr b="1" sz="2400"/>
          </a:p>
        </p:txBody>
      </p:sp>
      <p:cxnSp>
        <p:nvCxnSpPr>
          <p:cNvPr id="112" name="Google Shape;112;p19"/>
          <p:cNvCxnSpPr/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cap="flat" cmpd="sng" w="76200">
            <a:solidFill>
              <a:srgbClr val="FFD74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19"/>
          <p:cNvSpPr txBox="1"/>
          <p:nvPr/>
        </p:nvSpPr>
        <p:spPr>
          <a:xfrm>
            <a:off x="54200" y="798150"/>
            <a:ext cx="8715300" cy="27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Инструменты</a:t>
            </a: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Python (pandas, matplotlib, scikit-learn, regex, NLP).</a:t>
            </a:r>
            <a:b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</a:t>
            </a: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Очистка и предобработка данных (dedup, нормализация чисел, работа с датами)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Временной анализ (</a:t>
            </a: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 годам, месяцам, кварталам, дням недели, часам</a:t>
            </a: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Топ-публикации по метрикам (просмотры, репосты, пересылки, реакции)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NLP-анализ текстов (TF-IDF, кластеризация KMeans, частотный анализ слов)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Корреляционный анализ (связь длины поста и вовлеченности)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упоминаний организаций и руководителей (регулярные выражения)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cap="flat" cmpd="sng" w="76200">
            <a:solidFill>
              <a:srgbClr val="FFD7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54210" y="230892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ru-RU" sz="2400">
                <a:solidFill>
                  <a:schemeClr val="dk1"/>
                </a:solidFill>
              </a:rPr>
              <a:t>Временной анализ: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cxnSp>
        <p:nvCxnSpPr>
          <p:cNvPr id="120" name="Google Shape;120;p20"/>
          <p:cNvCxnSpPr/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cap="flat" cmpd="sng" w="76200">
            <a:solidFill>
              <a:srgbClr val="FFD74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20"/>
          <p:cNvSpPr txBox="1"/>
          <p:nvPr/>
        </p:nvSpPr>
        <p:spPr>
          <a:xfrm>
            <a:off x="1254000" y="4137125"/>
            <a:ext cx="663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Пик просмотров — 2023 год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Максимальная публикация — 2022 год («Крымская весна»)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Пики активности связаны с резонансными событиями (митинг, теракт)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2475"/>
            <a:ext cx="4626626" cy="301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129" y="905600"/>
            <a:ext cx="4434870" cy="287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cap="flat" cmpd="sng" w="76200">
            <a:solidFill>
              <a:srgbClr val="FFD7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54210" y="23088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</a:rPr>
              <a:t>Временной анализ:</a:t>
            </a:r>
            <a:endParaRPr b="1" sz="2400"/>
          </a:p>
        </p:txBody>
      </p:sp>
      <p:cxnSp>
        <p:nvCxnSpPr>
          <p:cNvPr id="130" name="Google Shape;130;p21"/>
          <p:cNvCxnSpPr/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cap="flat" cmpd="sng" w="76200">
            <a:solidFill>
              <a:srgbClr val="FFD74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21"/>
          <p:cNvSpPr txBox="1"/>
          <p:nvPr/>
        </p:nvSpPr>
        <p:spPr>
          <a:xfrm>
            <a:off x="1852500" y="4434650"/>
            <a:ext cx="543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Публикаций больше к концу года, минимум — в январе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Пик активности пользователей — июль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050" y="830949"/>
            <a:ext cx="7009901" cy="3700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