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1" r:id="rId3"/>
    <p:sldId id="273" r:id="rId4"/>
    <p:sldId id="274" r:id="rId5"/>
    <p:sldId id="275" r:id="rId6"/>
    <p:sldId id="257" r:id="rId7"/>
    <p:sldId id="258" r:id="rId8"/>
    <p:sldId id="259" r:id="rId9"/>
    <p:sldId id="260" r:id="rId10"/>
    <p:sldId id="276" r:id="rId11"/>
    <p:sldId id="261" r:id="rId12"/>
    <p:sldId id="264" r:id="rId13"/>
    <p:sldId id="265" r:id="rId14"/>
    <p:sldId id="266" r:id="rId15"/>
    <p:sldId id="267" r:id="rId16"/>
    <p:sldId id="268" r:id="rId17"/>
    <p:sldId id="269" r:id="rId18"/>
    <p:sldId id="270" r:id="rId19"/>
    <p:sldId id="277" r:id="rId20"/>
    <p:sldId id="281"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5/2/2021</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5/2/2021</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FB71-48D3-4B36-BD1F-C705C931E911}"/>
              </a:ext>
            </a:extLst>
          </p:cNvPr>
          <p:cNvSpPr>
            <a:spLocks noGrp="1"/>
          </p:cNvSpPr>
          <p:nvPr>
            <p:ph type="ctrTitle"/>
          </p:nvPr>
        </p:nvSpPr>
        <p:spPr>
          <a:xfrm>
            <a:off x="1524000" y="1701203"/>
            <a:ext cx="9144000" cy="2387600"/>
          </a:xfrm>
        </p:spPr>
        <p:txBody>
          <a:bodyPr>
            <a:normAutofit fontScale="90000"/>
          </a:bodyPr>
          <a:lstStyle/>
          <a:p>
            <a:r>
              <a:rPr lang="en-US" dirty="0"/>
              <a:t>Chronic Pain and Pharmaceutical Grade Opioids:</a:t>
            </a:r>
            <a:br>
              <a:rPr lang="en-US" dirty="0"/>
            </a:br>
            <a:r>
              <a:rPr lang="en-US" sz="4000" dirty="0"/>
              <a:t>the use of painkillers in different demographic groups</a:t>
            </a:r>
            <a:endParaRPr lang="en-CA" dirty="0"/>
          </a:p>
        </p:txBody>
      </p:sp>
      <p:sp>
        <p:nvSpPr>
          <p:cNvPr id="3" name="Subtitle 2">
            <a:extLst>
              <a:ext uri="{FF2B5EF4-FFF2-40B4-BE49-F238E27FC236}">
                <a16:creationId xmlns:a16="http://schemas.microsoft.com/office/drawing/2014/main" id="{4C84A780-CB2A-4040-B6E5-1BA2FDC25A31}"/>
              </a:ext>
            </a:extLst>
          </p:cNvPr>
          <p:cNvSpPr>
            <a:spLocks noGrp="1"/>
          </p:cNvSpPr>
          <p:nvPr>
            <p:ph type="subTitle" idx="1"/>
          </p:nvPr>
        </p:nvSpPr>
        <p:spPr>
          <a:xfrm>
            <a:off x="1524000" y="4650662"/>
            <a:ext cx="9144000" cy="1655762"/>
          </a:xfrm>
        </p:spPr>
        <p:txBody>
          <a:bodyPr/>
          <a:lstStyle/>
          <a:p>
            <a:r>
              <a:rPr lang="en-US" dirty="0"/>
              <a:t>Presentation by: Ting Lu, Kristina Todic, Jeffrey Tran</a:t>
            </a:r>
            <a:endParaRPr lang="en-CA" dirty="0"/>
          </a:p>
        </p:txBody>
      </p:sp>
    </p:spTree>
    <p:extLst>
      <p:ext uri="{BB962C8B-B14F-4D97-AF65-F5344CB8AC3E}">
        <p14:creationId xmlns:p14="http://schemas.microsoft.com/office/powerpoint/2010/main" val="862750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0DCD-A174-4B3E-A8AA-1C28DFF809D7}"/>
              </a:ext>
            </a:extLst>
          </p:cNvPr>
          <p:cNvSpPr>
            <a:spLocks noGrp="1"/>
          </p:cNvSpPr>
          <p:nvPr>
            <p:ph type="ctrTitle"/>
          </p:nvPr>
        </p:nvSpPr>
        <p:spPr/>
        <p:txBody>
          <a:bodyPr/>
          <a:lstStyle/>
          <a:p>
            <a:r>
              <a:rPr lang="en-US" dirty="0"/>
              <a:t>Patterns investigated</a:t>
            </a:r>
            <a:endParaRPr lang="en-CA" dirty="0"/>
          </a:p>
        </p:txBody>
      </p:sp>
      <p:sp>
        <p:nvSpPr>
          <p:cNvPr id="3" name="Subtitle 2">
            <a:extLst>
              <a:ext uri="{FF2B5EF4-FFF2-40B4-BE49-F238E27FC236}">
                <a16:creationId xmlns:a16="http://schemas.microsoft.com/office/drawing/2014/main" id="{F6167587-4FE9-4EE9-AB88-9498B6B852B6}"/>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46802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6">
            <a:extLst>
              <a:ext uri="{FF2B5EF4-FFF2-40B4-BE49-F238E27FC236}">
                <a16:creationId xmlns:a16="http://schemas.microsoft.com/office/drawing/2014/main" id="{ED3D88FF-1FD3-4E68-8C5C-BA3AB2B3A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C7A127DB-5402-4569-ACE0-1800DBFE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370239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96FD7F5E-5A3D-4A7B-8C49-9731E5279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2696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79A0A000-37C1-42DF-A41D-84C61B15A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724388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4EBC3B66-EE63-4A3D-9203-71D83436C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67600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tory 19">
            <a:extLst>
              <a:ext uri="{FF2B5EF4-FFF2-40B4-BE49-F238E27FC236}">
                <a16:creationId xmlns:a16="http://schemas.microsoft.com/office/drawing/2014/main" id="{88F5F4CF-71F8-4D7E-B8E1-BEB2B4EAF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330051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tory 110">
            <a:extLst>
              <a:ext uri="{FF2B5EF4-FFF2-40B4-BE49-F238E27FC236}">
                <a16:creationId xmlns:a16="http://schemas.microsoft.com/office/drawing/2014/main" id="{14202E05-9713-45B0-B461-A185CBEA6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3639957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Story 111">
            <a:extLst>
              <a:ext uri="{FF2B5EF4-FFF2-40B4-BE49-F238E27FC236}">
                <a16:creationId xmlns:a16="http://schemas.microsoft.com/office/drawing/2014/main" id="{F8912814-C97D-434F-AEA1-66919EF8E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108406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3AE5-B305-414D-A73E-98EA1509E7DD}"/>
              </a:ext>
            </a:extLst>
          </p:cNvPr>
          <p:cNvSpPr>
            <a:spLocks noGrp="1"/>
          </p:cNvSpPr>
          <p:nvPr>
            <p:ph type="ctrTitle"/>
          </p:nvPr>
        </p:nvSpPr>
        <p:spPr/>
        <p:txBody>
          <a:bodyPr/>
          <a:lstStyle/>
          <a:p>
            <a:r>
              <a:rPr lang="en-US" dirty="0"/>
              <a:t>Drug Overdose and Drug Misuse</a:t>
            </a:r>
            <a:endParaRPr lang="en-CA" dirty="0"/>
          </a:p>
        </p:txBody>
      </p:sp>
    </p:spTree>
    <p:extLst>
      <p:ext uri="{BB962C8B-B14F-4D97-AF65-F5344CB8AC3E}">
        <p14:creationId xmlns:p14="http://schemas.microsoft.com/office/powerpoint/2010/main" val="148938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B6E16-3E9C-4FCB-8641-C4D4A9C70D5E}"/>
              </a:ext>
            </a:extLst>
          </p:cNvPr>
          <p:cNvSpPr>
            <a:spLocks noGrp="1"/>
          </p:cNvSpPr>
          <p:nvPr>
            <p:ph type="title"/>
          </p:nvPr>
        </p:nvSpPr>
        <p:spPr/>
        <p:txBody>
          <a:bodyPr/>
          <a:lstStyle/>
          <a:p>
            <a:r>
              <a:rPr lang="en-US" dirty="0"/>
              <a:t>The data:</a:t>
            </a:r>
            <a:endParaRPr lang="en-CA" dirty="0"/>
          </a:p>
        </p:txBody>
      </p:sp>
      <p:sp>
        <p:nvSpPr>
          <p:cNvPr id="3" name="Content Placeholder 2">
            <a:extLst>
              <a:ext uri="{FF2B5EF4-FFF2-40B4-BE49-F238E27FC236}">
                <a16:creationId xmlns:a16="http://schemas.microsoft.com/office/drawing/2014/main" id="{1ADB2A8B-6759-4F7B-BE12-B214F65642DB}"/>
              </a:ext>
            </a:extLst>
          </p:cNvPr>
          <p:cNvSpPr>
            <a:spLocks noGrp="1"/>
          </p:cNvSpPr>
          <p:nvPr>
            <p:ph idx="1"/>
          </p:nvPr>
        </p:nvSpPr>
        <p:spPr>
          <a:xfrm>
            <a:off x="838200" y="1842403"/>
            <a:ext cx="10515600" cy="4351338"/>
          </a:xfrm>
        </p:spPr>
        <p:txBody>
          <a:bodyPr/>
          <a:lstStyle/>
          <a:p>
            <a:pPr marL="0" indent="0">
              <a:lnSpc>
                <a:spcPct val="120000"/>
              </a:lnSpc>
              <a:spcAft>
                <a:spcPts val="600"/>
              </a:spcAft>
              <a:buNone/>
            </a:pPr>
            <a:r>
              <a:rPr lang="en-US" sz="1800" dirty="0">
                <a:effectLst/>
                <a:ea typeface="Calibri" panose="020F0502020204030204" pitchFamily="34" charset="0"/>
              </a:rPr>
              <a:t>Survey of Non-Medical Use of Prescription Drugs Program (</a:t>
            </a:r>
            <a:r>
              <a:rPr lang="en-US" sz="1800" dirty="0" err="1">
                <a:effectLst/>
                <a:ea typeface="Calibri" panose="020F0502020204030204" pitchFamily="34" charset="0"/>
              </a:rPr>
              <a:t>NMURx</a:t>
            </a:r>
            <a:r>
              <a:rPr lang="en-US" sz="1800" dirty="0">
                <a:effectLst/>
                <a:ea typeface="Calibri" panose="020F0502020204030204" pitchFamily="34" charset="0"/>
              </a:rPr>
              <a:t>)</a:t>
            </a:r>
            <a:endParaRPr lang="en-CA" sz="1800" dirty="0">
              <a:effectLst/>
              <a:ea typeface="Calibri" panose="020F0502020204030204" pitchFamily="34" charset="0"/>
            </a:endParaRPr>
          </a:p>
          <a:p>
            <a:pPr marL="0" indent="0">
              <a:lnSpc>
                <a:spcPct val="120000"/>
              </a:lnSpc>
              <a:spcAft>
                <a:spcPts val="600"/>
              </a:spcAft>
              <a:buNone/>
            </a:pPr>
            <a:r>
              <a:rPr lang="en-US" sz="1800" dirty="0">
                <a:solidFill>
                  <a:srgbClr val="000000"/>
                </a:solidFill>
                <a:effectLst/>
                <a:ea typeface="Calibri" panose="020F0502020204030204" pitchFamily="34" charset="0"/>
              </a:rPr>
              <a:t>Canada </a:t>
            </a:r>
            <a:r>
              <a:rPr lang="en-US" sz="1800" dirty="0">
                <a:effectLst/>
                <a:ea typeface="Calibri" panose="020F0502020204030204" pitchFamily="34" charset="0"/>
              </a:rPr>
              <a:t>17Q3 Launch</a:t>
            </a:r>
          </a:p>
          <a:p>
            <a:pPr marL="0" indent="0">
              <a:lnSpc>
                <a:spcPct val="120000"/>
              </a:lnSpc>
              <a:spcAft>
                <a:spcPts val="600"/>
              </a:spcAft>
              <a:buNone/>
            </a:pPr>
            <a:endParaRPr lang="en-US" sz="1800" dirty="0">
              <a:effectLst/>
              <a:ea typeface="Calibri" panose="020F0502020204030204" pitchFamily="34" charset="0"/>
            </a:endParaRPr>
          </a:p>
          <a:p>
            <a:pPr marL="0" indent="0">
              <a:lnSpc>
                <a:spcPct val="120000"/>
              </a:lnSpc>
              <a:spcAft>
                <a:spcPts val="600"/>
              </a:spcAft>
              <a:buNone/>
            </a:pPr>
            <a:r>
              <a:rPr lang="en-US" sz="1800" dirty="0"/>
              <a:t>Contribution of drug poisoning deaths to changes (over 1 and 5 years) in life expectancy at birth, by sex</a:t>
            </a:r>
          </a:p>
          <a:p>
            <a:pPr marL="0" indent="0">
              <a:lnSpc>
                <a:spcPct val="120000"/>
              </a:lnSpc>
              <a:spcAft>
                <a:spcPts val="600"/>
              </a:spcAft>
              <a:buNone/>
            </a:pPr>
            <a:r>
              <a:rPr lang="en-US" sz="1800" dirty="0"/>
              <a:t>https://www150.statcan.gc.ca/t1/tbl1/en/tv.action?pid=1310043401&amp;pickMembers%5B0%5D=4.2&amp;pickMembers%5B1%5D=3.1&amp;cubeTimeFrame.startYear=2015+%2F+2017&amp;cubeTimeFrame.endYear=2015+%2F+2017&amp;referencePeriods=20150101%2C20150101</a:t>
            </a:r>
          </a:p>
          <a:p>
            <a:pPr marL="0" indent="0">
              <a:lnSpc>
                <a:spcPct val="120000"/>
              </a:lnSpc>
              <a:spcAft>
                <a:spcPts val="600"/>
              </a:spcAft>
              <a:buNone/>
            </a:pPr>
            <a:endParaRPr lang="en-CA" sz="1800" dirty="0">
              <a:effectLst/>
              <a:latin typeface="Arial" panose="020B0604020202020204" pitchFamily="34" charset="0"/>
              <a:ea typeface="Calibri" panose="020F0502020204030204" pitchFamily="34" charset="0"/>
            </a:endParaRPr>
          </a:p>
          <a:p>
            <a:pPr marL="0" indent="0">
              <a:buNone/>
            </a:pPr>
            <a:endParaRPr lang="en-CA" dirty="0"/>
          </a:p>
        </p:txBody>
      </p:sp>
    </p:spTree>
    <p:extLst>
      <p:ext uri="{BB962C8B-B14F-4D97-AF65-F5344CB8AC3E}">
        <p14:creationId xmlns:p14="http://schemas.microsoft.com/office/powerpoint/2010/main" val="201942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0ACFEB0A-1C4B-4548-A33F-9F4A1782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739" y="201335"/>
            <a:ext cx="8572500" cy="6858000"/>
          </a:xfrm>
          <a:prstGeom prst="rect">
            <a:avLst/>
          </a:prstGeom>
        </p:spPr>
      </p:pic>
    </p:spTree>
    <p:extLst>
      <p:ext uri="{BB962C8B-B14F-4D97-AF65-F5344CB8AC3E}">
        <p14:creationId xmlns:p14="http://schemas.microsoft.com/office/powerpoint/2010/main" val="1188219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F603-4F51-4293-B7C7-E6B99186ECE4}"/>
              </a:ext>
            </a:extLst>
          </p:cNvPr>
          <p:cNvSpPr>
            <a:spLocks noGrp="1"/>
          </p:cNvSpPr>
          <p:nvPr>
            <p:ph type="title"/>
          </p:nvPr>
        </p:nvSpPr>
        <p:spPr/>
        <p:txBody>
          <a:bodyPr/>
          <a:lstStyle/>
          <a:p>
            <a:r>
              <a:rPr lang="en-US" dirty="0">
                <a:effectLst/>
                <a:latin typeface="+mn-lt"/>
                <a:ea typeface="Calibri" panose="020F0502020204030204" pitchFamily="34" charset="0"/>
                <a:cs typeface="Times New Roman" panose="02020603050405020304" pitchFamily="18" charset="0"/>
              </a:rPr>
              <a:t>For further investigation:</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9626AECC-3F30-4CE3-AE77-AD56F17E3C03}"/>
              </a:ext>
            </a:extLst>
          </p:cNvPr>
          <p:cNvSpPr>
            <a:spLocks noGrp="1"/>
          </p:cNvSpPr>
          <p:nvPr>
            <p:ph idx="1"/>
          </p:nvPr>
        </p:nvSpPr>
        <p:spPr/>
        <p:txBody>
          <a:bodyPr/>
          <a:lstStyle/>
          <a:p>
            <a:pPr marL="0" indent="0">
              <a:lnSpc>
                <a:spcPct val="107000"/>
              </a:lnSpc>
              <a:spcAft>
                <a:spcPts val="800"/>
              </a:spcAft>
              <a:buNone/>
            </a:pPr>
            <a:r>
              <a:rPr lang="en-US" sz="2400" dirty="0">
                <a:effectLst/>
                <a:ea typeface="Calibri" panose="020F0502020204030204" pitchFamily="34" charset="0"/>
                <a:cs typeface="Times New Roman" panose="02020603050405020304" pitchFamily="18" charset="0"/>
              </a:rPr>
              <a:t>Questions for further investigation:</a:t>
            </a:r>
            <a:endParaRPr lang="en-CA" sz="2400" dirty="0">
              <a:effectLst/>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ea typeface="Calibri" panose="020F0502020204030204" pitchFamily="34" charset="0"/>
                <a:cs typeface="Times New Roman" panose="02020603050405020304" pitchFamily="18" charset="0"/>
              </a:rPr>
              <a:t>Is illicit drug use for medical treatment of chronic pain higher in lower income groups, racialized groups, and other minorities and is the use of illicit drugs linked to lack of adequate healthcare for these communities?</a:t>
            </a:r>
            <a:endParaRPr lang="en-CA" sz="2400" dirty="0">
              <a:effectLst/>
              <a:ea typeface="Calibri" panose="020F0502020204030204" pitchFamily="34" charset="0"/>
              <a:cs typeface="Times New Roman" panose="02020603050405020304" pitchFamily="18" charset="0"/>
            </a:endParaRPr>
          </a:p>
          <a:p>
            <a:pPr marL="0" indent="0">
              <a:buNone/>
            </a:pPr>
            <a:r>
              <a:rPr lang="en-US" sz="2400" dirty="0">
                <a:effectLst/>
                <a:ea typeface="Calibri" panose="020F0502020204030204" pitchFamily="34" charset="0"/>
                <a:cs typeface="Times New Roman" panose="02020603050405020304" pitchFamily="18" charset="0"/>
              </a:rPr>
              <a:t>It is important to look at how all of these factors relate so that we can ensure that all Canadians are able to safely treat chronic pain.</a:t>
            </a:r>
            <a:endParaRPr lang="en-CA" sz="2400" dirty="0">
              <a:effectLst/>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048213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7EE1-074B-4A7A-A411-6C5C7EAE9AE2}"/>
              </a:ext>
            </a:extLst>
          </p:cNvPr>
          <p:cNvSpPr>
            <a:spLocks noGrp="1"/>
          </p:cNvSpPr>
          <p:nvPr>
            <p:ph type="ctrTitle"/>
          </p:nvPr>
        </p:nvSpPr>
        <p:spPr/>
        <p:txBody>
          <a:bodyPr/>
          <a:lstStyle/>
          <a:p>
            <a:r>
              <a:rPr lang="en-US" dirty="0"/>
              <a:t>Thank you for listening</a:t>
            </a:r>
            <a:endParaRPr lang="en-CA" dirty="0"/>
          </a:p>
        </p:txBody>
      </p:sp>
    </p:spTree>
    <p:extLst>
      <p:ext uri="{BB962C8B-B14F-4D97-AF65-F5344CB8AC3E}">
        <p14:creationId xmlns:p14="http://schemas.microsoft.com/office/powerpoint/2010/main" val="413755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96CF-BDEF-4F83-B053-02E05CB74D6C}"/>
              </a:ext>
            </a:extLst>
          </p:cNvPr>
          <p:cNvSpPr>
            <a:spLocks noGrp="1"/>
          </p:cNvSpPr>
          <p:nvPr>
            <p:ph type="title"/>
          </p:nvPr>
        </p:nvSpPr>
        <p:spPr/>
        <p:txBody>
          <a:bodyPr/>
          <a:lstStyle/>
          <a:p>
            <a:r>
              <a:rPr lang="en-US" dirty="0"/>
              <a:t>Goal</a:t>
            </a:r>
            <a:endParaRPr lang="en-CA" dirty="0"/>
          </a:p>
        </p:txBody>
      </p:sp>
      <p:sp>
        <p:nvSpPr>
          <p:cNvPr id="3" name="Content Placeholder 2">
            <a:extLst>
              <a:ext uri="{FF2B5EF4-FFF2-40B4-BE49-F238E27FC236}">
                <a16:creationId xmlns:a16="http://schemas.microsoft.com/office/drawing/2014/main" id="{612EBF24-D373-4021-8126-F5E0D54380DD}"/>
              </a:ext>
            </a:extLst>
          </p:cNvPr>
          <p:cNvSpPr>
            <a:spLocks noGrp="1"/>
          </p:cNvSpPr>
          <p:nvPr>
            <p:ph idx="1"/>
          </p:nvPr>
        </p:nvSpPr>
        <p:spPr/>
        <p:txBody>
          <a:bodyPr/>
          <a:lstStyle/>
          <a:p>
            <a:pPr marL="0" indent="0">
              <a:buNone/>
            </a:pPr>
            <a:r>
              <a:rPr lang="en-US" dirty="0">
                <a:ea typeface="Calibri" panose="020F0502020204030204" pitchFamily="34" charset="0"/>
                <a:cs typeface="Times New Roman" panose="02020603050405020304" pitchFamily="18" charset="0"/>
              </a:rPr>
              <a:t>Our </a:t>
            </a:r>
            <a:r>
              <a:rPr lang="en-US" dirty="0">
                <a:effectLst/>
                <a:ea typeface="Calibri" panose="020F0502020204030204" pitchFamily="34" charset="0"/>
                <a:cs typeface="Times New Roman" panose="02020603050405020304" pitchFamily="18" charset="0"/>
              </a:rPr>
              <a:t>primary focus will be on the role chronic pain plays in opiate use throughout different demographics.</a:t>
            </a:r>
            <a:endParaRPr lang="en-CA" dirty="0">
              <a:effectLst/>
              <a:ea typeface="Calibri" panose="020F0502020204030204" pitchFamily="34" charset="0"/>
              <a:cs typeface="Times New Roman" panose="02020603050405020304" pitchFamily="18" charset="0"/>
            </a:endParaRPr>
          </a:p>
          <a:p>
            <a:pPr marL="0" indent="0">
              <a:buNone/>
            </a:pPr>
            <a:endParaRPr lang="en-CA" dirty="0"/>
          </a:p>
          <a:p>
            <a:pPr marL="0" indent="0">
              <a:buNone/>
            </a:pPr>
            <a:r>
              <a:rPr lang="en-CA" dirty="0"/>
              <a:t>Question:</a:t>
            </a:r>
          </a:p>
          <a:p>
            <a:pPr marL="0" indent="0">
              <a:buNone/>
            </a:pPr>
            <a:r>
              <a:rPr lang="en-US" sz="2400" dirty="0">
                <a:effectLst/>
                <a:ea typeface="Calibri" panose="020F0502020204030204" pitchFamily="34" charset="0"/>
              </a:rPr>
              <a:t>What relationships exist between chronic pain and pharmaceutical grade opiates (pain killers) and in which demographic groups is this relationship most prevalent. What factors potentially influence opiate misuse with respect to chronic pain? </a:t>
            </a:r>
            <a:endParaRPr lang="en-CA" sz="3600" dirty="0"/>
          </a:p>
        </p:txBody>
      </p:sp>
    </p:spTree>
    <p:extLst>
      <p:ext uri="{BB962C8B-B14F-4D97-AF65-F5344CB8AC3E}">
        <p14:creationId xmlns:p14="http://schemas.microsoft.com/office/powerpoint/2010/main" val="147739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3BB5-6CE8-4A18-9F93-316CA7569CFD}"/>
              </a:ext>
            </a:extLst>
          </p:cNvPr>
          <p:cNvSpPr>
            <a:spLocks noGrp="1"/>
          </p:cNvSpPr>
          <p:nvPr>
            <p:ph type="title"/>
          </p:nvPr>
        </p:nvSpPr>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C0724627-9D18-4E49-B147-D4CEC64CF882}"/>
              </a:ext>
            </a:extLst>
          </p:cNvPr>
          <p:cNvSpPr>
            <a:spLocks noGrp="1"/>
          </p:cNvSpPr>
          <p:nvPr>
            <p:ph idx="1"/>
          </p:nvPr>
        </p:nvSpPr>
        <p:spPr/>
        <p:txBody>
          <a:bodyPr/>
          <a:lstStyle/>
          <a:p>
            <a:pPr marL="0" indent="0">
              <a:buNone/>
            </a:pPr>
            <a:r>
              <a:rPr lang="en-US" dirty="0"/>
              <a:t>We have isolated key demographic variables as well as variables relating to chronic pain and We will look at OP_USE to explore use of prescription opioids related to the previously listed variables</a:t>
            </a:r>
            <a:r>
              <a:rPr lang="en-US" sz="1800" dirty="0">
                <a:effectLst/>
                <a:latin typeface="Times New Roman" panose="02020603050405020304" pitchFamily="18" charset="0"/>
                <a:ea typeface="Calibri" panose="020F0502020204030204" pitchFamily="34" charset="0"/>
              </a:rPr>
              <a:t>. </a:t>
            </a:r>
          </a:p>
          <a:p>
            <a:pPr marL="0" indent="0">
              <a:buNone/>
            </a:pPr>
            <a:r>
              <a:rPr lang="en-US" dirty="0"/>
              <a:t>We used tableau to visualize the various relations pertaining to the variables above. </a:t>
            </a:r>
            <a:endParaRPr lang="en-CA" dirty="0"/>
          </a:p>
        </p:txBody>
      </p:sp>
    </p:spTree>
    <p:extLst>
      <p:ext uri="{BB962C8B-B14F-4D97-AF65-F5344CB8AC3E}">
        <p14:creationId xmlns:p14="http://schemas.microsoft.com/office/powerpoint/2010/main" val="376868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E96B-84F6-4584-8D13-37CBC6D35962}"/>
              </a:ext>
            </a:extLst>
          </p:cNvPr>
          <p:cNvSpPr>
            <a:spLocks noGrp="1"/>
          </p:cNvSpPr>
          <p:nvPr>
            <p:ph type="ctrTitle"/>
          </p:nvPr>
        </p:nvSpPr>
        <p:spPr/>
        <p:txBody>
          <a:bodyPr/>
          <a:lstStyle/>
          <a:p>
            <a:r>
              <a:rPr lang="en-US" dirty="0"/>
              <a:t>Demographic Breakdown</a:t>
            </a:r>
            <a:endParaRPr lang="en-CA" dirty="0"/>
          </a:p>
        </p:txBody>
      </p:sp>
      <p:sp>
        <p:nvSpPr>
          <p:cNvPr id="3" name="Subtitle 2">
            <a:extLst>
              <a:ext uri="{FF2B5EF4-FFF2-40B4-BE49-F238E27FC236}">
                <a16:creationId xmlns:a16="http://schemas.microsoft.com/office/drawing/2014/main" id="{7BD375CB-18F1-427D-AEA4-97CF1A847D2E}"/>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6463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5">
            <a:extLst>
              <a:ext uri="{FF2B5EF4-FFF2-40B4-BE49-F238E27FC236}">
                <a16:creationId xmlns:a16="http://schemas.microsoft.com/office/drawing/2014/main" id="{36FF3734-93C5-4CEA-89FE-C69962348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1">
            <a:extLst>
              <a:ext uri="{FF2B5EF4-FFF2-40B4-BE49-F238E27FC236}">
                <a16:creationId xmlns:a16="http://schemas.microsoft.com/office/drawing/2014/main" id="{839E477B-288E-4869-9A18-27CC4C5CE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2">
            <a:extLst>
              <a:ext uri="{FF2B5EF4-FFF2-40B4-BE49-F238E27FC236}">
                <a16:creationId xmlns:a16="http://schemas.microsoft.com/office/drawing/2014/main" id="{2EF58928-95C4-437C-9012-383FCFC46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033" y="0"/>
            <a:ext cx="722793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05705AE1-EB72-4B4B-A323-DC80FAC23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752" y="0"/>
            <a:ext cx="7227934" cy="6858000"/>
          </a:xfrm>
          <a:prstGeom prst="rect">
            <a:avLst/>
          </a:prstGeom>
        </p:spPr>
      </p:pic>
      <p:pic>
        <p:nvPicPr>
          <p:cNvPr id="3" name="slide2" descr="Sheet 5">
            <a:extLst>
              <a:ext uri="{FF2B5EF4-FFF2-40B4-BE49-F238E27FC236}">
                <a16:creationId xmlns:a16="http://schemas.microsoft.com/office/drawing/2014/main" id="{CBF17DA7-5FB9-4DBA-91B3-B49830E5B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410" y="958339"/>
            <a:ext cx="4454279" cy="5899661"/>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323</Words>
  <Application>Microsoft Office PowerPoint</Application>
  <PresentationFormat>Widescreen</PresentationFormat>
  <Paragraphs>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Chronic Pain and Pharmaceutical Grade Opioids: the use of painkillers in different demographic groups</vt:lpstr>
      <vt:lpstr>The data:</vt:lpstr>
      <vt:lpstr>Goal</vt:lpstr>
      <vt:lpstr>Methodology</vt:lpstr>
      <vt:lpstr>Demographic Breakdown</vt:lpstr>
      <vt:lpstr>PowerPoint Presentation</vt:lpstr>
      <vt:lpstr>PowerPoint Presentation</vt:lpstr>
      <vt:lpstr>PowerPoint Presentation</vt:lpstr>
      <vt:lpstr>PowerPoint Presentation</vt:lpstr>
      <vt:lpstr>Patterns investigated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Drug Overdose and Drug Misuse</vt:lpstr>
      <vt:lpstr>PowerPoint Presentation</vt:lpstr>
      <vt:lpstr>For further investigation: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Pain and Pharmaceutical grade Opioids: the use of painkillers in different demographic groups</dc:title>
  <dc:creator>jay tee</dc:creator>
  <cp:lastModifiedBy>jay tee</cp:lastModifiedBy>
  <cp:revision>7</cp:revision>
  <dcterms:created xsi:type="dcterms:W3CDTF">2021-05-02T23:46:00Z</dcterms:created>
  <dcterms:modified xsi:type="dcterms:W3CDTF">2021-05-03T02:57:00Z</dcterms:modified>
</cp:coreProperties>
</file>