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b0be286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b0be286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b0be2861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b0be286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b0be2861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b0be2861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b0be2861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b0be286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0be286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0be286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0be2861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0be2861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b0be286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b0be286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b0be286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b0be286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0be286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0be286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0be28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0be28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b0be286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b0be286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0be286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0be286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b0be286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b0be286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b0be286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b0be286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0be286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0be286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b0be286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b0be286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www.youtube.com/watch?v=3nHn34oUqp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안녕하세요. 오늘은 늘 안겨있는게 일상인 똑순이의 마사지 받는 영상을 찍어보았어요. &#10;일주일동안 고생하신 구독자님들께 금요일 저녁 마사지 해드리고 싶은 마음을 담았습니다. 마사지샵 asmr중에서 고양이가 받는 영상은 아마 똑순이가 최초이지 않을까 싶습니다😊 즐겁게 시청해주시고 한 주 피로 싹 풀리시길 바랍니다!&#10;*말이 안되는 것 같지만 실화랍니다...감동 실화....&#10;&#10;&#10;&#10;&#10;&#10;구독과 좋아요는 영상을 만드는 원동력이 됩니다. 늘 시청해 주셔서 감사합니다 :-)&#10;&#10;Your subscription and likes are our motivation for creating wholesome content. Thank you so much for watching.&#10;&#10;INSTAGRAM : bearsoongnyoong_official&#10;https://www.instagram.com/bearsoongnyoong_official/" id="54" name="Google Shape;54;p13" title="(Sub) 고양이 전용 에스테틱 피부관리실 ASMR 1탄(진심으로 안보면 손해)">
            <a:hlinkClick r:id="rId3"/>
          </p:cNvPr>
          <p:cNvPicPr preferRelativeResize="0"/>
          <p:nvPr/>
        </p:nvPicPr>
        <p:blipFill>
          <a:blip r:embed="rId4">
            <a:alphaModFix/>
          </a:blip>
          <a:stretch>
            <a:fillRect/>
          </a:stretch>
        </p:blipFill>
        <p:spPr>
          <a:xfrm>
            <a:off x="2286000" y="691275"/>
            <a:ext cx="4572000" cy="3429000"/>
          </a:xfrm>
          <a:prstGeom prst="rect">
            <a:avLst/>
          </a:prstGeom>
          <a:noFill/>
          <a:ln>
            <a:noFill/>
          </a:ln>
        </p:spPr>
      </p:pic>
      <p:sp>
        <p:nvSpPr>
          <p:cNvPr id="55" name="Google Shape;55;p13"/>
          <p:cNvSpPr txBox="1"/>
          <p:nvPr/>
        </p:nvSpPr>
        <p:spPr>
          <a:xfrm>
            <a:off x="2719650" y="4120275"/>
            <a:ext cx="37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rPr>
              <a:t>CSC384 TUT9101</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second part</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06125" y="1488613"/>
            <a:ext cx="8858250" cy="244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 2 pt 2 Solution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a:t>
            </a:r>
            <a:r>
              <a:rPr lang="en"/>
              <a:t>ne linear conflict causes two moves to be added to the final heuristic value(h) as one tile will have to move aside in order to make way for the tile that has the goal state behind the moved tile and then back resulting in 2 moves. Therefore </a:t>
            </a:r>
            <a:r>
              <a:rPr lang="en"/>
              <a:t>ADMISSIBLE!</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0" y="-29375"/>
            <a:ext cx="8785575" cy="3939275"/>
          </a:xfrm>
          <a:prstGeom prst="rect">
            <a:avLst/>
          </a:prstGeom>
          <a:noFill/>
          <a:ln>
            <a:noFill/>
          </a:ln>
        </p:spPr>
      </p:pic>
      <p:pic>
        <p:nvPicPr>
          <p:cNvPr id="130" name="Google Shape;130;p24"/>
          <p:cNvPicPr preferRelativeResize="0"/>
          <p:nvPr/>
        </p:nvPicPr>
        <p:blipFill>
          <a:blip r:embed="rId4">
            <a:alphaModFix/>
          </a:blip>
          <a:stretch>
            <a:fillRect/>
          </a:stretch>
        </p:blipFill>
        <p:spPr>
          <a:xfrm>
            <a:off x="344250" y="3829050"/>
            <a:ext cx="8553450" cy="13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a:t>
            </a:r>
            <a:r>
              <a:rPr lang="en"/>
              <a:t>open.extract() definition:</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is a heap</a:t>
            </a:r>
            <a:endParaRPr/>
          </a:p>
          <a:p>
            <a:pPr indent="0" lvl="0" marL="0" rtl="0" algn="l">
              <a:spcBef>
                <a:spcPts val="1200"/>
              </a:spcBef>
              <a:spcAft>
                <a:spcPts val="0"/>
              </a:spcAft>
              <a:buNone/>
            </a:pPr>
            <a:r>
              <a:rPr lang="en"/>
              <a:t>Heap priority:</a:t>
            </a:r>
            <a:endParaRPr/>
          </a:p>
          <a:p>
            <a:pPr indent="0" lvl="0" marL="0" rtl="0" algn="l">
              <a:spcBef>
                <a:spcPts val="1200"/>
              </a:spcBef>
              <a:spcAft>
                <a:spcPts val="0"/>
              </a:spcAft>
              <a:buNone/>
            </a:pPr>
            <a:r>
              <a:rPr lang="en"/>
              <a:t>n</a:t>
            </a:r>
            <a:r>
              <a:rPr lang="en"/>
              <a:t>1 has prio over n2 iff f(n1)&lt;f(n2) OR f(n1)=f(n2) and h(n1)&lt;=h(n2)</a:t>
            </a:r>
            <a:endParaRPr/>
          </a:p>
          <a:p>
            <a:pPr indent="0" lvl="0" marL="0" rtl="0" algn="l">
              <a:spcBef>
                <a:spcPts val="1200"/>
              </a:spcBef>
              <a:spcAft>
                <a:spcPts val="1200"/>
              </a:spcAft>
              <a:buNone/>
            </a:pPr>
            <a:r>
              <a:rPr lang="en"/>
              <a:t>If n1 and n2 have equal f and h, then choose whichever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Ex3 adding successor to open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node has a pointer to parent node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Ex3 cycle detection</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Maintain an additional data structure (we may call it closed) where we store nodes that have already been extracted from open.</a:t>
            </a:r>
            <a:endParaRPr/>
          </a:p>
          <a:p>
            <a:pPr indent="0" lvl="0" marL="0" rtl="0" algn="l">
              <a:spcBef>
                <a:spcPts val="1200"/>
              </a:spcBef>
              <a:spcAft>
                <a:spcPts val="0"/>
              </a:spcAft>
              <a:buClr>
                <a:schemeClr val="dk1"/>
              </a:buClr>
              <a:buSzPts val="1100"/>
              <a:buFont typeface="Arial"/>
              <a:buNone/>
            </a:pPr>
            <a:r>
              <a:rPr lang="en"/>
              <a:t>We can also modify the successor function to avoid nodes in the closed set. This prevents a node from having its parent pointer set to a node previously in the open set.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 questions?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Pls consider voting for Toso for America’s favourite pet!</a:t>
            </a:r>
            <a:endParaRPr/>
          </a:p>
        </p:txBody>
      </p:sp>
      <p:sp>
        <p:nvSpPr>
          <p:cNvPr id="160" name="Google Shape;160;p29"/>
          <p:cNvSpPr txBox="1"/>
          <p:nvPr>
            <p:ph idx="1" type="body"/>
          </p:nvPr>
        </p:nvSpPr>
        <p:spPr>
          <a:xfrm>
            <a:off x="0" y="1086950"/>
            <a:ext cx="4463100" cy="3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will put link in chat if you would like to vote! </a:t>
            </a:r>
            <a:endParaRPr/>
          </a:p>
        </p:txBody>
      </p:sp>
      <p:pic>
        <p:nvPicPr>
          <p:cNvPr id="161" name="Google Shape;161;p29"/>
          <p:cNvPicPr preferRelativeResize="0"/>
          <p:nvPr/>
        </p:nvPicPr>
        <p:blipFill>
          <a:blip r:embed="rId3">
            <a:alphaModFix/>
          </a:blip>
          <a:stretch>
            <a:fillRect/>
          </a:stretch>
        </p:blipFill>
        <p:spPr>
          <a:xfrm>
            <a:off x="4571998" y="1112100"/>
            <a:ext cx="4249725" cy="3915049"/>
          </a:xfrm>
          <a:prstGeom prst="rect">
            <a:avLst/>
          </a:prstGeom>
          <a:noFill/>
          <a:ln>
            <a:noFill/>
          </a:ln>
        </p:spPr>
      </p:pic>
      <p:pic>
        <p:nvPicPr>
          <p:cNvPr id="162" name="Google Shape;162;p29"/>
          <p:cNvPicPr preferRelativeResize="0"/>
          <p:nvPr/>
        </p:nvPicPr>
        <p:blipFill rotWithShape="1">
          <a:blip r:embed="rId4">
            <a:alphaModFix/>
          </a:blip>
          <a:srcRect b="-27719" l="0" r="0" t="27720"/>
          <a:stretch/>
        </p:blipFill>
        <p:spPr>
          <a:xfrm>
            <a:off x="302074" y="1762825"/>
            <a:ext cx="385895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CSC384:Intro to </a:t>
            </a:r>
            <a:r>
              <a:rPr lang="en"/>
              <a:t>artificial</a:t>
            </a:r>
            <a:r>
              <a:rPr lang="en"/>
              <a:t> intelligence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TUT9101       Thursdays 9:10-10AM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CSC384 Tutorial 3: Heuristics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A1 office hours</a:t>
            </a:r>
            <a:endParaRPr/>
          </a:p>
          <a:p>
            <a:pPr indent="-342900" lvl="0" marL="457200" rtl="0" algn="l">
              <a:spcBef>
                <a:spcPts val="0"/>
              </a:spcBef>
              <a:spcAft>
                <a:spcPts val="0"/>
              </a:spcAft>
              <a:buSzPts val="1800"/>
              <a:buChar char="●"/>
            </a:pPr>
            <a:r>
              <a:rPr lang="en"/>
              <a:t>Exercise 1 breakout group</a:t>
            </a:r>
            <a:endParaRPr/>
          </a:p>
          <a:p>
            <a:pPr indent="-342900" lvl="0" marL="457200" rtl="0" algn="l">
              <a:spcBef>
                <a:spcPts val="0"/>
              </a:spcBef>
              <a:spcAft>
                <a:spcPts val="0"/>
              </a:spcAft>
              <a:buSzPts val="1800"/>
              <a:buChar char="●"/>
            </a:pPr>
            <a:r>
              <a:rPr lang="en"/>
              <a:t>Discuss solution</a:t>
            </a:r>
            <a:endParaRPr/>
          </a:p>
          <a:p>
            <a:pPr indent="-342900" lvl="0" marL="457200" rtl="0" algn="l">
              <a:spcBef>
                <a:spcPts val="0"/>
              </a:spcBef>
              <a:spcAft>
                <a:spcPts val="0"/>
              </a:spcAft>
              <a:buSzPts val="1800"/>
              <a:buChar char="●"/>
            </a:pPr>
            <a:r>
              <a:rPr lang="en"/>
              <a:t>Ex 2 breakout group</a:t>
            </a:r>
            <a:endParaRPr/>
          </a:p>
          <a:p>
            <a:pPr indent="-342900" lvl="0" marL="457200" rtl="0" algn="l">
              <a:spcBef>
                <a:spcPts val="0"/>
              </a:spcBef>
              <a:spcAft>
                <a:spcPts val="0"/>
              </a:spcAft>
              <a:buSzPts val="1800"/>
              <a:buChar char="●"/>
            </a:pPr>
            <a:r>
              <a:rPr lang="en"/>
              <a:t>Discuss</a:t>
            </a:r>
            <a:endParaRPr/>
          </a:p>
          <a:p>
            <a:pPr indent="-342900" lvl="0" marL="457200" rtl="0" algn="l">
              <a:spcBef>
                <a:spcPts val="0"/>
              </a:spcBef>
              <a:spcAft>
                <a:spcPts val="0"/>
              </a:spcAft>
              <a:buSzPts val="1800"/>
              <a:buChar char="●"/>
            </a:pPr>
            <a:r>
              <a:rPr lang="en"/>
              <a:t>Exercise 3 breakout group</a:t>
            </a:r>
            <a:endParaRPr/>
          </a:p>
          <a:p>
            <a:pPr indent="-342900" lvl="0" marL="457200" rtl="0" algn="l">
              <a:spcBef>
                <a:spcPts val="0"/>
              </a:spcBef>
              <a:spcAft>
                <a:spcPts val="0"/>
              </a:spcAft>
              <a:buSzPts val="1800"/>
              <a:buChar char="●"/>
            </a:pPr>
            <a:r>
              <a:rPr lang="en"/>
              <a:t>Discuss</a:t>
            </a:r>
            <a:endParaRPr/>
          </a:p>
          <a:p>
            <a:pPr indent="-342900" lvl="0" marL="457200" rtl="0" algn="l">
              <a:spcBef>
                <a:spcPts val="0"/>
              </a:spcBef>
              <a:spcAft>
                <a:spcPts val="0"/>
              </a:spcAft>
              <a:buSzPts val="1800"/>
              <a:buChar char="●"/>
            </a:pPr>
            <a:r>
              <a:rPr lang="en"/>
              <a:t>Questions?</a:t>
            </a:r>
            <a:endParaRPr/>
          </a:p>
          <a:p>
            <a:pPr indent="-342900" lvl="0" marL="457200" rtl="0" algn="l">
              <a:spcBef>
                <a:spcPts val="0"/>
              </a:spcBef>
              <a:spcAft>
                <a:spcPts val="0"/>
              </a:spcAft>
              <a:buSzPts val="1800"/>
              <a:buChar char="●"/>
            </a:pPr>
            <a:r>
              <a:rPr lang="en"/>
              <a:t>Toso vote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A1 office hours</a:t>
            </a:r>
            <a:endParaRPr/>
          </a:p>
        </p:txBody>
      </p:sp>
      <p:sp>
        <p:nvSpPr>
          <p:cNvPr id="73" name="Google Shape;73;p16"/>
          <p:cNvSpPr txBox="1"/>
          <p:nvPr>
            <p:ph idx="1" type="body"/>
          </p:nvPr>
        </p:nvSpPr>
        <p:spPr>
          <a:xfrm>
            <a:off x="311700" y="1102950"/>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Thursday, February 4, 2020</a:t>
            </a:r>
            <a:endParaRPr/>
          </a:p>
          <a:p>
            <a:pPr indent="-342900" lvl="0" marL="457200" marR="0" rtl="0" algn="l">
              <a:lnSpc>
                <a:spcPct val="115000"/>
              </a:lnSpc>
              <a:spcBef>
                <a:spcPts val="0"/>
              </a:spcBef>
              <a:spcAft>
                <a:spcPts val="0"/>
              </a:spcAft>
              <a:buSzPts val="1800"/>
              <a:buChar char="●"/>
            </a:pPr>
            <a:r>
              <a:rPr lang="en"/>
              <a:t>6:00 Pm - 7:00 Pm EST</a:t>
            </a:r>
            <a:endParaRPr/>
          </a:p>
          <a:p>
            <a:pPr indent="-342900" lvl="0" marL="457200" marR="0" rtl="0" algn="l">
              <a:lnSpc>
                <a:spcPct val="115000"/>
              </a:lnSpc>
              <a:spcBef>
                <a:spcPts val="0"/>
              </a:spcBef>
              <a:spcAft>
                <a:spcPts val="0"/>
              </a:spcAft>
              <a:buSzPts val="1800"/>
              <a:buChar char="●"/>
            </a:pPr>
            <a:r>
              <a:rPr lang="en"/>
              <a:t>On "BB Collaborate"</a:t>
            </a:r>
            <a:endParaRPr/>
          </a:p>
          <a:p>
            <a:pPr indent="-342900" lvl="0" marL="457200" marR="0" rtl="0" algn="l">
              <a:lnSpc>
                <a:spcPct val="115000"/>
              </a:lnSpc>
              <a:spcBef>
                <a:spcPts val="0"/>
              </a:spcBef>
              <a:spcAft>
                <a:spcPts val="0"/>
              </a:spcAft>
              <a:buSzPts val="1800"/>
              <a:buChar char="●"/>
            </a:pPr>
            <a:r>
              <a:rPr lang="en"/>
              <a:t>hosted by Daniel Razavi</a:t>
            </a:r>
            <a:r>
              <a:rPr lang="en" sz="1150">
                <a:solidFill>
                  <a:srgbClr val="201F1E"/>
                </a:solidFill>
                <a:highlight>
                  <a:srgbClr val="FFFFFF"/>
                </a:highlight>
                <a:latin typeface="Roboto"/>
                <a:ea typeface="Roboto"/>
                <a:cs typeface="Roboto"/>
                <a:sym typeface="Roboto"/>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1698209" y="0"/>
            <a:ext cx="5747582"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Admissibility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h(n) ≤ h∗(n) means we won’t miss any promising paths.</a:t>
            </a:r>
            <a:endParaRPr/>
          </a:p>
          <a:p>
            <a:pPr indent="0" lvl="0" marL="0" rtl="0" algn="l">
              <a:spcBef>
                <a:spcPts val="1200"/>
              </a:spcBef>
              <a:spcAft>
                <a:spcPts val="0"/>
              </a:spcAft>
              <a:buNone/>
            </a:pPr>
            <a:r>
              <a:rPr lang="en"/>
              <a:t> • If it is really cheap to get to a goal via n (i.e both g(n) and h∗(n) are low), then f(n) = g(n) +h(n) will also be low, and the search won’t ignore n in favour of more expensive options. optimality. </a:t>
            </a:r>
            <a:endParaRPr/>
          </a:p>
          <a:p>
            <a:pPr indent="0" lvl="0" marL="0" rtl="0" algn="l">
              <a:spcBef>
                <a:spcPts val="1200"/>
              </a:spcBef>
              <a:spcAft>
                <a:spcPts val="1200"/>
              </a:spcAft>
              <a:buNone/>
            </a:pPr>
            <a:r>
              <a:rPr lang="en"/>
              <a:t>• This can be formalized to show that admissibility implies optimality.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solution: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A = (x</a:t>
            </a:r>
            <a:r>
              <a:rPr baseline="-25000" lang="en"/>
              <a:t>A</a:t>
            </a:r>
            <a:r>
              <a:rPr lang="en"/>
              <a:t>; y</a:t>
            </a:r>
            <a:r>
              <a:rPr baseline="-25000" lang="en"/>
              <a:t>A</a:t>
            </a:r>
            <a:r>
              <a:rPr lang="en"/>
              <a:t>) and B = (x</a:t>
            </a:r>
            <a:r>
              <a:rPr baseline="-25000" lang="en"/>
              <a:t>B</a:t>
            </a:r>
            <a:r>
              <a:rPr lang="en"/>
              <a:t>; y</a:t>
            </a:r>
            <a:r>
              <a:rPr baseline="-25000" lang="en"/>
              <a:t>B</a:t>
            </a:r>
            <a:r>
              <a:rPr lang="en"/>
              <a:t>) </a:t>
            </a:r>
            <a:endParaRPr/>
          </a:p>
          <a:p>
            <a:pPr indent="0" lvl="0" marL="0" rtl="0" algn="l">
              <a:spcBef>
                <a:spcPts val="1200"/>
              </a:spcBef>
              <a:spcAft>
                <a:spcPts val="0"/>
              </a:spcAft>
              <a:buNone/>
            </a:pPr>
            <a:r>
              <a:rPr lang="en"/>
              <a:t>(goal node): dx = ㅣx</a:t>
            </a:r>
            <a:r>
              <a:rPr baseline="-25000" lang="en"/>
              <a:t>A</a:t>
            </a:r>
            <a:r>
              <a:rPr lang="en"/>
              <a:t> - x</a:t>
            </a:r>
            <a:r>
              <a:rPr baseline="-25000" lang="en"/>
              <a:t>B</a:t>
            </a:r>
            <a:r>
              <a:rPr lang="en"/>
              <a:t>ㅣ; dy =ㅣy</a:t>
            </a:r>
            <a:r>
              <a:rPr baseline="-25000" lang="en"/>
              <a:t>A</a:t>
            </a:r>
            <a:r>
              <a:rPr lang="en"/>
              <a:t> - y</a:t>
            </a:r>
            <a:r>
              <a:rPr baseline="-25000" lang="en"/>
              <a:t>B</a:t>
            </a:r>
            <a:r>
              <a:rPr lang="en"/>
              <a:t>ㅣ</a:t>
            </a:r>
            <a:endParaRPr/>
          </a:p>
          <a:p>
            <a:pPr indent="0" lvl="0" marL="0" rtl="0" algn="l">
              <a:spcBef>
                <a:spcPts val="1200"/>
              </a:spcBef>
              <a:spcAft>
                <a:spcPts val="0"/>
              </a:spcAft>
              <a:buNone/>
            </a:pPr>
            <a:r>
              <a:rPr lang="en"/>
              <a:t>Then h(A) = 14min(dx,dy) + 10ㅣdx - dyㅣ is the required function. </a:t>
            </a:r>
            <a:endParaRPr/>
          </a:p>
          <a:p>
            <a:pPr indent="0" lvl="0" marL="0" rtl="0" algn="l">
              <a:spcBef>
                <a:spcPts val="1200"/>
              </a:spcBef>
              <a:spcAft>
                <a:spcPts val="0"/>
              </a:spcAft>
              <a:buNone/>
            </a:pPr>
            <a:r>
              <a:rPr lang="en"/>
              <a:t>To see why, draw a simple sketch and consider two cases: </a:t>
            </a:r>
            <a:endParaRPr/>
          </a:p>
          <a:p>
            <a:pPr indent="0" lvl="0" marL="0" rtl="0" algn="l">
              <a:spcBef>
                <a:spcPts val="1200"/>
              </a:spcBef>
              <a:spcAft>
                <a:spcPts val="0"/>
              </a:spcAft>
              <a:buNone/>
            </a:pPr>
            <a:r>
              <a:rPr lang="en"/>
              <a:t>min(dx, dy) = dx, and min(dx, dy) = dy.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0625" y="-49009"/>
            <a:ext cx="9143999" cy="2557067"/>
          </a:xfrm>
          <a:prstGeom prst="rect">
            <a:avLst/>
          </a:prstGeom>
          <a:noFill/>
          <a:ln>
            <a:noFill/>
          </a:ln>
        </p:spPr>
      </p:pic>
      <p:pic>
        <p:nvPicPr>
          <p:cNvPr id="100" name="Google Shape;100;p20"/>
          <p:cNvPicPr preferRelativeResize="0"/>
          <p:nvPr/>
        </p:nvPicPr>
        <p:blipFill>
          <a:blip r:embed="rId4">
            <a:alphaModFix/>
          </a:blip>
          <a:stretch>
            <a:fillRect/>
          </a:stretch>
        </p:blipFill>
        <p:spPr>
          <a:xfrm>
            <a:off x="-12" y="2508038"/>
            <a:ext cx="8886825" cy="2543175"/>
          </a:xfrm>
          <a:prstGeom prst="rect">
            <a:avLst/>
          </a:prstGeom>
          <a:noFill/>
          <a:ln>
            <a:noFill/>
          </a:ln>
        </p:spPr>
      </p:pic>
      <p:pic>
        <p:nvPicPr>
          <p:cNvPr id="101" name="Google Shape;101;p20"/>
          <p:cNvPicPr preferRelativeResize="0"/>
          <p:nvPr/>
        </p:nvPicPr>
        <p:blipFill>
          <a:blip r:embed="rId5">
            <a:alphaModFix/>
          </a:blip>
          <a:stretch>
            <a:fillRect/>
          </a:stretch>
        </p:blipFill>
        <p:spPr>
          <a:xfrm>
            <a:off x="6544617" y="1152475"/>
            <a:ext cx="1848358" cy="2010500"/>
          </a:xfrm>
          <a:prstGeom prst="rect">
            <a:avLst/>
          </a:prstGeom>
          <a:noFill/>
          <a:ln cap="flat" cmpd="sng" w="9525">
            <a:solidFill>
              <a:srgbClr val="FF0000"/>
            </a:solidFill>
            <a:prstDash val="solid"/>
            <a:round/>
            <a:headEnd len="sm" w="sm" type="none"/>
            <a:tailEnd len="sm" w="sm" type="none"/>
          </a:ln>
        </p:spPr>
      </p:pic>
      <p:sp>
        <p:nvSpPr>
          <p:cNvPr id="102" name="Google Shape;102;p20"/>
          <p:cNvSpPr/>
          <p:nvPr/>
        </p:nvSpPr>
        <p:spPr>
          <a:xfrm>
            <a:off x="7726275" y="2793275"/>
            <a:ext cx="134700" cy="79600"/>
          </a:xfrm>
          <a:custGeom>
            <a:rect b="b" l="l" r="r" t="t"/>
            <a:pathLst>
              <a:path extrusionOk="0" h="3184" w="5388">
                <a:moveTo>
                  <a:pt x="0" y="3184"/>
                </a:moveTo>
                <a:cubicBezTo>
                  <a:pt x="1668" y="1931"/>
                  <a:pt x="3652" y="1157"/>
                  <a:pt x="5388" y="0"/>
                </a:cubicBezTo>
              </a:path>
            </a:pathLst>
          </a:custGeom>
          <a:noFill/>
          <a:ln cap="flat" cmpd="sng" w="9525">
            <a:solidFill>
              <a:srgbClr val="FF0000"/>
            </a:solidFill>
            <a:prstDash val="solid"/>
            <a:round/>
            <a:headEnd len="med" w="med" type="none"/>
            <a:tailEnd len="med" w="med" type="none"/>
          </a:ln>
        </p:spPr>
      </p:sp>
      <p:sp>
        <p:nvSpPr>
          <p:cNvPr id="103" name="Google Shape;103;p20"/>
          <p:cNvSpPr txBox="1"/>
          <p:nvPr/>
        </p:nvSpPr>
        <p:spPr>
          <a:xfrm>
            <a:off x="7860975" y="2660575"/>
            <a:ext cx="1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3</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Ex2 solution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arenBoth"/>
            </a:pPr>
            <a:r>
              <a:rPr lang="en"/>
              <a:t>r</a:t>
            </a:r>
            <a:r>
              <a:rPr baseline="-25000" lang="en"/>
              <a:t>g</a:t>
            </a:r>
            <a:r>
              <a:rPr lang="en"/>
              <a:t>(i) = div(i-1,3)+1, c</a:t>
            </a:r>
            <a:r>
              <a:rPr baseline="-25000" lang="en"/>
              <a:t>g</a:t>
            </a:r>
            <a:r>
              <a:rPr lang="en"/>
              <a:t>(i) = [(i-1)mod3]+1</a:t>
            </a:r>
            <a:endParaRPr/>
          </a:p>
          <a:p>
            <a:pPr indent="-342900" lvl="0" marL="457200" rtl="0" algn="l">
              <a:lnSpc>
                <a:spcPct val="200000"/>
              </a:lnSpc>
              <a:spcBef>
                <a:spcPts val="0"/>
              </a:spcBef>
              <a:spcAft>
                <a:spcPts val="0"/>
              </a:spcAft>
              <a:buSzPts val="1800"/>
              <a:buAutoNum type="arabicParenBoth"/>
            </a:pPr>
            <a:r>
              <a:rPr lang="en"/>
              <a:t>If we look at the equations above and h we can see that each move will only change h by 1 which is same cost.</a:t>
            </a:r>
            <a:endParaRPr/>
          </a:p>
          <a:p>
            <a:pPr indent="-342900" lvl="0" marL="457200" rtl="0" algn="l">
              <a:lnSpc>
                <a:spcPct val="200000"/>
              </a:lnSpc>
              <a:spcBef>
                <a:spcPts val="0"/>
              </a:spcBef>
              <a:spcAft>
                <a:spcPts val="0"/>
              </a:spcAft>
              <a:buSzPts val="1800"/>
              <a:buAutoNum type="arabicParenBoth"/>
            </a:pPr>
            <a:r>
              <a:rPr lang="en"/>
              <a:t>Kristina will attempt to use whiteboard feature on bbcollab….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