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b0be286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b0be286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bf25e2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bf25e2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cbf25e22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cbf25e22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cbf25e22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cbf25e22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cbf25e22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cbf25e22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0be2861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b0be2861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b0be286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b0be286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0be28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0be28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cbf25e2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cbf25e2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cbf25e2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cbf25e2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cbf25e2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cbf25e2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cbf25e2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cbf25e2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cbf25e22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cbf25e22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bf25e22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bf25e22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www.youtube.com/watch?v=Eeix0_xcIzg"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719650" y="4120275"/>
            <a:ext cx="37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rPr>
              <a:t>CSC384 TUT9101</a:t>
            </a:r>
            <a:endParaRPr>
              <a:solidFill>
                <a:srgbClr val="666666"/>
              </a:solidFill>
            </a:endParaRPr>
          </a:p>
        </p:txBody>
      </p:sp>
      <p:pic>
        <p:nvPicPr>
          <p:cNvPr descr="Relaxing &amp; calming video that puts your mind at ease." id="55" name="Google Shape;55;p13" title="Relaxing Cat Video 134">
            <a:hlinkClick r:id="rId3"/>
          </p:cNvPr>
          <p:cNvPicPr preferRelativeResize="0"/>
          <p:nvPr/>
        </p:nvPicPr>
        <p:blipFill>
          <a:blip r:embed="rId4">
            <a:alphaModFix/>
          </a:blip>
          <a:stretch>
            <a:fillRect/>
          </a:stretch>
        </p:blipFill>
        <p:spPr>
          <a:xfrm>
            <a:off x="2286000" y="6912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 Beta implementation</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lnSpc>
                <a:spcPct val="115000"/>
              </a:lnSpc>
              <a:spcBef>
                <a:spcPts val="0"/>
              </a:spcBef>
              <a:spcAft>
                <a:spcPts val="0"/>
              </a:spcAft>
              <a:buNone/>
            </a:pPr>
            <a:r>
              <a:rPr lang="en">
                <a:latin typeface="Consolas"/>
                <a:ea typeface="Consolas"/>
                <a:cs typeface="Consolas"/>
                <a:sym typeface="Consolas"/>
              </a:rPr>
              <a:t>AlphaBeta(pos,alpha,beta):</a:t>
            </a:r>
            <a:endParaRPr>
              <a:latin typeface="Consolas"/>
              <a:ea typeface="Consolas"/>
              <a:cs typeface="Consolas"/>
              <a:sym typeface="Consolas"/>
            </a:endParaRPr>
          </a:p>
          <a:p>
            <a:pPr indent="457200" lvl="0" marL="457200" rtl="0" algn="l">
              <a:lnSpc>
                <a:spcPct val="115000"/>
              </a:lnSpc>
              <a:spcBef>
                <a:spcPts val="0"/>
              </a:spcBef>
              <a:spcAft>
                <a:spcPts val="0"/>
              </a:spcAft>
              <a:buNone/>
            </a:pPr>
            <a:r>
              <a:rPr lang="en">
                <a:latin typeface="Consolas"/>
                <a:ea typeface="Consolas"/>
                <a:cs typeface="Consolas"/>
                <a:sym typeface="Consolas"/>
              </a:rPr>
              <a:t>#return best move for player(pos)</a:t>
            </a:r>
            <a:endParaRPr>
              <a:latin typeface="Consolas"/>
              <a:ea typeface="Consolas"/>
              <a:cs typeface="Consolas"/>
              <a:sym typeface="Consolas"/>
            </a:endParaRPr>
          </a:p>
          <a:p>
            <a:pPr indent="457200" lvl="0" marL="457200" rtl="0" algn="l">
              <a:lnSpc>
                <a:spcPct val="115000"/>
              </a:lnSpc>
              <a:spcBef>
                <a:spcPts val="0"/>
              </a:spcBef>
              <a:spcAft>
                <a:spcPts val="0"/>
              </a:spcAft>
              <a:buNone/>
            </a:pPr>
            <a:r>
              <a:rPr lang="en">
                <a:latin typeface="Consolas"/>
                <a:ea typeface="Consolas"/>
                <a:cs typeface="Consolas"/>
                <a:sym typeface="Consolas"/>
              </a:rPr>
              <a:t>#and MAX’s value for pos</a:t>
            </a:r>
            <a:endParaRPr>
              <a:latin typeface="Consolas"/>
              <a:ea typeface="Consolas"/>
              <a:cs typeface="Consolas"/>
              <a:sym typeface="Consolas"/>
            </a:endParaRPr>
          </a:p>
          <a:p>
            <a:pPr indent="457200" lvl="0" marL="0" rtl="0" algn="l">
              <a:lnSpc>
                <a:spcPct val="115000"/>
              </a:lnSpc>
              <a:spcBef>
                <a:spcPts val="0"/>
              </a:spcBef>
              <a:spcAft>
                <a:spcPts val="0"/>
              </a:spcAft>
              <a:buNone/>
            </a:pPr>
            <a:r>
              <a:rPr lang="en">
                <a:latin typeface="Consolas"/>
                <a:ea typeface="Consolas"/>
                <a:cs typeface="Consolas"/>
                <a:sym typeface="Consolas"/>
              </a:rPr>
              <a:t>best_move = None</a:t>
            </a:r>
            <a:endParaRPr>
              <a:latin typeface="Consolas"/>
              <a:ea typeface="Consolas"/>
              <a:cs typeface="Consolas"/>
              <a:sym typeface="Consolas"/>
            </a:endParaRPr>
          </a:p>
          <a:p>
            <a:pPr indent="457200" lvl="0" marL="0" rtl="0" algn="l">
              <a:lnSpc>
                <a:spcPct val="115000"/>
              </a:lnSpc>
              <a:spcBef>
                <a:spcPts val="0"/>
              </a:spcBef>
              <a:spcAft>
                <a:spcPts val="0"/>
              </a:spcAft>
              <a:buNone/>
            </a:pPr>
            <a:r>
              <a:rPr lang="en">
                <a:latin typeface="Consolas"/>
                <a:ea typeface="Consolas"/>
                <a:cs typeface="Consolas"/>
                <a:sym typeface="Consolas"/>
              </a:rPr>
              <a:t>if terminal(pos):</a:t>
            </a:r>
            <a:endParaRPr>
              <a:latin typeface="Consolas"/>
              <a:ea typeface="Consolas"/>
              <a:cs typeface="Consolas"/>
              <a:sym typeface="Consolas"/>
            </a:endParaRPr>
          </a:p>
          <a:p>
            <a:pPr indent="457200" lvl="0" marL="457200" rtl="0" algn="l">
              <a:lnSpc>
                <a:spcPct val="115000"/>
              </a:lnSpc>
              <a:spcBef>
                <a:spcPts val="0"/>
              </a:spcBef>
              <a:spcAft>
                <a:spcPts val="0"/>
              </a:spcAft>
              <a:buNone/>
            </a:pPr>
            <a:r>
              <a:rPr lang="en">
                <a:latin typeface="Consolas"/>
                <a:ea typeface="Consolas"/>
                <a:cs typeface="Consolas"/>
                <a:sym typeface="Consolas"/>
              </a:rPr>
              <a:t>return best_move, utility(pos)</a:t>
            </a:r>
            <a:endParaRPr>
              <a:latin typeface="Consolas"/>
              <a:ea typeface="Consolas"/>
              <a:cs typeface="Consolas"/>
              <a:sym typeface="Consolas"/>
            </a:endParaRPr>
          </a:p>
          <a:p>
            <a:pPr indent="457200" lvl="0" marL="0" rtl="0" algn="l">
              <a:lnSpc>
                <a:spcPct val="115000"/>
              </a:lnSpc>
              <a:spcBef>
                <a:spcPts val="0"/>
              </a:spcBef>
              <a:spcAft>
                <a:spcPts val="0"/>
              </a:spcAft>
              <a:buNone/>
            </a:pPr>
            <a:r>
              <a:rPr lang="en">
                <a:latin typeface="Consolas"/>
                <a:ea typeface="Consolas"/>
                <a:cs typeface="Consolas"/>
                <a:sym typeface="Consolas"/>
              </a:rPr>
              <a:t>if player(pos) == MAX: value = -infinity</a:t>
            </a:r>
            <a:endParaRPr>
              <a:latin typeface="Consolas"/>
              <a:ea typeface="Consolas"/>
              <a:cs typeface="Consolas"/>
              <a:sym typeface="Consolas"/>
            </a:endParaRPr>
          </a:p>
          <a:p>
            <a:pPr indent="457200" lvl="0" marL="0" rtl="0" algn="l">
              <a:lnSpc>
                <a:spcPct val="115000"/>
              </a:lnSpc>
              <a:spcBef>
                <a:spcPts val="0"/>
              </a:spcBef>
              <a:spcAft>
                <a:spcPts val="0"/>
              </a:spcAft>
              <a:buNone/>
            </a:pPr>
            <a:r>
              <a:rPr lang="en">
                <a:latin typeface="Consolas"/>
                <a:ea typeface="Consolas"/>
                <a:cs typeface="Consolas"/>
                <a:sym typeface="Consolas"/>
              </a:rPr>
              <a:t>if player(pos) == MIN: value = infinity</a:t>
            </a:r>
            <a:endParaRPr>
              <a:latin typeface="Consolas"/>
              <a:ea typeface="Consolas"/>
              <a:cs typeface="Consolas"/>
              <a:sym typeface="Consolas"/>
            </a:endParaRPr>
          </a:p>
          <a:p>
            <a:pPr indent="457200" lvl="0" marL="0" rtl="0" algn="l">
              <a:lnSpc>
                <a:spcPct val="115000"/>
              </a:lnSpc>
              <a:spcBef>
                <a:spcPts val="0"/>
              </a:spcBef>
              <a:spcAft>
                <a:spcPts val="0"/>
              </a:spcAft>
              <a:buNone/>
            </a:pPr>
            <a:r>
              <a:rPr lang="en">
                <a:latin typeface="Consolas"/>
                <a:ea typeface="Consolas"/>
                <a:cs typeface="Consolas"/>
                <a:sym typeface="Consolas"/>
              </a:rPr>
              <a:t>for move in actions(pos):</a:t>
            </a:r>
            <a:endParaRPr>
              <a:latin typeface="Consolas"/>
              <a:ea typeface="Consolas"/>
              <a:cs typeface="Consolas"/>
              <a:sym typeface="Consolas"/>
            </a:endParaRPr>
          </a:p>
          <a:p>
            <a:pPr indent="457200" lvl="0" marL="457200" rtl="0" algn="l">
              <a:lnSpc>
                <a:spcPct val="115000"/>
              </a:lnSpc>
              <a:spcBef>
                <a:spcPts val="0"/>
              </a:spcBef>
              <a:spcAft>
                <a:spcPts val="0"/>
              </a:spcAft>
              <a:buNone/>
            </a:pPr>
            <a:r>
              <a:rPr lang="en">
                <a:latin typeface="Consolas"/>
                <a:ea typeface="Consolas"/>
                <a:cs typeface="Consolas"/>
                <a:sym typeface="Consolas"/>
              </a:rPr>
              <a:t>nxt_pos = result(pos, move)</a:t>
            </a:r>
            <a:endParaRPr>
              <a:latin typeface="Consolas"/>
              <a:ea typeface="Consolas"/>
              <a:cs typeface="Consolas"/>
              <a:sym typeface="Consolas"/>
            </a:endParaRPr>
          </a:p>
          <a:p>
            <a:pPr indent="457200" lvl="0" marL="457200" rtl="0" algn="l">
              <a:lnSpc>
                <a:spcPct val="115000"/>
              </a:lnSpc>
              <a:spcBef>
                <a:spcPts val="0"/>
              </a:spcBef>
              <a:spcAft>
                <a:spcPts val="0"/>
              </a:spcAft>
              <a:buNone/>
            </a:pPr>
            <a:r>
              <a:rPr lang="en">
                <a:latin typeface="Consolas"/>
                <a:ea typeface="Consolas"/>
                <a:cs typeface="Consolas"/>
                <a:sym typeface="Consolas"/>
              </a:rPr>
              <a:t>nxt_val,nxt_move = AlphaBeta(nxt_pos, alpha, beta)</a:t>
            </a:r>
            <a:endParaRPr>
              <a:latin typeface="Consolas"/>
              <a:ea typeface="Consolas"/>
              <a:cs typeface="Consolas"/>
              <a:sym typeface="Consolas"/>
            </a:endParaRPr>
          </a:p>
          <a:p>
            <a:pPr indent="457200" lvl="0" marL="457200" rtl="0" algn="l">
              <a:lnSpc>
                <a:spcPct val="115000"/>
              </a:lnSpc>
              <a:spcBef>
                <a:spcPts val="0"/>
              </a:spcBef>
              <a:spcAft>
                <a:spcPts val="0"/>
              </a:spcAft>
              <a:buNone/>
            </a:pPr>
            <a:r>
              <a:rPr lang="en">
                <a:latin typeface="Consolas"/>
                <a:ea typeface="Consolas"/>
                <a:cs typeface="Consolas"/>
                <a:sym typeface="Consolas"/>
              </a:rPr>
              <a:t>if player == MAX:</a:t>
            </a:r>
            <a:endParaRPr>
              <a:latin typeface="Consolas"/>
              <a:ea typeface="Consolas"/>
              <a:cs typeface="Consolas"/>
              <a:sym typeface="Consolas"/>
            </a:endParaRPr>
          </a:p>
          <a:p>
            <a:pPr indent="457200" lvl="0" marL="914400" rtl="0" algn="l">
              <a:lnSpc>
                <a:spcPct val="115000"/>
              </a:lnSpc>
              <a:spcBef>
                <a:spcPts val="0"/>
              </a:spcBef>
              <a:spcAft>
                <a:spcPts val="0"/>
              </a:spcAft>
              <a:buNone/>
            </a:pPr>
            <a:r>
              <a:rPr lang="en">
                <a:latin typeface="Consolas"/>
                <a:ea typeface="Consolas"/>
                <a:cs typeface="Consolas"/>
                <a:sym typeface="Consolas"/>
              </a:rPr>
              <a:t>if value &lt; nxt_val: value, best_move = nxt_val, move</a:t>
            </a:r>
            <a:endParaRPr>
              <a:latin typeface="Consolas"/>
              <a:ea typeface="Consolas"/>
              <a:cs typeface="Consolas"/>
              <a:sym typeface="Consolas"/>
            </a:endParaRPr>
          </a:p>
          <a:p>
            <a:pPr indent="457200" lvl="0" marL="914400" rtl="0" algn="l">
              <a:lnSpc>
                <a:spcPct val="115000"/>
              </a:lnSpc>
              <a:spcBef>
                <a:spcPts val="0"/>
              </a:spcBef>
              <a:spcAft>
                <a:spcPts val="0"/>
              </a:spcAft>
              <a:buNone/>
            </a:pPr>
            <a:r>
              <a:rPr lang="en">
                <a:latin typeface="Consolas"/>
                <a:ea typeface="Consolas"/>
                <a:cs typeface="Consolas"/>
                <a:sym typeface="Consolas"/>
              </a:rPr>
              <a:t>if value &gt;= beta: return best_move, value</a:t>
            </a:r>
            <a:endParaRPr>
              <a:latin typeface="Consolas"/>
              <a:ea typeface="Consolas"/>
              <a:cs typeface="Consolas"/>
              <a:sym typeface="Consolas"/>
            </a:endParaRPr>
          </a:p>
          <a:p>
            <a:pPr indent="457200" lvl="0" marL="914400" rtl="0" algn="l">
              <a:lnSpc>
                <a:spcPct val="115000"/>
              </a:lnSpc>
              <a:spcBef>
                <a:spcPts val="0"/>
              </a:spcBef>
              <a:spcAft>
                <a:spcPts val="0"/>
              </a:spcAft>
              <a:buNone/>
            </a:pPr>
            <a:r>
              <a:rPr lang="en">
                <a:latin typeface="Consolas"/>
                <a:ea typeface="Consolas"/>
                <a:cs typeface="Consolas"/>
                <a:sym typeface="Consolas"/>
              </a:rPr>
              <a:t>alpha = max(alpha, value)</a:t>
            </a:r>
            <a:endParaRPr>
              <a:latin typeface="Consolas"/>
              <a:ea typeface="Consolas"/>
              <a:cs typeface="Consolas"/>
              <a:sym typeface="Consolas"/>
            </a:endParaRPr>
          </a:p>
          <a:p>
            <a:pPr indent="0" lvl="0" marL="914400" rtl="0" algn="l">
              <a:lnSpc>
                <a:spcPct val="115000"/>
              </a:lnSpc>
              <a:spcBef>
                <a:spcPts val="0"/>
              </a:spcBef>
              <a:spcAft>
                <a:spcPts val="0"/>
              </a:spcAft>
              <a:buNone/>
            </a:pPr>
            <a:r>
              <a:rPr lang="en">
                <a:latin typeface="Consolas"/>
                <a:ea typeface="Consolas"/>
                <a:cs typeface="Consolas"/>
                <a:sym typeface="Consolas"/>
              </a:rPr>
              <a:t>if player == MIN:</a:t>
            </a:r>
            <a:endParaRPr>
              <a:latin typeface="Consolas"/>
              <a:ea typeface="Consolas"/>
              <a:cs typeface="Consolas"/>
              <a:sym typeface="Consolas"/>
            </a:endParaRPr>
          </a:p>
          <a:p>
            <a:pPr indent="457200" lvl="0" marL="914400" rtl="0" algn="l">
              <a:lnSpc>
                <a:spcPct val="115000"/>
              </a:lnSpc>
              <a:spcBef>
                <a:spcPts val="0"/>
              </a:spcBef>
              <a:spcAft>
                <a:spcPts val="0"/>
              </a:spcAft>
              <a:buNone/>
            </a:pPr>
            <a:r>
              <a:rPr lang="en">
                <a:latin typeface="Consolas"/>
                <a:ea typeface="Consolas"/>
                <a:cs typeface="Consolas"/>
                <a:sym typeface="Consolas"/>
              </a:rPr>
              <a:t>if value &gt; nxt_value: value, best_move = nxt_val, move</a:t>
            </a:r>
            <a:endParaRPr>
              <a:latin typeface="Consolas"/>
              <a:ea typeface="Consolas"/>
              <a:cs typeface="Consolas"/>
              <a:sym typeface="Consolas"/>
            </a:endParaRPr>
          </a:p>
          <a:p>
            <a:pPr indent="457200" lvl="0" marL="914400" rtl="0" algn="l">
              <a:lnSpc>
                <a:spcPct val="115000"/>
              </a:lnSpc>
              <a:spcBef>
                <a:spcPts val="0"/>
              </a:spcBef>
              <a:spcAft>
                <a:spcPts val="0"/>
              </a:spcAft>
              <a:buNone/>
            </a:pPr>
            <a:r>
              <a:rPr lang="en">
                <a:latin typeface="Consolas"/>
                <a:ea typeface="Consolas"/>
                <a:cs typeface="Consolas"/>
                <a:sym typeface="Consolas"/>
              </a:rPr>
              <a:t>if value &lt;= alpha: return best_move, value</a:t>
            </a:r>
            <a:endParaRPr>
              <a:latin typeface="Consolas"/>
              <a:ea typeface="Consolas"/>
              <a:cs typeface="Consolas"/>
              <a:sym typeface="Consolas"/>
            </a:endParaRPr>
          </a:p>
          <a:p>
            <a:pPr indent="457200" lvl="0" marL="914400" rtl="0" algn="l">
              <a:lnSpc>
                <a:spcPct val="115000"/>
              </a:lnSpc>
              <a:spcBef>
                <a:spcPts val="0"/>
              </a:spcBef>
              <a:spcAft>
                <a:spcPts val="0"/>
              </a:spcAft>
              <a:buNone/>
            </a:pPr>
            <a:r>
              <a:rPr lang="en">
                <a:latin typeface="Consolas"/>
                <a:ea typeface="Consolas"/>
                <a:cs typeface="Consolas"/>
                <a:sym typeface="Consolas"/>
              </a:rPr>
              <a:t>beta = min(beta, value)</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return best_move, value</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Initial call</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AlphaBeta(START,-infinity,+infinity)</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trace!</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152400" y="528225"/>
            <a:ext cx="8839203" cy="25362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general strategy is to reduce a general game tree to a one-ply tree by induction on the depth of the tree. The inductive step must be done for min, max, and chance nodes, and simply involves showing that the transformation is carried through the node. Suppose that the values of the descendants of a node are x1 . . . xn, and that the transformation is ax+b, where a is positive. We have</a:t>
            </a:r>
            <a:endParaRPr/>
          </a:p>
          <a:p>
            <a:pPr indent="457200" lvl="0" marL="0" rtl="0" algn="l">
              <a:spcBef>
                <a:spcPts val="1200"/>
              </a:spcBef>
              <a:spcAft>
                <a:spcPts val="0"/>
              </a:spcAft>
              <a:buNone/>
            </a:pPr>
            <a:r>
              <a:rPr lang="en"/>
              <a:t>min(ax</a:t>
            </a:r>
            <a:r>
              <a:rPr baseline="-25000" lang="en"/>
              <a:t>1</a:t>
            </a:r>
            <a:r>
              <a:rPr lang="en"/>
              <a:t> + b, ax</a:t>
            </a:r>
            <a:r>
              <a:rPr baseline="-25000" lang="en"/>
              <a:t>2</a:t>
            </a:r>
            <a:r>
              <a:rPr lang="en"/>
              <a:t> + b, . . . , ax</a:t>
            </a:r>
            <a:r>
              <a:rPr baseline="-25000" lang="en"/>
              <a:t>n</a:t>
            </a:r>
            <a:r>
              <a:rPr lang="en"/>
              <a:t> + b) = amin(x</a:t>
            </a:r>
            <a:r>
              <a:rPr baseline="-25000" lang="en"/>
              <a:t>1</a:t>
            </a:r>
            <a:r>
              <a:rPr lang="en"/>
              <a:t>, x</a:t>
            </a:r>
            <a:r>
              <a:rPr baseline="-25000" lang="en"/>
              <a:t>2</a:t>
            </a:r>
            <a:r>
              <a:rPr lang="en"/>
              <a:t>, . . . , x</a:t>
            </a:r>
            <a:r>
              <a:rPr baseline="-25000" lang="en"/>
              <a:t>n</a:t>
            </a:r>
            <a:r>
              <a:rPr lang="en"/>
              <a:t>) + b</a:t>
            </a:r>
            <a:endParaRPr/>
          </a:p>
          <a:p>
            <a:pPr indent="457200" lvl="0" marL="0" rtl="0" algn="l">
              <a:spcBef>
                <a:spcPts val="1200"/>
              </a:spcBef>
              <a:spcAft>
                <a:spcPts val="0"/>
              </a:spcAft>
              <a:buNone/>
            </a:pPr>
            <a:r>
              <a:rPr lang="en"/>
              <a:t>max(</a:t>
            </a:r>
            <a:r>
              <a:rPr lang="en"/>
              <a:t>ax</a:t>
            </a:r>
            <a:r>
              <a:rPr baseline="-25000" lang="en"/>
              <a:t>1</a:t>
            </a:r>
            <a:r>
              <a:rPr lang="en"/>
              <a:t> + b, ax</a:t>
            </a:r>
            <a:r>
              <a:rPr baseline="-25000" lang="en"/>
              <a:t>2</a:t>
            </a:r>
            <a:r>
              <a:rPr lang="en"/>
              <a:t> + b, . . . , ax</a:t>
            </a:r>
            <a:r>
              <a:rPr baseline="-25000" lang="en"/>
              <a:t>n</a:t>
            </a:r>
            <a:r>
              <a:rPr lang="en"/>
              <a:t> + b</a:t>
            </a:r>
            <a:r>
              <a:rPr lang="en"/>
              <a:t>) = amin(</a:t>
            </a:r>
            <a:r>
              <a:rPr lang="en"/>
              <a:t>x</a:t>
            </a:r>
            <a:r>
              <a:rPr baseline="-25000" lang="en"/>
              <a:t>1</a:t>
            </a:r>
            <a:r>
              <a:rPr lang="en"/>
              <a:t>, x</a:t>
            </a:r>
            <a:r>
              <a:rPr baseline="-25000" lang="en"/>
              <a:t>2</a:t>
            </a:r>
            <a:r>
              <a:rPr lang="en"/>
              <a:t>, . . . , x</a:t>
            </a:r>
            <a:r>
              <a:rPr baseline="-25000" lang="en"/>
              <a:t>n</a:t>
            </a:r>
            <a:r>
              <a:rPr lang="en"/>
              <a:t>) + b</a:t>
            </a:r>
            <a:endParaRPr/>
          </a:p>
          <a:p>
            <a:pPr indent="457200" lvl="0" marL="0" rtl="0" algn="l">
              <a:spcBef>
                <a:spcPts val="1200"/>
              </a:spcBef>
              <a:spcAft>
                <a:spcPts val="0"/>
              </a:spcAft>
              <a:buNone/>
            </a:pPr>
            <a:r>
              <a:rPr lang="en"/>
              <a:t>p1(</a:t>
            </a:r>
            <a:r>
              <a:rPr lang="en"/>
              <a:t>ax</a:t>
            </a:r>
            <a:r>
              <a:rPr baseline="-25000" lang="en"/>
              <a:t>1</a:t>
            </a:r>
            <a:r>
              <a:rPr lang="en"/>
              <a:t> + b) + p2(</a:t>
            </a:r>
            <a:r>
              <a:rPr lang="en"/>
              <a:t>ax</a:t>
            </a:r>
            <a:r>
              <a:rPr baseline="-25000" lang="en"/>
              <a:t>2</a:t>
            </a:r>
            <a:r>
              <a:rPr lang="en"/>
              <a:t> + b) + · · · + pn(</a:t>
            </a:r>
            <a:r>
              <a:rPr lang="en"/>
              <a:t>ax</a:t>
            </a:r>
            <a:r>
              <a:rPr baseline="-25000" lang="en"/>
              <a:t>n</a:t>
            </a:r>
            <a:r>
              <a:rPr lang="en"/>
              <a:t> + b) = a(p</a:t>
            </a:r>
            <a:r>
              <a:rPr baseline="-25000" lang="en"/>
              <a:t>1</a:t>
            </a:r>
            <a:r>
              <a:rPr lang="en"/>
              <a:t>x</a:t>
            </a:r>
            <a:r>
              <a:rPr baseline="-25000" lang="en"/>
              <a:t>1</a:t>
            </a:r>
            <a:r>
              <a:rPr lang="en"/>
              <a:t> + p</a:t>
            </a:r>
            <a:r>
              <a:rPr baseline="-25000" lang="en"/>
              <a:t>2</a:t>
            </a:r>
            <a:r>
              <a:rPr lang="en"/>
              <a:t>x</a:t>
            </a:r>
            <a:r>
              <a:rPr baseline="-25000" lang="en"/>
              <a:t>2</a:t>
            </a:r>
            <a:r>
              <a:rPr lang="en"/>
              <a:t> + · · · p</a:t>
            </a:r>
            <a:r>
              <a:rPr baseline="-25000" lang="en"/>
              <a:t>n</a:t>
            </a:r>
            <a:r>
              <a:rPr lang="en"/>
              <a:t>x</a:t>
            </a:r>
            <a:r>
              <a:rPr baseline="-25000" lang="en"/>
              <a:t>n</a:t>
            </a:r>
            <a:r>
              <a:rPr lang="en"/>
              <a:t>) + b</a:t>
            </a:r>
            <a:endParaRPr/>
          </a:p>
          <a:p>
            <a:pPr indent="0" lvl="0" marL="0" rtl="0" algn="l">
              <a:spcBef>
                <a:spcPts val="1200"/>
              </a:spcBef>
              <a:spcAft>
                <a:spcPts val="0"/>
              </a:spcAft>
              <a:buNone/>
            </a:pPr>
            <a:r>
              <a:rPr lang="en"/>
              <a:t>Hence the problem reduces to a one-ply tree where the leaves have the values from the original tree multiplied by the linear transformation. Since x &gt; y ⇒ ax + b &gt; ay + b if a &gt; 0, the best choice at the root will be the same as the best choice in the original tree.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 questions?</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Pls consider voting for Toso for America’s favourite pet!</a:t>
            </a:r>
            <a:endParaRPr/>
          </a:p>
        </p:txBody>
      </p:sp>
      <p:sp>
        <p:nvSpPr>
          <p:cNvPr id="137" name="Google Shape;137;p27"/>
          <p:cNvSpPr txBox="1"/>
          <p:nvPr>
            <p:ph idx="1" type="body"/>
          </p:nvPr>
        </p:nvSpPr>
        <p:spPr>
          <a:xfrm>
            <a:off x="0" y="1086950"/>
            <a:ext cx="4463100" cy="3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will put link in chat if you would like to vote! </a:t>
            </a:r>
            <a:endParaRPr/>
          </a:p>
        </p:txBody>
      </p:sp>
      <p:pic>
        <p:nvPicPr>
          <p:cNvPr id="138" name="Google Shape;138;p27"/>
          <p:cNvPicPr preferRelativeResize="0"/>
          <p:nvPr/>
        </p:nvPicPr>
        <p:blipFill>
          <a:blip r:embed="rId3">
            <a:alphaModFix/>
          </a:blip>
          <a:stretch>
            <a:fillRect/>
          </a:stretch>
        </p:blipFill>
        <p:spPr>
          <a:xfrm>
            <a:off x="4571998" y="1112100"/>
            <a:ext cx="4249725" cy="3915049"/>
          </a:xfrm>
          <a:prstGeom prst="rect">
            <a:avLst/>
          </a:prstGeom>
          <a:noFill/>
          <a:ln>
            <a:noFill/>
          </a:ln>
        </p:spPr>
      </p:pic>
      <p:pic>
        <p:nvPicPr>
          <p:cNvPr id="139" name="Google Shape;139;p27"/>
          <p:cNvPicPr preferRelativeResize="0"/>
          <p:nvPr/>
        </p:nvPicPr>
        <p:blipFill rotWithShape="1">
          <a:blip r:embed="rId4">
            <a:alphaModFix/>
          </a:blip>
          <a:srcRect b="-27719" l="0" r="0" t="27720"/>
          <a:stretch/>
        </p:blipFill>
        <p:spPr>
          <a:xfrm>
            <a:off x="350149" y="1762825"/>
            <a:ext cx="385895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CSC384:Intro to </a:t>
            </a:r>
            <a:r>
              <a:rPr lang="en"/>
              <a:t>artificial</a:t>
            </a:r>
            <a:r>
              <a:rPr lang="en"/>
              <a:t> intelligence</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TUT9101       Thursdays 9:10-10AM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CSC384 Tutorial 4: Adversarial Search</a:t>
            </a:r>
            <a:endParaRPr/>
          </a:p>
        </p:txBody>
      </p:sp>
      <p:sp>
        <p:nvSpPr>
          <p:cNvPr id="67" name="Google Shape;67;p15"/>
          <p:cNvSpPr txBox="1"/>
          <p:nvPr>
            <p:ph idx="1" type="body"/>
          </p:nvPr>
        </p:nvSpPr>
        <p:spPr>
          <a:xfrm>
            <a:off x="311700" y="1133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Exercise 1 </a:t>
            </a:r>
            <a:endParaRPr/>
          </a:p>
          <a:p>
            <a:pPr indent="-342900" lvl="0" marL="457200" rtl="0" algn="l">
              <a:spcBef>
                <a:spcPts val="0"/>
              </a:spcBef>
              <a:spcAft>
                <a:spcPts val="0"/>
              </a:spcAft>
              <a:buSzPts val="1800"/>
              <a:buChar char="●"/>
            </a:pPr>
            <a:r>
              <a:rPr lang="en"/>
              <a:t>Minimax and Alpha Beta pruning alg review</a:t>
            </a:r>
            <a:endParaRPr/>
          </a:p>
          <a:p>
            <a:pPr indent="-342900" lvl="0" marL="457200" rtl="0" algn="l">
              <a:spcBef>
                <a:spcPts val="0"/>
              </a:spcBef>
              <a:spcAft>
                <a:spcPts val="0"/>
              </a:spcAft>
              <a:buSzPts val="1800"/>
              <a:buChar char="●"/>
            </a:pPr>
            <a:r>
              <a:rPr lang="en"/>
              <a:t>Alpha Beta implementation</a:t>
            </a:r>
            <a:endParaRPr/>
          </a:p>
          <a:p>
            <a:pPr indent="-342900" lvl="0" marL="457200" rtl="0" algn="l">
              <a:spcBef>
                <a:spcPts val="0"/>
              </a:spcBef>
              <a:spcAft>
                <a:spcPts val="0"/>
              </a:spcAft>
              <a:buSzPts val="1800"/>
              <a:buChar char="●"/>
            </a:pPr>
            <a:r>
              <a:rPr lang="en"/>
              <a:t>Trace tree together</a:t>
            </a:r>
            <a:endParaRPr/>
          </a:p>
          <a:p>
            <a:pPr indent="-342900" lvl="0" marL="457200" rtl="0" algn="l">
              <a:spcBef>
                <a:spcPts val="0"/>
              </a:spcBef>
              <a:spcAft>
                <a:spcPts val="0"/>
              </a:spcAft>
              <a:buSzPts val="1800"/>
              <a:buChar char="●"/>
            </a:pPr>
            <a:r>
              <a:rPr lang="en"/>
              <a:t>Discuss</a:t>
            </a:r>
            <a:endParaRPr/>
          </a:p>
          <a:p>
            <a:pPr indent="-342900" lvl="0" marL="457200" rtl="0" algn="l">
              <a:spcBef>
                <a:spcPts val="0"/>
              </a:spcBef>
              <a:spcAft>
                <a:spcPts val="0"/>
              </a:spcAft>
              <a:buSzPts val="1800"/>
              <a:buChar char="●"/>
            </a:pPr>
            <a:r>
              <a:rPr lang="en"/>
              <a:t>Exercise 2 break out groups</a:t>
            </a:r>
            <a:endParaRPr/>
          </a:p>
          <a:p>
            <a:pPr indent="-342900" lvl="0" marL="457200" rtl="0" algn="l">
              <a:spcBef>
                <a:spcPts val="0"/>
              </a:spcBef>
              <a:spcAft>
                <a:spcPts val="0"/>
              </a:spcAft>
              <a:buSzPts val="1800"/>
              <a:buChar char="●"/>
            </a:pPr>
            <a:r>
              <a:rPr lang="en"/>
              <a:t>Discuss</a:t>
            </a:r>
            <a:endParaRPr/>
          </a:p>
          <a:p>
            <a:pPr indent="-342900" lvl="0" marL="457200" rtl="0" algn="l">
              <a:spcBef>
                <a:spcPts val="0"/>
              </a:spcBef>
              <a:spcAft>
                <a:spcPts val="0"/>
              </a:spcAft>
              <a:buSzPts val="1800"/>
              <a:buChar char="●"/>
            </a:pPr>
            <a:r>
              <a:rPr lang="en"/>
              <a:t>Questions?</a:t>
            </a:r>
            <a:endParaRPr/>
          </a:p>
          <a:p>
            <a:pPr indent="-342900" lvl="0" marL="457200" rtl="0" algn="l">
              <a:spcBef>
                <a:spcPts val="0"/>
              </a:spcBef>
              <a:spcAft>
                <a:spcPts val="0"/>
              </a:spcAft>
              <a:buSzPts val="1800"/>
              <a:buChar char="●"/>
            </a:pPr>
            <a:r>
              <a:rPr lang="en"/>
              <a:t>Toso vote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52400"/>
            <a:ext cx="8353274"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setting up the tree</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Build full game tree (all leaves are terminals) </a:t>
            </a:r>
            <a:endParaRPr/>
          </a:p>
          <a:p>
            <a:pPr indent="457200" lvl="0" marL="0" rtl="0" algn="l">
              <a:spcBef>
                <a:spcPts val="1200"/>
              </a:spcBef>
              <a:spcAft>
                <a:spcPts val="0"/>
              </a:spcAft>
              <a:buNone/>
            </a:pPr>
            <a:r>
              <a:rPr lang="en"/>
              <a:t>• Root is start state, edges are possible moves, etc. </a:t>
            </a:r>
            <a:endParaRPr/>
          </a:p>
          <a:p>
            <a:pPr indent="457200" lvl="0" marL="0" rtl="0" algn="l">
              <a:spcBef>
                <a:spcPts val="1200"/>
              </a:spcBef>
              <a:spcAft>
                <a:spcPts val="0"/>
              </a:spcAft>
              <a:buNone/>
            </a:pPr>
            <a:r>
              <a:rPr lang="en"/>
              <a:t>• Label terminal nodes with utilities</a:t>
            </a:r>
            <a:endParaRPr/>
          </a:p>
          <a:p>
            <a:pPr indent="0" lvl="0" marL="0" rtl="0" algn="l">
              <a:spcBef>
                <a:spcPts val="1200"/>
              </a:spcBef>
              <a:spcAft>
                <a:spcPts val="0"/>
              </a:spcAft>
              <a:buNone/>
            </a:pPr>
            <a:r>
              <a:rPr lang="en"/>
              <a:t> 	• (only feasible for smaller games!) </a:t>
            </a:r>
            <a:endParaRPr/>
          </a:p>
          <a:p>
            <a:pPr indent="0" lvl="0" marL="0" rtl="0" algn="l">
              <a:spcBef>
                <a:spcPts val="1200"/>
              </a:spcBef>
              <a:spcAft>
                <a:spcPts val="0"/>
              </a:spcAft>
              <a:buNone/>
            </a:pPr>
            <a:r>
              <a:rPr lang="en"/>
              <a:t>• Back values up the tree </a:t>
            </a:r>
            <a:endParaRPr/>
          </a:p>
          <a:p>
            <a:pPr indent="457200" lvl="0" marL="0" rtl="0" algn="l">
              <a:spcBef>
                <a:spcPts val="1200"/>
              </a:spcBef>
              <a:spcAft>
                <a:spcPts val="0"/>
              </a:spcAft>
              <a:buNone/>
            </a:pPr>
            <a:r>
              <a:rPr lang="en"/>
              <a:t>• U(t) is defined for all terminals (part of input)</a:t>
            </a:r>
            <a:endParaRPr/>
          </a:p>
          <a:p>
            <a:pPr indent="0" lvl="0" marL="0" rtl="0" algn="l">
              <a:spcBef>
                <a:spcPts val="1200"/>
              </a:spcBef>
              <a:spcAft>
                <a:spcPts val="0"/>
              </a:spcAft>
              <a:buNone/>
            </a:pPr>
            <a:r>
              <a:rPr lang="en"/>
              <a:t> 	• U(n) = min{U(c) : c is a child of n} if n is a Min node </a:t>
            </a:r>
            <a:endParaRPr/>
          </a:p>
          <a:p>
            <a:pPr indent="457200" lvl="0" marL="0" rtl="0" algn="l">
              <a:spcBef>
                <a:spcPts val="1200"/>
              </a:spcBef>
              <a:spcAft>
                <a:spcPts val="1200"/>
              </a:spcAft>
              <a:buNone/>
            </a:pPr>
            <a:r>
              <a:rPr lang="en"/>
              <a:t>• U(n) = max{U(c) : c is a child of n} if n is a Max node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strategy</a:t>
            </a:r>
            <a:endParaRPr/>
          </a:p>
        </p:txBody>
      </p:sp>
      <p:sp>
        <p:nvSpPr>
          <p:cNvPr id="84" name="Google Shape;84;p18"/>
          <p:cNvSpPr txBox="1"/>
          <p:nvPr>
            <p:ph idx="1" type="body"/>
          </p:nvPr>
        </p:nvSpPr>
        <p:spPr>
          <a:xfrm>
            <a:off x="3374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values U(n) labeling each state n are the values that Max will achieve in that state if both Max and Min play their best moves. </a:t>
            </a:r>
            <a:endParaRPr/>
          </a:p>
          <a:p>
            <a:pPr indent="0" lvl="0" marL="0" rtl="0" algn="l">
              <a:spcBef>
                <a:spcPts val="1200"/>
              </a:spcBef>
              <a:spcAft>
                <a:spcPts val="0"/>
              </a:spcAft>
              <a:buNone/>
            </a:pPr>
            <a:r>
              <a:rPr lang="en"/>
              <a:t>• Minimax Strategy is: </a:t>
            </a:r>
            <a:endParaRPr/>
          </a:p>
          <a:p>
            <a:pPr indent="457200" lvl="0" marL="0" rtl="0" algn="l">
              <a:spcBef>
                <a:spcPts val="1200"/>
              </a:spcBef>
              <a:spcAft>
                <a:spcPts val="0"/>
              </a:spcAft>
              <a:buNone/>
            </a:pPr>
            <a:r>
              <a:rPr lang="en"/>
              <a:t>• Max always plays a move to change the state to the highest valued child. </a:t>
            </a:r>
            <a:endParaRPr/>
          </a:p>
          <a:p>
            <a:pPr indent="457200" lvl="0" marL="0" rtl="0" algn="l">
              <a:spcBef>
                <a:spcPts val="1200"/>
              </a:spcBef>
              <a:spcAft>
                <a:spcPts val="1200"/>
              </a:spcAft>
              <a:buNone/>
            </a:pPr>
            <a:r>
              <a:rPr lang="en"/>
              <a:t>• Min always plays a move to change the state to the lowest valued child.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 Beta Pruning</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generating value for only some of n’s children we can prove that we’ll never reach n in a Minimax strategy. So we needn’t generate or evaluate any further children of n! These other children can be pruned.</a:t>
            </a:r>
            <a:endParaRPr/>
          </a:p>
          <a:p>
            <a:pPr indent="0" lvl="0" marL="0" rtl="0" algn="l">
              <a:spcBef>
                <a:spcPts val="1200"/>
              </a:spcBef>
              <a:spcAft>
                <a:spcPts val="0"/>
              </a:spcAft>
              <a:buNone/>
            </a:pPr>
            <a:r>
              <a:rPr lang="en"/>
              <a:t>• Two types of pruning (cuts): </a:t>
            </a:r>
            <a:endParaRPr/>
          </a:p>
          <a:p>
            <a:pPr indent="0" lvl="0" marL="457200" rtl="0" algn="l">
              <a:spcBef>
                <a:spcPts val="1200"/>
              </a:spcBef>
              <a:spcAft>
                <a:spcPts val="0"/>
              </a:spcAft>
              <a:buNone/>
            </a:pPr>
            <a:r>
              <a:rPr lang="en"/>
              <a:t>• pruning of max nodes (α-cuts) α is the highest value found so far (MAX wants this) </a:t>
            </a:r>
            <a:endParaRPr/>
          </a:p>
          <a:p>
            <a:pPr indent="0" lvl="0" marL="457200" rtl="0" algn="l">
              <a:spcBef>
                <a:spcPts val="1200"/>
              </a:spcBef>
              <a:spcAft>
                <a:spcPts val="1200"/>
              </a:spcAft>
              <a:buNone/>
            </a:pPr>
            <a:r>
              <a:rPr lang="en"/>
              <a:t>• pruning of min nodes (β-cuts) β is the lowest value found so far (MIN wants this)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 cuts (MAX cuts)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If α becomes ≥ β we can stop expanding the children of MAX node n </a:t>
            </a:r>
            <a:endParaRPr b="1"/>
          </a:p>
          <a:p>
            <a:pPr indent="0" lvl="0" marL="0" rtl="0" algn="l">
              <a:spcBef>
                <a:spcPts val="1200"/>
              </a:spcBef>
              <a:spcAft>
                <a:spcPts val="1200"/>
              </a:spcAft>
              <a:buNone/>
            </a:pPr>
            <a:r>
              <a:rPr lang="en"/>
              <a:t>• Min will never choose to move from n’s parent to n since it would choose one of n’s lower valued siblings first.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Beta cuts (MIN cuts)</a:t>
            </a:r>
            <a:endParaRPr/>
          </a:p>
        </p:txBody>
      </p:sp>
      <p:sp>
        <p:nvSpPr>
          <p:cNvPr id="102" name="Google Shape;102;p21"/>
          <p:cNvSpPr txBox="1"/>
          <p:nvPr>
            <p:ph idx="1" type="body"/>
          </p:nvPr>
        </p:nvSpPr>
        <p:spPr>
          <a:xfrm>
            <a:off x="311700" y="1133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If β becomes ≤ α we can stop expanding the children of MIN node n</a:t>
            </a:r>
            <a:endParaRPr b="1"/>
          </a:p>
          <a:p>
            <a:pPr indent="0" lvl="0" marL="0" rtl="0" algn="l">
              <a:spcBef>
                <a:spcPts val="1200"/>
              </a:spcBef>
              <a:spcAft>
                <a:spcPts val="1200"/>
              </a:spcAft>
              <a:buNone/>
            </a:pPr>
            <a:r>
              <a:rPr lang="en"/>
              <a:t>• Max will never choose to move from n’s parent to n since it would choose one of n’s higher value siblings first.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